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03" r:id="rId1"/>
    <p:sldMasterId id="2147483714" r:id="rId2"/>
  </p:sldMasterIdLst>
  <p:notesMasterIdLst>
    <p:notesMasterId r:id="rId64"/>
  </p:notesMasterIdLst>
  <p:handoutMasterIdLst>
    <p:handoutMasterId r:id="rId65"/>
  </p:handoutMasterIdLst>
  <p:sldIdLst>
    <p:sldId id="262" r:id="rId3"/>
    <p:sldId id="319" r:id="rId4"/>
    <p:sldId id="261" r:id="rId5"/>
    <p:sldId id="298" r:id="rId6"/>
    <p:sldId id="299" r:id="rId7"/>
    <p:sldId id="345" r:id="rId8"/>
    <p:sldId id="263" r:id="rId9"/>
    <p:sldId id="269" r:id="rId10"/>
    <p:sldId id="300" r:id="rId11"/>
    <p:sldId id="303" r:id="rId12"/>
    <p:sldId id="348" r:id="rId13"/>
    <p:sldId id="349" r:id="rId14"/>
    <p:sldId id="306" r:id="rId15"/>
    <p:sldId id="307" r:id="rId16"/>
    <p:sldId id="308" r:id="rId17"/>
    <p:sldId id="309" r:id="rId18"/>
    <p:sldId id="312" r:id="rId19"/>
    <p:sldId id="335" r:id="rId20"/>
    <p:sldId id="310" r:id="rId21"/>
    <p:sldId id="311" r:id="rId22"/>
    <p:sldId id="318" r:id="rId23"/>
    <p:sldId id="301" r:id="rId24"/>
    <p:sldId id="314" r:id="rId25"/>
    <p:sldId id="350" r:id="rId26"/>
    <p:sldId id="323" r:id="rId27"/>
    <p:sldId id="316" r:id="rId28"/>
    <p:sldId id="313" r:id="rId29"/>
    <p:sldId id="315" r:id="rId30"/>
    <p:sldId id="317" r:id="rId31"/>
    <p:sldId id="320" r:id="rId32"/>
    <p:sldId id="344" r:id="rId33"/>
    <p:sldId id="347" r:id="rId34"/>
    <p:sldId id="324" r:id="rId35"/>
    <p:sldId id="325" r:id="rId36"/>
    <p:sldId id="328" r:id="rId37"/>
    <p:sldId id="327" r:id="rId38"/>
    <p:sldId id="326" r:id="rId39"/>
    <p:sldId id="329" r:id="rId40"/>
    <p:sldId id="330" r:id="rId41"/>
    <p:sldId id="331" r:id="rId42"/>
    <p:sldId id="332" r:id="rId43"/>
    <p:sldId id="333" r:id="rId44"/>
    <p:sldId id="346" r:id="rId45"/>
    <p:sldId id="337" r:id="rId46"/>
    <p:sldId id="341" r:id="rId47"/>
    <p:sldId id="342" r:id="rId48"/>
    <p:sldId id="336" r:id="rId49"/>
    <p:sldId id="338" r:id="rId50"/>
    <p:sldId id="340" r:id="rId51"/>
    <p:sldId id="339" r:id="rId52"/>
    <p:sldId id="343" r:id="rId53"/>
    <p:sldId id="274" r:id="rId54"/>
    <p:sldId id="291" r:id="rId55"/>
    <p:sldId id="334" r:id="rId56"/>
    <p:sldId id="282" r:id="rId57"/>
    <p:sldId id="283" r:id="rId58"/>
    <p:sldId id="304" r:id="rId59"/>
    <p:sldId id="293" r:id="rId60"/>
    <p:sldId id="322" r:id="rId61"/>
    <p:sldId id="321" r:id="rId62"/>
    <p:sldId id="287" r:id="rId63"/>
  </p:sldIdLst>
  <p:sldSz cx="9144000" cy="6858000" type="screen4x3"/>
  <p:notesSz cx="6858000" cy="9144000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01F7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14" autoAdjust="0"/>
    <p:restoredTop sz="94660"/>
  </p:normalViewPr>
  <p:slideViewPr>
    <p:cSldViewPr>
      <p:cViewPr varScale="1">
        <p:scale>
          <a:sx n="109" d="100"/>
          <a:sy n="109" d="100"/>
        </p:scale>
        <p:origin x="1680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slide" Target="slides/slide61.xml"/><Relationship Id="rId68" Type="http://schemas.openxmlformats.org/officeDocument/2006/relationships/theme" Target="theme/theme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presProps" Target="presProps.xml"/><Relationship Id="rId5" Type="http://schemas.openxmlformats.org/officeDocument/2006/relationships/slide" Target="slides/slide3.xml"/><Relationship Id="rId61" Type="http://schemas.openxmlformats.org/officeDocument/2006/relationships/slide" Target="slides/slide59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notesMaster" Target="notesMasters/notesMaster1.xml"/><Relationship Id="rId69" Type="http://schemas.openxmlformats.org/officeDocument/2006/relationships/tableStyles" Target="tableStyles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viewProps" Target="viewProps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handoutMaster" Target="handoutMasters/handout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image" Target="../media/image14.wmf"/><Relationship Id="rId1" Type="http://schemas.openxmlformats.org/officeDocument/2006/relationships/image" Target="../media/image13.wmf"/><Relationship Id="rId6" Type="http://schemas.openxmlformats.org/officeDocument/2006/relationships/image" Target="../media/image18.wmf"/><Relationship Id="rId5" Type="http://schemas.openxmlformats.org/officeDocument/2006/relationships/image" Target="../media/image17.wmf"/><Relationship Id="rId4" Type="http://schemas.openxmlformats.org/officeDocument/2006/relationships/image" Target="../media/image16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21.wmf"/><Relationship Id="rId2" Type="http://schemas.openxmlformats.org/officeDocument/2006/relationships/image" Target="../media/image20.wmf"/><Relationship Id="rId1" Type="http://schemas.openxmlformats.org/officeDocument/2006/relationships/image" Target="../media/image19.wmf"/><Relationship Id="rId6" Type="http://schemas.openxmlformats.org/officeDocument/2006/relationships/image" Target="../media/image24.wmf"/><Relationship Id="rId5" Type="http://schemas.openxmlformats.org/officeDocument/2006/relationships/image" Target="../media/image23.wmf"/><Relationship Id="rId4" Type="http://schemas.openxmlformats.org/officeDocument/2006/relationships/image" Target="../media/image22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27.wmf"/><Relationship Id="rId2" Type="http://schemas.openxmlformats.org/officeDocument/2006/relationships/image" Target="../media/image26.wmf"/><Relationship Id="rId1" Type="http://schemas.openxmlformats.org/officeDocument/2006/relationships/image" Target="../media/image25.wmf"/><Relationship Id="rId6" Type="http://schemas.openxmlformats.org/officeDocument/2006/relationships/image" Target="../media/image30.wmf"/><Relationship Id="rId5" Type="http://schemas.openxmlformats.org/officeDocument/2006/relationships/image" Target="../media/image29.wmf"/><Relationship Id="rId4" Type="http://schemas.openxmlformats.org/officeDocument/2006/relationships/image" Target="../media/image28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33.wmf"/><Relationship Id="rId2" Type="http://schemas.openxmlformats.org/officeDocument/2006/relationships/image" Target="../media/image32.wmf"/><Relationship Id="rId1" Type="http://schemas.openxmlformats.org/officeDocument/2006/relationships/image" Target="../media/image31.wmf"/><Relationship Id="rId6" Type="http://schemas.openxmlformats.org/officeDocument/2006/relationships/image" Target="../media/image30.wmf"/><Relationship Id="rId5" Type="http://schemas.openxmlformats.org/officeDocument/2006/relationships/image" Target="../media/image35.wmf"/><Relationship Id="rId4" Type="http://schemas.openxmlformats.org/officeDocument/2006/relationships/image" Target="../media/image34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7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40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44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49.wmf"/><Relationship Id="rId2" Type="http://schemas.openxmlformats.org/officeDocument/2006/relationships/image" Target="../media/image48.wmf"/><Relationship Id="rId1" Type="http://schemas.openxmlformats.org/officeDocument/2006/relationships/image" Target="../media/image47.wmf"/></Relationships>
</file>

<file path=ppt/drawings/_rels/vmlDrawing9.vml.rels><?xml version="1.0" encoding="UTF-8" standalone="yes"?>
<Relationships xmlns="http://schemas.openxmlformats.org/package/2006/relationships"><Relationship Id="rId2" Type="http://schemas.openxmlformats.org/officeDocument/2006/relationships/image" Target="../media/image54.wmf"/><Relationship Id="rId1" Type="http://schemas.openxmlformats.org/officeDocument/2006/relationships/image" Target="../media/image53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99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3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fr-FR"/>
              <a:t>RAPPEL TITRE PRESENTATION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fld id="{0388BB7D-44E5-470A-A1BC-764DEE6B324D}" type="datetime2">
              <a:rPr lang="fr-FR"/>
              <a:pPr>
                <a:defRPr/>
              </a:pPr>
              <a:t>lundi 3 juin 2024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fld id="{9A0D2354-C4F6-4A2C-846C-D6DE07E6C447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fr-FR"/>
              <a:t>RAPPEL TITRE PRESENTATION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fld id="{2C019A87-B9BC-480C-805F-292E62FA17F4}" type="datetime2">
              <a:rPr lang="fr-FR"/>
              <a:pPr>
                <a:defRPr/>
              </a:pPr>
              <a:t>lundi 3 juin 2024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fr-FR" noProof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noProof="0" smtClean="0"/>
              <a:t>Cliquez pour modifier les styles du texte du masque</a:t>
            </a:r>
          </a:p>
          <a:p>
            <a:pPr lvl="1"/>
            <a:r>
              <a:rPr lang="fr-FR" noProof="0" smtClean="0"/>
              <a:t>Deuxième niveau</a:t>
            </a:r>
          </a:p>
          <a:p>
            <a:pPr lvl="2"/>
            <a:r>
              <a:rPr lang="fr-FR" noProof="0" smtClean="0"/>
              <a:t>Troisième niveau</a:t>
            </a:r>
          </a:p>
          <a:p>
            <a:pPr lvl="3"/>
            <a:r>
              <a:rPr lang="fr-FR" noProof="0" smtClean="0"/>
              <a:t>Quatrième niveau</a:t>
            </a:r>
          </a:p>
          <a:p>
            <a:pPr lvl="4"/>
            <a:r>
              <a:rPr lang="fr-FR" noProof="0" smtClean="0"/>
              <a:t>Cinquième niveau</a:t>
            </a:r>
            <a:endParaRPr lang="fr-FR" noProof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fld id="{24BAC96D-D26C-4264-99BF-64D3EB6AF38B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ftr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e l'en-tête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RAPPEL TITRE PRESENTATION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>
              <a:defRPr/>
            </a:pPr>
            <a:fld id="{2C019A87-B9BC-480C-805F-292E62FA17F4}" type="datetime2">
              <a:rPr lang="fr-FR" smtClean="0"/>
              <a:pPr>
                <a:defRPr/>
              </a:pPr>
              <a:t>lundi 3 juin 2024</a:t>
            </a:fld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4BAC96D-D26C-4264-99BF-64D3EB6AF38B}" type="slidenum">
              <a:rPr lang="fr-FR" smtClean="0"/>
              <a:pPr>
                <a:defRPr/>
              </a:pPr>
              <a:t>20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519636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e l'en-tête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RAPPEL TITRE PRESENTATION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>
              <a:defRPr/>
            </a:pPr>
            <a:fld id="{2C019A87-B9BC-480C-805F-292E62FA17F4}" type="datetime2">
              <a:rPr lang="fr-FR" smtClean="0"/>
              <a:pPr>
                <a:defRPr/>
              </a:pPr>
              <a:t>lundi 3 juin 2024</a:t>
            </a:fld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4BAC96D-D26C-4264-99BF-64D3EB6AF38B}" type="slidenum">
              <a:rPr lang="fr-FR" smtClean="0"/>
              <a:pPr>
                <a:defRPr/>
              </a:pPr>
              <a:t>40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04259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e l'en-tête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fr-FR" smtClean="0"/>
              <a:t>RAPPEL TITRE PRESENTATION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E492D0C1-7A7C-4972-903F-C3749957E117}" type="datetime2">
              <a:rPr lang="fr-FR" smtClean="0"/>
              <a:pPr/>
              <a:t>lundi 3 juin 2024</a:t>
            </a:fld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0063EC-8BBD-421C-BFD5-2B87C88F0AD6}" type="slidenum">
              <a:rPr lang="fr-FR" smtClean="0"/>
              <a:pPr/>
              <a:t>52</a:t>
            </a:fld>
            <a:endParaRPr lang="fr-F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-slide-fili-per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" y="1"/>
            <a:ext cx="9143699" cy="6857999"/>
          </a:xfrm>
          <a:prstGeom prst="rect">
            <a:avLst/>
          </a:prstGeom>
        </p:spPr>
      </p:pic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>
          <a:xfrm>
            <a:off x="171299" y="6467913"/>
            <a:ext cx="2046944" cy="36473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defTabSz="852949"/>
            <a:r>
              <a:rPr lang="fr-FR" smtClean="0">
                <a:solidFill>
                  <a:prstClr val="white"/>
                </a:solidFill>
                <a:latin typeface="Arial" charset="0"/>
                <a:cs typeface="Arial" charset="0"/>
              </a:rPr>
              <a:t>01/03/2020</a:t>
            </a:r>
            <a:endParaRPr lang="fr-FR" dirty="0">
              <a:solidFill>
                <a:prstClr val="white"/>
              </a:solidFill>
              <a:latin typeface="Arial" charset="0"/>
              <a:cs typeface="Arial" charset="0"/>
            </a:endParaRPr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>
          <a:xfrm>
            <a:off x="2493891" y="6467913"/>
            <a:ext cx="4156218" cy="36473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defTabSz="852949"/>
            <a:r>
              <a:rPr lang="fr-FR" smtClean="0">
                <a:solidFill>
                  <a:prstClr val="white"/>
                </a:solidFill>
                <a:latin typeface="Arial" charset="0"/>
                <a:cs typeface="Arial" charset="0"/>
              </a:rPr>
              <a:t>Mon exposé - Lieu - Titre</a:t>
            </a:r>
            <a:endParaRPr lang="fr-FR" dirty="0">
              <a:solidFill>
                <a:prstClr val="white"/>
              </a:solidFill>
              <a:latin typeface="Arial" charset="0"/>
              <a:cs typeface="Arial" charset="0"/>
            </a:endParaRPr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>
          <a:xfrm>
            <a:off x="6925757" y="6467913"/>
            <a:ext cx="2056255" cy="36473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defTabSz="852949"/>
            <a:fld id="{77E71596-5F9D-49C5-9701-16B3CA54319D}" type="slidenum">
              <a:rPr lang="fr-FR" smtClean="0">
                <a:solidFill>
                  <a:prstClr val="white"/>
                </a:solidFill>
                <a:latin typeface="Arial" charset="0"/>
                <a:cs typeface="Arial" charset="0"/>
              </a:rPr>
              <a:pPr defTabSz="852949"/>
              <a:t>‹N°›</a:t>
            </a:fld>
            <a:endParaRPr lang="fr-FR" dirty="0">
              <a:solidFill>
                <a:prstClr val="white"/>
              </a:solidFill>
              <a:latin typeface="Arial" charset="0"/>
              <a:cs typeface="Arial" charset="0"/>
            </a:endParaRPr>
          </a:p>
        </p:txBody>
      </p:sp>
      <p:sp>
        <p:nvSpPr>
          <p:cNvPr id="11" name="Titre 1"/>
          <p:cNvSpPr>
            <a:spLocks noGrp="1"/>
          </p:cNvSpPr>
          <p:nvPr>
            <p:ph type="title"/>
          </p:nvPr>
        </p:nvSpPr>
        <p:spPr>
          <a:xfrm>
            <a:off x="1943804" y="169116"/>
            <a:ext cx="4828547" cy="488983"/>
          </a:xfrm>
        </p:spPr>
        <p:txBody>
          <a:bodyPr>
            <a:normAutofit/>
          </a:bodyPr>
          <a:lstStyle>
            <a:lvl1pPr>
              <a:defRPr lang="fr-FR" sz="2037" b="1" kern="1200" dirty="0" smtClean="0">
                <a:solidFill>
                  <a:srgbClr val="00294B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876385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-2-sma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" y="0"/>
            <a:ext cx="9143696" cy="6857995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943804" y="169116"/>
            <a:ext cx="4828547" cy="488983"/>
          </a:xfrm>
        </p:spPr>
        <p:txBody>
          <a:bodyPr>
            <a:normAutofit/>
          </a:bodyPr>
          <a:lstStyle>
            <a:lvl1pPr>
              <a:defRPr sz="2037" b="1">
                <a:solidFill>
                  <a:srgbClr val="00294B"/>
                </a:solidFill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>
          <a:xfrm>
            <a:off x="171299" y="6467913"/>
            <a:ext cx="2046944" cy="36473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defTabSz="852949"/>
            <a:r>
              <a:rPr lang="fr-FR" dirty="0" smtClean="0">
                <a:solidFill>
                  <a:prstClr val="white"/>
                </a:solidFill>
                <a:latin typeface="Arial" charset="0"/>
                <a:cs typeface="Arial" charset="0"/>
              </a:rPr>
              <a:t>22/06/2020</a:t>
            </a:r>
            <a:endParaRPr lang="fr-FR" dirty="0">
              <a:solidFill>
                <a:prstClr val="white"/>
              </a:solidFill>
              <a:latin typeface="Arial" charset="0"/>
              <a:cs typeface="Arial" charset="0"/>
            </a:endParaRPr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>
          <a:xfrm>
            <a:off x="2493891" y="6467913"/>
            <a:ext cx="4156218" cy="36473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defTabSz="852949"/>
            <a:r>
              <a:rPr lang="fr-FR" dirty="0" smtClean="0">
                <a:solidFill>
                  <a:prstClr val="white"/>
                </a:solidFill>
                <a:latin typeface="Arial" charset="0"/>
                <a:cs typeface="Arial" charset="0"/>
              </a:rPr>
              <a:t>D. LONGUEVERGNE</a:t>
            </a:r>
            <a:endParaRPr lang="fr-FR" dirty="0">
              <a:solidFill>
                <a:prstClr val="white"/>
              </a:solidFill>
              <a:latin typeface="Arial" charset="0"/>
              <a:cs typeface="Arial" charset="0"/>
            </a:endParaRPr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>
          <a:xfrm>
            <a:off x="6925757" y="6467913"/>
            <a:ext cx="2056255" cy="36473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defTabSz="852949"/>
            <a:fld id="{77E71596-5F9D-49C5-9701-16B3CA54319D}" type="slidenum">
              <a:rPr lang="fr-FR" smtClean="0">
                <a:solidFill>
                  <a:prstClr val="white"/>
                </a:solidFill>
                <a:latin typeface="Arial" charset="0"/>
                <a:cs typeface="Arial" charset="0"/>
              </a:rPr>
              <a:pPr defTabSz="852949"/>
              <a:t>‹N°›</a:t>
            </a:fld>
            <a:endParaRPr lang="fr-FR" dirty="0">
              <a:solidFill>
                <a:prstClr val="white"/>
              </a:solidFill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48031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6E62F-8DB3-45B9-A8BC-CA203BAF866E}" type="datetimeFigureOut">
              <a:rPr lang="fr-FR" smtClean="0"/>
              <a:t>03/06/2024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F2FB2-926B-4303-A340-0968EB7757F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112156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6E62F-8DB3-45B9-A8BC-CA203BAF866E}" type="datetimeFigureOut">
              <a:rPr lang="fr-FR" smtClean="0"/>
              <a:t>03/06/2024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F2FB2-926B-4303-A340-0968EB7757F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725118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6E62F-8DB3-45B9-A8BC-CA203BAF866E}" type="datetimeFigureOut">
              <a:rPr lang="fr-FR" smtClean="0"/>
              <a:t>03/06/2024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F2FB2-926B-4303-A340-0968EB7757F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224623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6E62F-8DB3-45B9-A8BC-CA203BAF866E}" type="datetimeFigureOut">
              <a:rPr lang="fr-FR" smtClean="0"/>
              <a:t>03/06/2024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F2FB2-926B-4303-A340-0968EB7757F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679272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6E62F-8DB3-45B9-A8BC-CA203BAF866E}" type="datetimeFigureOut">
              <a:rPr lang="fr-FR" smtClean="0"/>
              <a:t>03/06/2024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F2FB2-926B-4303-A340-0968EB7757F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989763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6E62F-8DB3-45B9-A8BC-CA203BAF866E}" type="datetimeFigureOut">
              <a:rPr lang="fr-FR" smtClean="0"/>
              <a:t>03/06/2024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F2FB2-926B-4303-A340-0968EB7757F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033041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6E62F-8DB3-45B9-A8BC-CA203BAF866E}" type="datetimeFigureOut">
              <a:rPr lang="fr-FR" smtClean="0"/>
              <a:t>03/06/2024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F2FB2-926B-4303-A340-0968EB7757F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065774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6E62F-8DB3-45B9-A8BC-CA203BAF866E}" type="datetimeFigureOut">
              <a:rPr lang="fr-FR" smtClean="0"/>
              <a:t>03/06/2024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F2FB2-926B-4303-A340-0968EB7757F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89132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6E62F-8DB3-45B9-A8BC-CA203BAF866E}" type="datetimeFigureOut">
              <a:rPr lang="fr-FR" smtClean="0"/>
              <a:t>03/06/2024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F2FB2-926B-4303-A340-0968EB7757F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9766472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6E62F-8DB3-45B9-A8BC-CA203BAF866E}" type="datetimeFigureOut">
              <a:rPr lang="fr-FR" smtClean="0"/>
              <a:t>03/06/2024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F2FB2-926B-4303-A340-0968EB7757F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283666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6E62F-8DB3-45B9-A8BC-CA203BAF866E}" type="datetimeFigureOut">
              <a:rPr lang="fr-FR" smtClean="0"/>
              <a:t>03/06/2024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F2FB2-926B-4303-A340-0968EB7757F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213713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5" Type="http://schemas.openxmlformats.org/officeDocument/2006/relationships/slideLayout" Target="../slideLayouts/slideLayout7.xml"/><Relationship Id="rId10" Type="http://schemas.openxmlformats.org/officeDocument/2006/relationships/slideLayout" Target="../slideLayouts/slideLayout12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629273" y="364731"/>
            <a:ext cx="7885454" cy="13259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29273" y="1825446"/>
            <a:ext cx="7885454" cy="435160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629274" y="6356721"/>
            <a:ext cx="2056255" cy="36473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1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852949"/>
            <a:r>
              <a:rPr lang="fr-FR" dirty="0" smtClean="0">
                <a:solidFill>
                  <a:prstClr val="black">
                    <a:tint val="75000"/>
                  </a:prstClr>
                </a:solidFill>
                <a:latin typeface="Arial" charset="0"/>
                <a:cs typeface="Arial" charset="0"/>
              </a:rPr>
              <a:t>22/06/2021</a:t>
            </a:r>
            <a:endParaRPr lang="fr-FR" dirty="0">
              <a:solidFill>
                <a:prstClr val="black">
                  <a:tint val="75000"/>
                </a:prstClr>
              </a:solidFill>
              <a:latin typeface="Arial" charset="0"/>
              <a:cs typeface="Arial" charset="0"/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029136" y="6356721"/>
            <a:ext cx="3085729" cy="36473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1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852949"/>
            <a:r>
              <a:rPr lang="fr-FR" dirty="0" smtClean="0">
                <a:solidFill>
                  <a:prstClr val="black">
                    <a:tint val="75000"/>
                  </a:prstClr>
                </a:solidFill>
                <a:latin typeface="Arial" charset="0"/>
                <a:cs typeface="Arial" charset="0"/>
              </a:rPr>
              <a:t>D. LONGUEVERGNE</a:t>
            </a:r>
            <a:endParaRPr lang="fr-FR" dirty="0">
              <a:solidFill>
                <a:prstClr val="black">
                  <a:tint val="75000"/>
                </a:prstClr>
              </a:solidFill>
              <a:latin typeface="Arial" charset="0"/>
              <a:cs typeface="Arial" charset="0"/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458473" y="6356721"/>
            <a:ext cx="2056255" cy="36473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1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852949"/>
            <a:fld id="{77E71596-5F9D-49C5-9701-16B3CA54319D}" type="slidenum">
              <a:rPr lang="fr-FR" smtClean="0">
                <a:solidFill>
                  <a:prstClr val="black">
                    <a:tint val="75000"/>
                  </a:prstClr>
                </a:solidFill>
                <a:latin typeface="Arial" charset="0"/>
                <a:cs typeface="Arial" charset="0"/>
              </a:rPr>
              <a:pPr defTabSz="852949"/>
              <a:t>‹N°›</a:t>
            </a:fld>
            <a:endParaRPr lang="fr-FR">
              <a:solidFill>
                <a:prstClr val="black">
                  <a:tint val="75000"/>
                </a:prstClr>
              </a:solidFill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17975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713" r:id="rId2"/>
  </p:sldLayoutIdLst>
  <p:hf hdr="0"/>
  <p:txStyles>
    <p:titleStyle>
      <a:lvl1pPr algn="l" defTabSz="776143" rtl="0" eaLnBrk="1" latinLnBrk="0" hangingPunct="1">
        <a:lnSpc>
          <a:spcPct val="90000"/>
        </a:lnSpc>
        <a:spcBef>
          <a:spcPct val="0"/>
        </a:spcBef>
        <a:buNone/>
        <a:defRPr sz="373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4036" indent="-194036" algn="l" defTabSz="776143" rtl="0" eaLnBrk="1" latinLnBrk="0" hangingPunct="1">
        <a:lnSpc>
          <a:spcPct val="90000"/>
        </a:lnSpc>
        <a:spcBef>
          <a:spcPts val="849"/>
        </a:spcBef>
        <a:buFont typeface="Arial" panose="020B0604020202020204" pitchFamily="34" charset="0"/>
        <a:buChar char="•"/>
        <a:defRPr sz="2377" kern="1200">
          <a:solidFill>
            <a:schemeClr val="tx1"/>
          </a:solidFill>
          <a:latin typeface="+mn-lt"/>
          <a:ea typeface="+mn-ea"/>
          <a:cs typeface="+mn-cs"/>
        </a:defRPr>
      </a:lvl1pPr>
      <a:lvl2pPr marL="582107" indent="-194036" algn="l" defTabSz="776143" rtl="0" eaLnBrk="1" latinLnBrk="0" hangingPunct="1">
        <a:lnSpc>
          <a:spcPct val="90000"/>
        </a:lnSpc>
        <a:spcBef>
          <a:spcPts val="424"/>
        </a:spcBef>
        <a:buFont typeface="Arial" panose="020B0604020202020204" pitchFamily="34" charset="0"/>
        <a:buChar char="•"/>
        <a:defRPr sz="2037" kern="1200">
          <a:solidFill>
            <a:schemeClr val="tx1"/>
          </a:solidFill>
          <a:latin typeface="+mn-lt"/>
          <a:ea typeface="+mn-ea"/>
          <a:cs typeface="+mn-cs"/>
        </a:defRPr>
      </a:lvl2pPr>
      <a:lvl3pPr marL="970178" indent="-194036" algn="l" defTabSz="776143" rtl="0" eaLnBrk="1" latinLnBrk="0" hangingPunct="1">
        <a:lnSpc>
          <a:spcPct val="90000"/>
        </a:lnSpc>
        <a:spcBef>
          <a:spcPts val="424"/>
        </a:spcBef>
        <a:buFont typeface="Arial" panose="020B0604020202020204" pitchFamily="34" charset="0"/>
        <a:buChar char="•"/>
        <a:defRPr sz="1698" kern="1200">
          <a:solidFill>
            <a:schemeClr val="tx1"/>
          </a:solidFill>
          <a:latin typeface="+mn-lt"/>
          <a:ea typeface="+mn-ea"/>
          <a:cs typeface="+mn-cs"/>
        </a:defRPr>
      </a:lvl3pPr>
      <a:lvl4pPr marL="1358250" indent="-194036" algn="l" defTabSz="776143" rtl="0" eaLnBrk="1" latinLnBrk="0" hangingPunct="1">
        <a:lnSpc>
          <a:spcPct val="90000"/>
        </a:lnSpc>
        <a:spcBef>
          <a:spcPts val="424"/>
        </a:spcBef>
        <a:buFont typeface="Arial" panose="020B0604020202020204" pitchFamily="34" charset="0"/>
        <a:buChar char="•"/>
        <a:defRPr sz="1528" kern="1200">
          <a:solidFill>
            <a:schemeClr val="tx1"/>
          </a:solidFill>
          <a:latin typeface="+mn-lt"/>
          <a:ea typeface="+mn-ea"/>
          <a:cs typeface="+mn-cs"/>
        </a:defRPr>
      </a:lvl4pPr>
      <a:lvl5pPr marL="1746321" indent="-194036" algn="l" defTabSz="776143" rtl="0" eaLnBrk="1" latinLnBrk="0" hangingPunct="1">
        <a:lnSpc>
          <a:spcPct val="90000"/>
        </a:lnSpc>
        <a:spcBef>
          <a:spcPts val="424"/>
        </a:spcBef>
        <a:buFont typeface="Arial" panose="020B0604020202020204" pitchFamily="34" charset="0"/>
        <a:buChar char="•"/>
        <a:defRPr sz="1528" kern="1200">
          <a:solidFill>
            <a:schemeClr val="tx1"/>
          </a:solidFill>
          <a:latin typeface="+mn-lt"/>
          <a:ea typeface="+mn-ea"/>
          <a:cs typeface="+mn-cs"/>
        </a:defRPr>
      </a:lvl5pPr>
      <a:lvl6pPr marL="2134392" indent="-194036" algn="l" defTabSz="776143" rtl="0" eaLnBrk="1" latinLnBrk="0" hangingPunct="1">
        <a:lnSpc>
          <a:spcPct val="90000"/>
        </a:lnSpc>
        <a:spcBef>
          <a:spcPts val="424"/>
        </a:spcBef>
        <a:buFont typeface="Arial" panose="020B0604020202020204" pitchFamily="34" charset="0"/>
        <a:buChar char="•"/>
        <a:defRPr sz="1528" kern="1200">
          <a:solidFill>
            <a:schemeClr val="tx1"/>
          </a:solidFill>
          <a:latin typeface="+mn-lt"/>
          <a:ea typeface="+mn-ea"/>
          <a:cs typeface="+mn-cs"/>
        </a:defRPr>
      </a:lvl6pPr>
      <a:lvl7pPr marL="2522464" indent="-194036" algn="l" defTabSz="776143" rtl="0" eaLnBrk="1" latinLnBrk="0" hangingPunct="1">
        <a:lnSpc>
          <a:spcPct val="90000"/>
        </a:lnSpc>
        <a:spcBef>
          <a:spcPts val="424"/>
        </a:spcBef>
        <a:buFont typeface="Arial" panose="020B0604020202020204" pitchFamily="34" charset="0"/>
        <a:buChar char="•"/>
        <a:defRPr sz="1528" kern="1200">
          <a:solidFill>
            <a:schemeClr val="tx1"/>
          </a:solidFill>
          <a:latin typeface="+mn-lt"/>
          <a:ea typeface="+mn-ea"/>
          <a:cs typeface="+mn-cs"/>
        </a:defRPr>
      </a:lvl7pPr>
      <a:lvl8pPr marL="2910535" indent="-194036" algn="l" defTabSz="776143" rtl="0" eaLnBrk="1" latinLnBrk="0" hangingPunct="1">
        <a:lnSpc>
          <a:spcPct val="90000"/>
        </a:lnSpc>
        <a:spcBef>
          <a:spcPts val="424"/>
        </a:spcBef>
        <a:buFont typeface="Arial" panose="020B0604020202020204" pitchFamily="34" charset="0"/>
        <a:buChar char="•"/>
        <a:defRPr sz="1528" kern="1200">
          <a:solidFill>
            <a:schemeClr val="tx1"/>
          </a:solidFill>
          <a:latin typeface="+mn-lt"/>
          <a:ea typeface="+mn-ea"/>
          <a:cs typeface="+mn-cs"/>
        </a:defRPr>
      </a:lvl8pPr>
      <a:lvl9pPr marL="3298607" indent="-194036" algn="l" defTabSz="776143" rtl="0" eaLnBrk="1" latinLnBrk="0" hangingPunct="1">
        <a:lnSpc>
          <a:spcPct val="90000"/>
        </a:lnSpc>
        <a:spcBef>
          <a:spcPts val="424"/>
        </a:spcBef>
        <a:buFont typeface="Arial" panose="020B0604020202020204" pitchFamily="34" charset="0"/>
        <a:buChar char="•"/>
        <a:defRPr sz="152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776143" rtl="0" eaLnBrk="1" latinLnBrk="0" hangingPunct="1">
        <a:defRPr sz="1528" kern="1200">
          <a:solidFill>
            <a:schemeClr val="tx1"/>
          </a:solidFill>
          <a:latin typeface="+mn-lt"/>
          <a:ea typeface="+mn-ea"/>
          <a:cs typeface="+mn-cs"/>
        </a:defRPr>
      </a:lvl1pPr>
      <a:lvl2pPr marL="388071" algn="l" defTabSz="776143" rtl="0" eaLnBrk="1" latinLnBrk="0" hangingPunct="1">
        <a:defRPr sz="1528" kern="1200">
          <a:solidFill>
            <a:schemeClr val="tx1"/>
          </a:solidFill>
          <a:latin typeface="+mn-lt"/>
          <a:ea typeface="+mn-ea"/>
          <a:cs typeface="+mn-cs"/>
        </a:defRPr>
      </a:lvl2pPr>
      <a:lvl3pPr marL="776143" algn="l" defTabSz="776143" rtl="0" eaLnBrk="1" latinLnBrk="0" hangingPunct="1">
        <a:defRPr sz="1528" kern="1200">
          <a:solidFill>
            <a:schemeClr val="tx1"/>
          </a:solidFill>
          <a:latin typeface="+mn-lt"/>
          <a:ea typeface="+mn-ea"/>
          <a:cs typeface="+mn-cs"/>
        </a:defRPr>
      </a:lvl3pPr>
      <a:lvl4pPr marL="1164214" algn="l" defTabSz="776143" rtl="0" eaLnBrk="1" latinLnBrk="0" hangingPunct="1">
        <a:defRPr sz="1528" kern="1200">
          <a:solidFill>
            <a:schemeClr val="tx1"/>
          </a:solidFill>
          <a:latin typeface="+mn-lt"/>
          <a:ea typeface="+mn-ea"/>
          <a:cs typeface="+mn-cs"/>
        </a:defRPr>
      </a:lvl4pPr>
      <a:lvl5pPr marL="1552285" algn="l" defTabSz="776143" rtl="0" eaLnBrk="1" latinLnBrk="0" hangingPunct="1">
        <a:defRPr sz="1528" kern="1200">
          <a:solidFill>
            <a:schemeClr val="tx1"/>
          </a:solidFill>
          <a:latin typeface="+mn-lt"/>
          <a:ea typeface="+mn-ea"/>
          <a:cs typeface="+mn-cs"/>
        </a:defRPr>
      </a:lvl5pPr>
      <a:lvl6pPr marL="1940357" algn="l" defTabSz="776143" rtl="0" eaLnBrk="1" latinLnBrk="0" hangingPunct="1">
        <a:defRPr sz="1528" kern="1200">
          <a:solidFill>
            <a:schemeClr val="tx1"/>
          </a:solidFill>
          <a:latin typeface="+mn-lt"/>
          <a:ea typeface="+mn-ea"/>
          <a:cs typeface="+mn-cs"/>
        </a:defRPr>
      </a:lvl6pPr>
      <a:lvl7pPr marL="2328428" algn="l" defTabSz="776143" rtl="0" eaLnBrk="1" latinLnBrk="0" hangingPunct="1">
        <a:defRPr sz="1528" kern="1200">
          <a:solidFill>
            <a:schemeClr val="tx1"/>
          </a:solidFill>
          <a:latin typeface="+mn-lt"/>
          <a:ea typeface="+mn-ea"/>
          <a:cs typeface="+mn-cs"/>
        </a:defRPr>
      </a:lvl7pPr>
      <a:lvl8pPr marL="2716500" algn="l" defTabSz="776143" rtl="0" eaLnBrk="1" latinLnBrk="0" hangingPunct="1">
        <a:defRPr sz="1528" kern="1200">
          <a:solidFill>
            <a:schemeClr val="tx1"/>
          </a:solidFill>
          <a:latin typeface="+mn-lt"/>
          <a:ea typeface="+mn-ea"/>
          <a:cs typeface="+mn-cs"/>
        </a:defRPr>
      </a:lvl8pPr>
      <a:lvl9pPr marL="3104571" algn="l" defTabSz="776143" rtl="0" eaLnBrk="1" latinLnBrk="0" hangingPunct="1">
        <a:defRPr sz="152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56E62F-8DB3-45B9-A8BC-CA203BAF866E}" type="datetimeFigureOut">
              <a:rPr lang="fr-FR" smtClean="0"/>
              <a:t>03/06/2024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EF2FB2-926B-4303-A340-0968EB7757F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101525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papyrus.bib.umontreal.ca/xmlui/handle/1866/26832" TargetMode="Externa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.bin"/><Relationship Id="rId13" Type="http://schemas.openxmlformats.org/officeDocument/2006/relationships/image" Target="../media/image17.w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12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4.wmf"/><Relationship Id="rId11" Type="http://schemas.openxmlformats.org/officeDocument/2006/relationships/image" Target="../media/image16.wmf"/><Relationship Id="rId5" Type="http://schemas.openxmlformats.org/officeDocument/2006/relationships/oleObject" Target="../embeddings/oleObject2.bin"/><Relationship Id="rId15" Type="http://schemas.openxmlformats.org/officeDocument/2006/relationships/image" Target="../media/image18.wmf"/><Relationship Id="rId10" Type="http://schemas.openxmlformats.org/officeDocument/2006/relationships/oleObject" Target="../embeddings/oleObject5.bin"/><Relationship Id="rId4" Type="http://schemas.openxmlformats.org/officeDocument/2006/relationships/image" Target="../media/image13.wmf"/><Relationship Id="rId9" Type="http://schemas.openxmlformats.org/officeDocument/2006/relationships/image" Target="../media/image15.wmf"/><Relationship Id="rId14" Type="http://schemas.openxmlformats.org/officeDocument/2006/relationships/oleObject" Target="../embeddings/oleObject7.bin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wmf"/><Relationship Id="rId13" Type="http://schemas.openxmlformats.org/officeDocument/2006/relationships/oleObject" Target="../embeddings/oleObject13.bin"/><Relationship Id="rId3" Type="http://schemas.openxmlformats.org/officeDocument/2006/relationships/oleObject" Target="../embeddings/oleObject8.bin"/><Relationship Id="rId7" Type="http://schemas.openxmlformats.org/officeDocument/2006/relationships/oleObject" Target="../embeddings/oleObject10.bin"/><Relationship Id="rId12" Type="http://schemas.openxmlformats.org/officeDocument/2006/relationships/image" Target="../media/image23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20.wmf"/><Relationship Id="rId11" Type="http://schemas.openxmlformats.org/officeDocument/2006/relationships/oleObject" Target="../embeddings/oleObject12.bin"/><Relationship Id="rId5" Type="http://schemas.openxmlformats.org/officeDocument/2006/relationships/oleObject" Target="../embeddings/oleObject9.bin"/><Relationship Id="rId10" Type="http://schemas.openxmlformats.org/officeDocument/2006/relationships/image" Target="../media/image22.wmf"/><Relationship Id="rId4" Type="http://schemas.openxmlformats.org/officeDocument/2006/relationships/image" Target="../media/image19.wmf"/><Relationship Id="rId9" Type="http://schemas.openxmlformats.org/officeDocument/2006/relationships/oleObject" Target="../embeddings/oleObject11.bin"/><Relationship Id="rId14" Type="http://schemas.openxmlformats.org/officeDocument/2006/relationships/image" Target="../media/image24.wmf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wmf"/><Relationship Id="rId13" Type="http://schemas.openxmlformats.org/officeDocument/2006/relationships/oleObject" Target="../embeddings/oleObject19.bin"/><Relationship Id="rId3" Type="http://schemas.openxmlformats.org/officeDocument/2006/relationships/oleObject" Target="../embeddings/oleObject14.bin"/><Relationship Id="rId7" Type="http://schemas.openxmlformats.org/officeDocument/2006/relationships/oleObject" Target="../embeddings/oleObject16.bin"/><Relationship Id="rId12" Type="http://schemas.openxmlformats.org/officeDocument/2006/relationships/image" Target="../media/image29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26.wmf"/><Relationship Id="rId11" Type="http://schemas.openxmlformats.org/officeDocument/2006/relationships/oleObject" Target="../embeddings/oleObject18.bin"/><Relationship Id="rId5" Type="http://schemas.openxmlformats.org/officeDocument/2006/relationships/oleObject" Target="../embeddings/oleObject15.bin"/><Relationship Id="rId10" Type="http://schemas.openxmlformats.org/officeDocument/2006/relationships/image" Target="../media/image28.wmf"/><Relationship Id="rId4" Type="http://schemas.openxmlformats.org/officeDocument/2006/relationships/image" Target="../media/image25.wmf"/><Relationship Id="rId9" Type="http://schemas.openxmlformats.org/officeDocument/2006/relationships/oleObject" Target="../embeddings/oleObject17.bin"/><Relationship Id="rId14" Type="http://schemas.openxmlformats.org/officeDocument/2006/relationships/image" Target="../media/image30.wmf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2.bin"/><Relationship Id="rId13" Type="http://schemas.openxmlformats.org/officeDocument/2006/relationships/image" Target="../media/image35.wmf"/><Relationship Id="rId3" Type="http://schemas.openxmlformats.org/officeDocument/2006/relationships/oleObject" Target="../embeddings/oleObject20.bin"/><Relationship Id="rId7" Type="http://schemas.openxmlformats.org/officeDocument/2006/relationships/image" Target="../media/image32.wmf"/><Relationship Id="rId12" Type="http://schemas.openxmlformats.org/officeDocument/2006/relationships/oleObject" Target="../embeddings/oleObject2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21.bin"/><Relationship Id="rId11" Type="http://schemas.openxmlformats.org/officeDocument/2006/relationships/image" Target="../media/image34.wmf"/><Relationship Id="rId5" Type="http://schemas.openxmlformats.org/officeDocument/2006/relationships/image" Target="../media/image36.png"/><Relationship Id="rId15" Type="http://schemas.openxmlformats.org/officeDocument/2006/relationships/image" Target="../media/image30.wmf"/><Relationship Id="rId10" Type="http://schemas.openxmlformats.org/officeDocument/2006/relationships/oleObject" Target="../embeddings/oleObject23.bin"/><Relationship Id="rId4" Type="http://schemas.openxmlformats.org/officeDocument/2006/relationships/image" Target="../media/image31.wmf"/><Relationship Id="rId9" Type="http://schemas.openxmlformats.org/officeDocument/2006/relationships/image" Target="../media/image33.wmf"/><Relationship Id="rId14" Type="http://schemas.openxmlformats.org/officeDocument/2006/relationships/oleObject" Target="../embeddings/oleObject19.bin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39.jpeg"/><Relationship Id="rId5" Type="http://schemas.openxmlformats.org/officeDocument/2006/relationships/image" Target="../media/image38.jpeg"/><Relationship Id="rId4" Type="http://schemas.openxmlformats.org/officeDocument/2006/relationships/image" Target="../media/image37.w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7" Type="http://schemas.openxmlformats.org/officeDocument/2006/relationships/image" Target="../media/image43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42.emf"/><Relationship Id="rId5" Type="http://schemas.openxmlformats.org/officeDocument/2006/relationships/image" Target="../media/image40.wmf"/><Relationship Id="rId4" Type="http://schemas.openxmlformats.org/officeDocument/2006/relationships/oleObject" Target="../embeddings/oleObject26.bin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46.png"/><Relationship Id="rId5" Type="http://schemas.openxmlformats.org/officeDocument/2006/relationships/image" Target="../media/image44.wmf"/><Relationship Id="rId4" Type="http://schemas.openxmlformats.org/officeDocument/2006/relationships/oleObject" Target="../embeddings/oleObject27.bin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0.bin"/><Relationship Id="rId3" Type="http://schemas.openxmlformats.org/officeDocument/2006/relationships/image" Target="../media/image46.png"/><Relationship Id="rId7" Type="http://schemas.openxmlformats.org/officeDocument/2006/relationships/image" Target="../media/image48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29.bin"/><Relationship Id="rId5" Type="http://schemas.openxmlformats.org/officeDocument/2006/relationships/image" Target="../media/image47.wmf"/><Relationship Id="rId4" Type="http://schemas.openxmlformats.org/officeDocument/2006/relationships/oleObject" Target="../embeddings/oleObject28.bin"/><Relationship Id="rId9" Type="http://schemas.openxmlformats.org/officeDocument/2006/relationships/image" Target="../media/image49.wmf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.png"/><Relationship Id="rId5" Type="http://schemas.openxmlformats.org/officeDocument/2006/relationships/image" Target="../media/image9.png"/><Relationship Id="rId4" Type="http://schemas.openxmlformats.org/officeDocument/2006/relationships/image" Target="../media/image51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1.bin"/><Relationship Id="rId7" Type="http://schemas.openxmlformats.org/officeDocument/2006/relationships/image" Target="../media/image55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54.wmf"/><Relationship Id="rId5" Type="http://schemas.openxmlformats.org/officeDocument/2006/relationships/oleObject" Target="../embeddings/oleObject32.bin"/><Relationship Id="rId4" Type="http://schemas.openxmlformats.org/officeDocument/2006/relationships/image" Target="../media/image53.w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4.jpeg"/><Relationship Id="rId5" Type="http://schemas.openxmlformats.org/officeDocument/2006/relationships/image" Target="../media/image63.png"/><Relationship Id="rId4" Type="http://schemas.openxmlformats.org/officeDocument/2006/relationships/image" Target="../media/image62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9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4.jpeg"/><Relationship Id="rId5" Type="http://schemas.openxmlformats.org/officeDocument/2006/relationships/image" Target="../media/image73.png"/><Relationship Id="rId4" Type="http://schemas.openxmlformats.org/officeDocument/2006/relationships/image" Target="../media/image72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jpeg"/><Relationship Id="rId3" Type="http://schemas.openxmlformats.org/officeDocument/2006/relationships/image" Target="../media/image76.jpeg"/><Relationship Id="rId7" Type="http://schemas.openxmlformats.org/officeDocument/2006/relationships/image" Target="../media/image79.png"/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78.png"/><Relationship Id="rId10" Type="http://schemas.openxmlformats.org/officeDocument/2006/relationships/image" Target="../media/image82.png"/><Relationship Id="rId4" Type="http://schemas.openxmlformats.org/officeDocument/2006/relationships/image" Target="../media/image77.jpeg"/><Relationship Id="rId9" Type="http://schemas.openxmlformats.org/officeDocument/2006/relationships/image" Target="../media/image81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6.png"/><Relationship Id="rId4" Type="http://schemas.openxmlformats.org/officeDocument/2006/relationships/image" Target="../media/image85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7" Type="http://schemas.openxmlformats.org/officeDocument/2006/relationships/image" Target="../media/image93.png"/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2.png"/><Relationship Id="rId5" Type="http://schemas.openxmlformats.org/officeDocument/2006/relationships/image" Target="../media/image91.png"/><Relationship Id="rId4" Type="http://schemas.openxmlformats.org/officeDocument/2006/relationships/image" Target="../media/image90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image" Target="../media/image94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8.jpe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0.png"/><Relationship Id="rId3" Type="http://schemas.openxmlformats.org/officeDocument/2006/relationships/video" Target="../media/media1.mp4"/><Relationship Id="rId7" Type="http://schemas.openxmlformats.org/officeDocument/2006/relationships/notesSlide" Target="../notesSlides/notesSlide2.xml"/><Relationship Id="rId12" Type="http://schemas.openxmlformats.org/officeDocument/2006/relationships/image" Target="../media/image102.png"/><Relationship Id="rId2" Type="http://schemas.microsoft.com/office/2007/relationships/media" Target="../media/media1.mp4"/><Relationship Id="rId1" Type="http://schemas.openxmlformats.org/officeDocument/2006/relationships/vmlDrawing" Target="../drawings/vmlDrawing10.vml"/><Relationship Id="rId6" Type="http://schemas.openxmlformats.org/officeDocument/2006/relationships/slideLayout" Target="../slideLayouts/slideLayout2.xml"/><Relationship Id="rId11" Type="http://schemas.openxmlformats.org/officeDocument/2006/relationships/image" Target="../media/image101.png"/><Relationship Id="rId5" Type="http://schemas.openxmlformats.org/officeDocument/2006/relationships/video" Target="../media/media2.mp4"/><Relationship Id="rId10" Type="http://schemas.openxmlformats.org/officeDocument/2006/relationships/image" Target="../media/image99.wmf"/><Relationship Id="rId4" Type="http://schemas.microsoft.com/office/2007/relationships/media" Target="../media/media2.mp4"/><Relationship Id="rId9" Type="http://schemas.openxmlformats.org/officeDocument/2006/relationships/oleObject" Target="../embeddings/oleObject33.bin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105.png"/><Relationship Id="rId5" Type="http://schemas.openxmlformats.org/officeDocument/2006/relationships/image" Target="../media/image103.wmf"/><Relationship Id="rId4" Type="http://schemas.openxmlformats.org/officeDocument/2006/relationships/oleObject" Target="../embeddings/oleObject34.bin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png"/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8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109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jpeg"/><Relationship Id="rId2" Type="http://schemas.openxmlformats.org/officeDocument/2006/relationships/image" Target="../media/image11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2.png"/><Relationship Id="rId4" Type="http://schemas.openxmlformats.org/officeDocument/2006/relationships/image" Target="../media/image112.jpe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3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4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png"/><Relationship Id="rId2" Type="http://schemas.openxmlformats.org/officeDocument/2006/relationships/image" Target="../media/image115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7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png"/><Relationship Id="rId2" Type="http://schemas.openxmlformats.org/officeDocument/2006/relationships/image" Target="../media/image118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120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3.png"/><Relationship Id="rId4" Type="http://schemas.openxmlformats.org/officeDocument/2006/relationships/image" Target="../media/image122.png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4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png"/><Relationship Id="rId2" Type="http://schemas.openxmlformats.org/officeDocument/2006/relationships/image" Target="../media/image125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jpeg"/><Relationship Id="rId2" Type="http://schemas.openxmlformats.org/officeDocument/2006/relationships/image" Target="../media/image127.jpe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image" Target="../media/image129.jpe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0.jpe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2.png"/><Relationship Id="rId2" Type="http://schemas.openxmlformats.org/officeDocument/2006/relationships/image" Target="../media/image131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3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5.png"/><Relationship Id="rId2" Type="http://schemas.openxmlformats.org/officeDocument/2006/relationships/image" Target="../media/image13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re 12"/>
          <p:cNvSpPr>
            <a:spLocks noGrp="1"/>
          </p:cNvSpPr>
          <p:nvPr>
            <p:ph type="title"/>
          </p:nvPr>
        </p:nvSpPr>
        <p:spPr>
          <a:xfrm>
            <a:off x="2821136" y="1988840"/>
            <a:ext cx="5544616" cy="2304256"/>
          </a:xfrm>
        </p:spPr>
        <p:txBody>
          <a:bodyPr>
            <a:noAutofit/>
          </a:bodyPr>
          <a:lstStyle/>
          <a:p>
            <a:pPr eaLnBrk="1" hangingPunct="1">
              <a:buFontTx/>
              <a:buNone/>
            </a:pPr>
            <a:r>
              <a:rPr lang="fr-FR" sz="4800" cap="none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SUPERCONDUCTIVITY and CRYOGENICS for </a:t>
            </a:r>
            <a:r>
              <a:rPr lang="fr-FR" sz="4800" cap="none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accelerators</a:t>
            </a:r>
            <a:endParaRPr lang="fr-FR" sz="4800" cap="none" dirty="0" smtClean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84994" name="AutoShape 2" descr="imap://longuevergn@ipnmail.in2p3.fr:993/fetch%3EUID%3E.INBOX%3E7170?part=1.1.1.2&amp;filename=logo_EDPheniics_L400Coul.jpg"/>
          <p:cNvSpPr>
            <a:spLocks noChangeAspect="1" noChangeArrowheads="1"/>
          </p:cNvSpPr>
          <p:nvPr/>
        </p:nvSpPr>
        <p:spPr bwMode="auto">
          <a:xfrm>
            <a:off x="155575" y="-1371600"/>
            <a:ext cx="3810000" cy="28575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84996" name="AutoShape 4" descr="imap://longuevergn@ipnmail.in2p3.fr:993/fetch%3EUID%3E.INBOX%3E7170?part=1.1.1.2&amp;filename=logo_EDPheniics_L400Coul.jpg"/>
          <p:cNvSpPr>
            <a:spLocks noChangeAspect="1" noChangeArrowheads="1"/>
          </p:cNvSpPr>
          <p:nvPr/>
        </p:nvSpPr>
        <p:spPr bwMode="auto">
          <a:xfrm>
            <a:off x="155575" y="-1371600"/>
            <a:ext cx="3810000" cy="28575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84998" name="AutoShape 6" descr="imap://longuevergn@ipnmail.in2p3.fr:993/fetch%3EUID%3E.INBOX%3E7170?part=1.1.1.2&amp;filename=logo_EDPheniics_L400Coul.jpg"/>
          <p:cNvSpPr>
            <a:spLocks noChangeAspect="1" noChangeArrowheads="1"/>
          </p:cNvSpPr>
          <p:nvPr/>
        </p:nvSpPr>
        <p:spPr bwMode="auto">
          <a:xfrm>
            <a:off x="155575" y="-1371600"/>
            <a:ext cx="3810000" cy="28575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9" name="Image 8" descr="logo_EDPheniics_L400Coul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7179" y="2141984"/>
            <a:ext cx="2663957" cy="1997968"/>
          </a:xfrm>
          <a:prstGeom prst="rect">
            <a:avLst/>
          </a:prstGeom>
        </p:spPr>
      </p:pic>
      <p:sp>
        <p:nvSpPr>
          <p:cNvPr id="13" name="ZoneTexte 12"/>
          <p:cNvSpPr txBox="1"/>
          <p:nvPr/>
        </p:nvSpPr>
        <p:spPr>
          <a:xfrm>
            <a:off x="2794558" y="4796036"/>
            <a:ext cx="34563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D. LONGUEVERGNE</a:t>
            </a:r>
          </a:p>
          <a:p>
            <a:pPr algn="ctr"/>
            <a:r>
              <a:rPr lang="fr-FR" dirty="0" smtClean="0"/>
              <a:t>04/06/2024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buFontTx/>
              <a:buNone/>
              <a:defRPr/>
            </a:pPr>
            <a:r>
              <a:rPr lang="fr-FR" sz="2400" cap="none" dirty="0" smtClean="0">
                <a:ln>
                  <a:noFill/>
                </a:ln>
              </a:rPr>
              <a:t>OUTLINE</a:t>
            </a:r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251520" y="1469976"/>
            <a:ext cx="8496944" cy="46679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57056" tIns="45720" rIns="91440" bIns="126960" numCol="1" anchor="ctr" anchorCtr="0" compatLnSpc="1">
            <a:prstTxWarp prst="textNoShape">
              <a:avLst/>
            </a:prstTxWarp>
            <a:spAutoFit/>
          </a:bodyPr>
          <a:lstStyle/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kumimoji="0" lang="fr-FR" sz="2000" b="1" i="0" u="none" strike="noStrike" cap="none" normalizeH="0" baseline="0" dirty="0" err="1" smtClean="0">
                <a:ln>
                  <a:noFill/>
                </a:ln>
                <a:solidFill>
                  <a:srgbClr val="501F74"/>
                </a:solidFill>
                <a:effectLst/>
                <a:latin typeface="Calibri" pitchFamily="34" charset="0"/>
                <a:ea typeface="PMingLiU" pitchFamily="18" charset="-120"/>
                <a:cs typeface="Times New Roman" pitchFamily="18" charset="0"/>
              </a:rPr>
              <a:t>Why</a:t>
            </a: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rgbClr val="501F74"/>
                </a:solidFill>
                <a:effectLst/>
                <a:latin typeface="Calibri" pitchFamily="34" charset="0"/>
                <a:ea typeface="PMingLiU" pitchFamily="18" charset="-120"/>
                <a:cs typeface="Times New Roman" pitchFamily="18" charset="0"/>
              </a:rPr>
              <a:t> </a:t>
            </a:r>
            <a:r>
              <a:rPr kumimoji="0" lang="fr-FR" sz="2000" b="1" i="0" u="none" strike="noStrike" cap="none" normalizeH="0" baseline="0" dirty="0" err="1" smtClean="0">
                <a:ln>
                  <a:noFill/>
                </a:ln>
                <a:solidFill>
                  <a:srgbClr val="501F74"/>
                </a:solidFill>
                <a:effectLst/>
                <a:latin typeface="Calibri" pitchFamily="34" charset="0"/>
                <a:ea typeface="PMingLiU" pitchFamily="18" charset="-120"/>
                <a:cs typeface="Times New Roman" pitchFamily="18" charset="0"/>
              </a:rPr>
              <a:t>superconductivity</a:t>
            </a: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rgbClr val="501F74"/>
                </a:solidFill>
                <a:effectLst/>
                <a:latin typeface="Calibri" pitchFamily="34" charset="0"/>
                <a:ea typeface="PMingLiU" pitchFamily="18" charset="-120"/>
                <a:cs typeface="Times New Roman" pitchFamily="18" charset="0"/>
              </a:rPr>
              <a:t> for </a:t>
            </a:r>
            <a:r>
              <a:rPr kumimoji="0" lang="fr-FR" sz="2000" b="1" i="0" u="none" strike="noStrike" cap="none" normalizeH="0" baseline="0" dirty="0" err="1" smtClean="0">
                <a:ln>
                  <a:noFill/>
                </a:ln>
                <a:solidFill>
                  <a:srgbClr val="501F74"/>
                </a:solidFill>
                <a:effectLst/>
                <a:latin typeface="Calibri" pitchFamily="34" charset="0"/>
                <a:ea typeface="PMingLiU" pitchFamily="18" charset="-120"/>
                <a:cs typeface="Times New Roman" pitchFamily="18" charset="0"/>
              </a:rPr>
              <a:t>acceleration</a:t>
            </a: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rgbClr val="501F74"/>
                </a:solidFill>
                <a:effectLst/>
                <a:latin typeface="Calibri" pitchFamily="34" charset="0"/>
                <a:ea typeface="PMingLiU" pitchFamily="18" charset="-120"/>
                <a:cs typeface="Times New Roman" pitchFamily="18" charset="0"/>
              </a:rPr>
              <a:t> ?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endParaRPr kumimoji="0" lang="en-US" sz="2000" b="1" i="0" u="none" strike="noStrike" cap="none" normalizeH="0" baseline="0" dirty="0" smtClean="0">
              <a:ln>
                <a:noFill/>
              </a:ln>
              <a:solidFill>
                <a:srgbClr val="501F74"/>
              </a:solidFill>
              <a:effectLst/>
              <a:latin typeface="Calibri" pitchFamily="34" charset="0"/>
              <a:ea typeface="PMingLiU" pitchFamily="18" charset="-120"/>
              <a:cs typeface="Times New Roman" pitchFamily="18" charset="0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kumimoji="0" lang="fr-FR" sz="2000" b="1" i="0" u="none" strike="noStrike" cap="none" normalizeH="0" baseline="0" dirty="0" err="1" smtClean="0">
                <a:ln>
                  <a:noFill/>
                </a:ln>
                <a:solidFill>
                  <a:srgbClr val="501F74"/>
                </a:solidFill>
                <a:effectLst/>
                <a:latin typeface="Calibri" pitchFamily="34" charset="0"/>
                <a:ea typeface="PMingLiU" pitchFamily="18" charset="-120"/>
                <a:cs typeface="Times New Roman" pitchFamily="18" charset="0"/>
              </a:rPr>
              <a:t>Superconductivity</a:t>
            </a: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rgbClr val="501F74"/>
                </a:solidFill>
                <a:effectLst/>
                <a:latin typeface="Calibri" pitchFamily="34" charset="0"/>
                <a:ea typeface="PMingLiU" pitchFamily="18" charset="-120"/>
                <a:cs typeface="Times New Roman" pitchFamily="18" charset="0"/>
              </a:rPr>
              <a:t> : </a:t>
            </a:r>
            <a:r>
              <a:rPr kumimoji="0" lang="fr-FR" sz="2000" b="1" i="0" u="none" strike="noStrike" cap="none" normalizeH="0" baseline="0" dirty="0" err="1" smtClean="0">
                <a:ln>
                  <a:noFill/>
                </a:ln>
                <a:solidFill>
                  <a:srgbClr val="501F74"/>
                </a:solidFill>
                <a:effectLst/>
                <a:latin typeface="Calibri" pitchFamily="34" charset="0"/>
                <a:ea typeface="PMingLiU" pitchFamily="18" charset="-120"/>
                <a:cs typeface="Times New Roman" pitchFamily="18" charset="0"/>
              </a:rPr>
              <a:t>models</a:t>
            </a: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rgbClr val="501F74"/>
                </a:solidFill>
                <a:effectLst/>
                <a:latin typeface="Calibri" pitchFamily="34" charset="0"/>
                <a:ea typeface="PMingLiU" pitchFamily="18" charset="-120"/>
                <a:cs typeface="Times New Roman" pitchFamily="18" charset="0"/>
              </a:rPr>
              <a:t> and limitations</a:t>
            </a:r>
            <a:endParaRPr kumimoji="0" lang="fr-FR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endParaRPr kumimoji="0" lang="en-US" sz="2000" b="1" i="0" u="none" strike="noStrike" cap="none" normalizeH="0" baseline="0" dirty="0" smtClean="0">
              <a:ln>
                <a:noFill/>
              </a:ln>
              <a:solidFill>
                <a:srgbClr val="501F74"/>
              </a:solidFill>
              <a:effectLst/>
              <a:latin typeface="Calibri" pitchFamily="34" charset="0"/>
              <a:ea typeface="PMingLiU" pitchFamily="18" charset="-120"/>
              <a:cs typeface="Times New Roman" pitchFamily="18" charset="0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501F74"/>
                </a:solidFill>
                <a:effectLst/>
                <a:latin typeface="Calibri" pitchFamily="34" charset="0"/>
                <a:ea typeface="PMingLiU" pitchFamily="18" charset="-120"/>
                <a:cs typeface="Times New Roman" pitchFamily="18" charset="0"/>
              </a:rPr>
              <a:t>Superconducting materials (properties and what they are good for)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endParaRPr kumimoji="0" lang="en-US" sz="2000" b="1" i="0" u="none" strike="noStrike" cap="none" normalizeH="0" baseline="0" dirty="0" smtClean="0">
              <a:ln>
                <a:noFill/>
              </a:ln>
              <a:solidFill>
                <a:srgbClr val="501F74"/>
              </a:solidFill>
              <a:effectLst/>
              <a:latin typeface="Calibri" pitchFamily="34" charset="0"/>
              <a:ea typeface="PMingLiU" pitchFamily="18" charset="-120"/>
              <a:cs typeface="Times New Roman" pitchFamily="18" charset="0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lang="en-US" sz="2000" b="1" dirty="0" smtClean="0">
                <a:solidFill>
                  <a:srgbClr val="501F74"/>
                </a:solidFill>
                <a:latin typeface="Calibri" pitchFamily="34" charset="0"/>
                <a:ea typeface="PMingLiU" pitchFamily="18" charset="-120"/>
                <a:cs typeface="Times New Roman" pitchFamily="18" charset="0"/>
              </a:rPr>
              <a:t> Cryogenics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endParaRPr lang="en-US" sz="2000" b="1" dirty="0" smtClean="0">
              <a:solidFill>
                <a:srgbClr val="501F74"/>
              </a:solidFill>
              <a:latin typeface="Calibri" pitchFamily="34" charset="0"/>
              <a:ea typeface="PMingLiU" pitchFamily="18" charset="-120"/>
              <a:cs typeface="Times New Roman" pitchFamily="18" charset="0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501F74"/>
                </a:solidFill>
                <a:effectLst/>
                <a:latin typeface="Calibri" pitchFamily="34" charset="0"/>
                <a:ea typeface="PMingLiU" pitchFamily="18" charset="-120"/>
                <a:cs typeface="Times New Roman" pitchFamily="18" charset="0"/>
              </a:rPr>
              <a:t> Operation of an accelerator (from perturbations to failures)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endParaRPr lang="en-US" sz="2000" b="1" dirty="0" smtClean="0">
              <a:solidFill>
                <a:srgbClr val="501F74"/>
              </a:solidFill>
              <a:latin typeface="Calibri" pitchFamily="34" charset="0"/>
              <a:ea typeface="PMingLiU" pitchFamily="18" charset="-120"/>
              <a:cs typeface="Times New Roman" pitchFamily="18" charset="0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501F74"/>
                </a:solidFill>
                <a:effectLst/>
                <a:latin typeface="Calibri" pitchFamily="34" charset="0"/>
                <a:ea typeface="PMingLiU" pitchFamily="18" charset="-120"/>
                <a:cs typeface="Times New Roman" pitchFamily="18" charset="0"/>
              </a:rPr>
              <a:t> Beam losses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endParaRPr kumimoji="0" lang="en-US" sz="2000" b="1" i="0" u="none" strike="noStrike" cap="none" normalizeH="0" baseline="0" dirty="0" smtClean="0">
              <a:ln>
                <a:noFill/>
              </a:ln>
              <a:solidFill>
                <a:srgbClr val="501F74"/>
              </a:solidFill>
              <a:effectLst/>
              <a:latin typeface="Calibri" pitchFamily="34" charset="0"/>
              <a:ea typeface="PMingLiU" pitchFamily="18" charset="-120"/>
              <a:cs typeface="Times New Roman" pitchFamily="18" charset="0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endParaRPr kumimoji="0" lang="en-US" sz="2000" b="1" i="0" u="none" strike="noStrike" cap="none" normalizeH="0" baseline="0" dirty="0" smtClean="0">
              <a:ln>
                <a:noFill/>
              </a:ln>
              <a:solidFill>
                <a:srgbClr val="501F74"/>
              </a:solidFill>
              <a:effectLst/>
              <a:latin typeface="Calibri" pitchFamily="34" charset="0"/>
              <a:ea typeface="PMingLiU" pitchFamily="18" charset="-12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buFontTx/>
              <a:buNone/>
              <a:defRPr/>
            </a:pPr>
            <a:r>
              <a:rPr lang="fr-FR" sz="2400" cap="none" dirty="0" smtClean="0">
                <a:ln>
                  <a:noFill/>
                </a:ln>
              </a:rPr>
              <a:t>OUTLINE</a:t>
            </a:r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179512" y="1633736"/>
            <a:ext cx="8496944" cy="43601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57056" tIns="45720" rIns="91440" bIns="126960" numCol="1" anchor="ctr" anchorCtr="0" compatLnSpc="1">
            <a:prstTxWarp prst="textNoShape">
              <a:avLst/>
            </a:prstTxWarp>
            <a:spAutoFit/>
          </a:bodyPr>
          <a:lstStyle/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kumimoji="0" lang="fr-FR" sz="2000" b="1" i="0" u="none" strike="noStrike" cap="none" normalizeH="0" baseline="0" dirty="0" err="1" smtClean="0">
                <a:ln>
                  <a:noFill/>
                </a:ln>
                <a:solidFill>
                  <a:srgbClr val="501F74"/>
                </a:solidFill>
                <a:effectLst/>
                <a:latin typeface="Calibri" pitchFamily="34" charset="0"/>
                <a:ea typeface="PMingLiU" pitchFamily="18" charset="-120"/>
                <a:cs typeface="Times New Roman" pitchFamily="18" charset="0"/>
              </a:rPr>
              <a:t>Why</a:t>
            </a: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rgbClr val="501F74"/>
                </a:solidFill>
                <a:effectLst/>
                <a:latin typeface="Calibri" pitchFamily="34" charset="0"/>
                <a:ea typeface="PMingLiU" pitchFamily="18" charset="-120"/>
                <a:cs typeface="Times New Roman" pitchFamily="18" charset="0"/>
              </a:rPr>
              <a:t> </a:t>
            </a:r>
            <a:r>
              <a:rPr kumimoji="0" lang="fr-FR" sz="2000" b="1" i="0" u="none" strike="noStrike" cap="none" normalizeH="0" baseline="0" dirty="0" err="1" smtClean="0">
                <a:ln>
                  <a:noFill/>
                </a:ln>
                <a:solidFill>
                  <a:srgbClr val="501F74"/>
                </a:solidFill>
                <a:effectLst/>
                <a:latin typeface="Calibri" pitchFamily="34" charset="0"/>
                <a:ea typeface="PMingLiU" pitchFamily="18" charset="-120"/>
                <a:cs typeface="Times New Roman" pitchFamily="18" charset="0"/>
              </a:rPr>
              <a:t>superconductivity</a:t>
            </a: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rgbClr val="501F74"/>
                </a:solidFill>
                <a:effectLst/>
                <a:latin typeface="Calibri" pitchFamily="34" charset="0"/>
                <a:ea typeface="PMingLiU" pitchFamily="18" charset="-120"/>
                <a:cs typeface="Times New Roman" pitchFamily="18" charset="0"/>
              </a:rPr>
              <a:t> for </a:t>
            </a:r>
            <a:r>
              <a:rPr kumimoji="0" lang="fr-FR" sz="2000" b="1" i="0" u="none" strike="noStrike" cap="none" normalizeH="0" baseline="0" dirty="0" err="1" smtClean="0">
                <a:ln>
                  <a:noFill/>
                </a:ln>
                <a:solidFill>
                  <a:srgbClr val="501F74"/>
                </a:solidFill>
                <a:effectLst/>
                <a:latin typeface="Calibri" pitchFamily="34" charset="0"/>
                <a:ea typeface="PMingLiU" pitchFamily="18" charset="-120"/>
                <a:cs typeface="Times New Roman" pitchFamily="18" charset="0"/>
              </a:rPr>
              <a:t>acceleration</a:t>
            </a: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rgbClr val="501F74"/>
                </a:solidFill>
                <a:effectLst/>
                <a:latin typeface="Calibri" pitchFamily="34" charset="0"/>
                <a:ea typeface="PMingLiU" pitchFamily="18" charset="-120"/>
                <a:cs typeface="Times New Roman" pitchFamily="18" charset="0"/>
              </a:rPr>
              <a:t> ?</a:t>
            </a:r>
            <a:endParaRPr kumimoji="0" lang="fr-FR" sz="1000" b="1" i="0" u="none" strike="noStrike" cap="none" normalizeH="0" baseline="0" dirty="0" smtClean="0">
              <a:ln>
                <a:noFill/>
              </a:ln>
              <a:solidFill>
                <a:srgbClr val="501F74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lphaLcPeriod"/>
              <a:tabLst/>
            </a:pP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PMingLiU" pitchFamily="18" charset="-120"/>
                <a:cs typeface="Times New Roman" pitchFamily="18" charset="0"/>
              </a:rPr>
              <a:t> </a:t>
            </a:r>
            <a:r>
              <a:rPr kumimoji="0" lang="fr-FR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PMingLiU" pitchFamily="18" charset="-120"/>
                <a:cs typeface="Times New Roman" pitchFamily="18" charset="0"/>
              </a:rPr>
              <a:t>Magnets</a:t>
            </a:r>
            <a:endParaRPr kumimoji="0" lang="fr-FR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lphaLcPeriod"/>
              <a:tabLst/>
            </a:pP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PMingLiU" pitchFamily="18" charset="-120"/>
                <a:cs typeface="Times New Roman" pitchFamily="18" charset="0"/>
              </a:rPr>
              <a:t> </a:t>
            </a:r>
            <a:r>
              <a:rPr kumimoji="0" lang="fr-FR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PMingLiU" pitchFamily="18" charset="-120"/>
                <a:cs typeface="Times New Roman" pitchFamily="18" charset="0"/>
              </a:rPr>
              <a:t>Accelerating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PMingLiU" pitchFamily="18" charset="-120"/>
                <a:cs typeface="Times New Roman" pitchFamily="18" charset="0"/>
              </a:rPr>
              <a:t> </a:t>
            </a:r>
            <a:r>
              <a:rPr kumimoji="0" lang="fr-FR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PMingLiU" pitchFamily="18" charset="-120"/>
                <a:cs typeface="Times New Roman" pitchFamily="18" charset="0"/>
              </a:rPr>
              <a:t>Cavities</a:t>
            </a:r>
            <a:endParaRPr kumimoji="0" lang="fr-FR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PMingLiU" pitchFamily="18" charset="-120"/>
              <a:cs typeface="Times New Roman" pitchFamily="18" charset="0"/>
            </a:endParaRP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fr-FR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kumimoji="0" lang="fr-FR" sz="2000" b="1" i="0" u="none" strike="noStrike" cap="none" normalizeH="0" baseline="0" dirty="0" err="1" smtClean="0">
                <a:ln>
                  <a:noFill/>
                </a:ln>
                <a:solidFill>
                  <a:srgbClr val="501F74"/>
                </a:solidFill>
                <a:effectLst/>
                <a:latin typeface="Calibri" pitchFamily="34" charset="0"/>
                <a:ea typeface="PMingLiU" pitchFamily="18" charset="-120"/>
                <a:cs typeface="Times New Roman" pitchFamily="18" charset="0"/>
              </a:rPr>
              <a:t>Superconductivity</a:t>
            </a: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rgbClr val="501F74"/>
                </a:solidFill>
                <a:effectLst/>
                <a:latin typeface="Calibri" pitchFamily="34" charset="0"/>
                <a:ea typeface="PMingLiU" pitchFamily="18" charset="-120"/>
                <a:cs typeface="Times New Roman" pitchFamily="18" charset="0"/>
              </a:rPr>
              <a:t> : </a:t>
            </a:r>
            <a:r>
              <a:rPr kumimoji="0" lang="fr-FR" sz="2000" b="1" i="0" u="none" strike="noStrike" cap="none" normalizeH="0" baseline="0" dirty="0" err="1" smtClean="0">
                <a:ln>
                  <a:noFill/>
                </a:ln>
                <a:solidFill>
                  <a:srgbClr val="501F74"/>
                </a:solidFill>
                <a:effectLst/>
                <a:latin typeface="Calibri" pitchFamily="34" charset="0"/>
                <a:ea typeface="PMingLiU" pitchFamily="18" charset="-120"/>
                <a:cs typeface="Times New Roman" pitchFamily="18" charset="0"/>
              </a:rPr>
              <a:t>models</a:t>
            </a: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rgbClr val="501F74"/>
                </a:solidFill>
                <a:effectLst/>
                <a:latin typeface="Calibri" pitchFamily="34" charset="0"/>
                <a:ea typeface="PMingLiU" pitchFamily="18" charset="-120"/>
                <a:cs typeface="Times New Roman" pitchFamily="18" charset="0"/>
              </a:rPr>
              <a:t> and limitations</a:t>
            </a:r>
            <a:endParaRPr kumimoji="0" lang="fr-FR" sz="1000" b="1" i="0" u="none" strike="noStrike" cap="none" normalizeH="0" baseline="0" dirty="0" smtClean="0">
              <a:ln>
                <a:noFill/>
              </a:ln>
              <a:solidFill>
                <a:srgbClr val="501F74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lphaLcPeriod"/>
              <a:tabLst/>
            </a:pP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PMingLiU" pitchFamily="18" charset="-120"/>
                <a:cs typeface="Times New Roman" pitchFamily="18" charset="0"/>
              </a:rPr>
              <a:t> </a:t>
            </a:r>
            <a:r>
              <a:rPr kumimoji="0" lang="fr-FR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PMingLiU" pitchFamily="18" charset="-120"/>
                <a:cs typeface="Times New Roman" pitchFamily="18" charset="0"/>
              </a:rPr>
              <a:t>History</a:t>
            </a:r>
            <a:endParaRPr kumimoji="0" lang="fr-FR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PMingLiU" pitchFamily="18" charset="-120"/>
              <a:cs typeface="Times New Roman" pitchFamily="18" charset="0"/>
            </a:endParaRP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lphaLcPeriod"/>
              <a:tabLst/>
            </a:pPr>
            <a:r>
              <a:rPr lang="fr-FR" sz="2000" dirty="0" smtClean="0">
                <a:latin typeface="Calibri" pitchFamily="34" charset="0"/>
                <a:ea typeface="PMingLiU" pitchFamily="18" charset="-120"/>
                <a:cs typeface="Times New Roman" pitchFamily="18" charset="0"/>
              </a:rPr>
              <a:t> 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PMingLiU" pitchFamily="18" charset="-120"/>
                <a:cs typeface="Times New Roman" pitchFamily="18" charset="0"/>
              </a:rPr>
              <a:t>2 </a:t>
            </a:r>
            <a:r>
              <a:rPr kumimoji="0" lang="fr-FR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PMingLiU" pitchFamily="18" charset="-120"/>
                <a:cs typeface="Times New Roman" pitchFamily="18" charset="0"/>
              </a:rPr>
              <a:t>fluids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PMingLiU" pitchFamily="18" charset="-120"/>
                <a:cs typeface="Times New Roman" pitchFamily="18" charset="0"/>
              </a:rPr>
              <a:t> model (London </a:t>
            </a:r>
            <a:r>
              <a:rPr kumimoji="0" lang="fr-FR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PMingLiU" pitchFamily="18" charset="-120"/>
                <a:cs typeface="Times New Roman" pitchFamily="18" charset="0"/>
              </a:rPr>
              <a:t>theory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PMingLiU" pitchFamily="18" charset="-120"/>
                <a:cs typeface="Times New Roman" pitchFamily="18" charset="0"/>
              </a:rPr>
              <a:t>)</a:t>
            </a:r>
            <a:endParaRPr kumimoji="0" lang="fr-FR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lphaLcPeriod"/>
              <a:tabLst/>
            </a:pP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PMingLiU" pitchFamily="18" charset="-120"/>
                <a:cs typeface="Times New Roman" pitchFamily="18" charset="0"/>
              </a:rPr>
              <a:t> </a:t>
            </a:r>
            <a:r>
              <a:rPr kumimoji="0" lang="fr-FR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PMingLiU" pitchFamily="18" charset="-120"/>
                <a:cs typeface="Times New Roman" pitchFamily="18" charset="0"/>
              </a:rPr>
              <a:t>Ginsburg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PMingLiU" pitchFamily="18" charset="-120"/>
                <a:cs typeface="Times New Roman" pitchFamily="18" charset="0"/>
              </a:rPr>
              <a:t>-Landau </a:t>
            </a:r>
            <a:r>
              <a:rPr kumimoji="0" lang="fr-FR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PMingLiU" pitchFamily="18" charset="-120"/>
                <a:cs typeface="Times New Roman" pitchFamily="18" charset="0"/>
              </a:rPr>
              <a:t>theory</a:t>
            </a:r>
            <a:endParaRPr kumimoji="0" lang="fr-FR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lphaLcPeriod"/>
              <a:tabLst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PMingLiU" pitchFamily="18" charset="-120"/>
                <a:cs typeface="Times New Roman" pitchFamily="18" charset="0"/>
              </a:rPr>
              <a:t> Type of superconductors</a:t>
            </a: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lphaLcPeriod"/>
              <a:tabLst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PMingLiU" pitchFamily="18" charset="-120"/>
                <a:cs typeface="Times New Roman" pitchFamily="18" charset="0"/>
              </a:rPr>
              <a:t> BCS theory (Bardeen Cooper Schrieffer)</a:t>
            </a: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fr-FR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501F74"/>
                </a:solidFill>
                <a:effectLst/>
                <a:latin typeface="Calibri" pitchFamily="34" charset="0"/>
                <a:ea typeface="PMingLiU" pitchFamily="18" charset="-120"/>
                <a:cs typeface="Times New Roman" pitchFamily="18" charset="0"/>
              </a:rPr>
              <a:t>Superconducting materials (properties and what they are good for)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endParaRPr kumimoji="0" lang="en-US" sz="2000" b="1" i="0" u="none" strike="noStrike" cap="none" normalizeH="0" baseline="0" dirty="0" smtClean="0">
              <a:ln>
                <a:noFill/>
              </a:ln>
              <a:solidFill>
                <a:srgbClr val="501F74"/>
              </a:solidFill>
              <a:effectLst/>
              <a:latin typeface="Calibri" pitchFamily="34" charset="0"/>
              <a:ea typeface="PMingLiU" pitchFamily="18" charset="-12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1943804" y="169116"/>
            <a:ext cx="5940564" cy="488983"/>
          </a:xfrm>
        </p:spPr>
        <p:txBody>
          <a:bodyPr>
            <a:normAutofit/>
          </a:bodyPr>
          <a:lstStyle/>
          <a:p>
            <a:pPr eaLnBrk="1" hangingPunct="1">
              <a:buFontTx/>
              <a:buNone/>
              <a:defRPr/>
            </a:pPr>
            <a:r>
              <a:rPr lang="fr-FR" sz="2400" cap="none" dirty="0" smtClean="0">
                <a:ln>
                  <a:noFill/>
                </a:ln>
              </a:rPr>
              <a:t>WHY SUPERCONDUCTIVITY for ACCELERATION ?</a:t>
            </a:r>
          </a:p>
        </p:txBody>
      </p:sp>
      <p:sp>
        <p:nvSpPr>
          <p:cNvPr id="6147" name="Rectangle 7"/>
          <p:cNvSpPr>
            <a:spLocks noChangeArrowheads="1"/>
          </p:cNvSpPr>
          <p:nvPr/>
        </p:nvSpPr>
        <p:spPr bwMode="auto">
          <a:xfrm>
            <a:off x="323528" y="764704"/>
            <a:ext cx="8532440" cy="75405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defRPr/>
            </a:pPr>
            <a:r>
              <a:rPr lang="en-US" sz="2000" b="1" dirty="0" smtClean="0">
                <a:solidFill>
                  <a:srgbClr val="1F497D"/>
                </a:solidFill>
              </a:rPr>
              <a:t>In a particle accelerator, there are 2 types of major components :</a:t>
            </a:r>
          </a:p>
          <a:p>
            <a:pPr eaLnBrk="0" hangingPunct="0">
              <a:defRPr/>
            </a:pPr>
            <a:endParaRPr lang="en-US" sz="2400" b="1" dirty="0">
              <a:solidFill>
                <a:srgbClr val="1F497D"/>
              </a:solidFill>
            </a:endParaRPr>
          </a:p>
          <a:p>
            <a:pPr lvl="2" eaLnBrk="0" hangingPunct="0">
              <a:buFont typeface="Wingdings" pitchFamily="2" charset="2"/>
              <a:buChar char="§"/>
              <a:defRPr/>
            </a:pPr>
            <a:r>
              <a:rPr lang="en-US" sz="2000" b="1" dirty="0" smtClean="0">
                <a:solidFill>
                  <a:srgbClr val="FF0000"/>
                </a:solidFill>
              </a:rPr>
              <a:t> The focusing and bending components </a:t>
            </a:r>
            <a:endParaRPr lang="en-US" sz="2000" b="1" baseline="30000" dirty="0" smtClean="0">
              <a:solidFill>
                <a:srgbClr val="0070C0"/>
              </a:solidFill>
            </a:endParaRPr>
          </a:p>
          <a:p>
            <a:pPr lvl="2" eaLnBrk="0" hangingPunct="0">
              <a:buFont typeface="Symbol" pitchFamily="18" charset="2"/>
              <a:buChar char="Þ"/>
              <a:defRPr/>
            </a:pPr>
            <a:r>
              <a:rPr lang="en-US" sz="2000" dirty="0" smtClean="0"/>
              <a:t> All along the acceleration, the particles have to be guided and focused (magnetic and electric fields). </a:t>
            </a:r>
          </a:p>
          <a:p>
            <a:pPr lvl="2" eaLnBrk="0" hangingPunct="0">
              <a:buFont typeface="Symbol" pitchFamily="18" charset="2"/>
              <a:buChar char="Þ"/>
              <a:defRPr/>
            </a:pPr>
            <a:r>
              <a:rPr lang="en-US" sz="2000" dirty="0" smtClean="0"/>
              <a:t> </a:t>
            </a:r>
            <a:r>
              <a:rPr lang="fr-FR" sz="2000" i="1" u="sng" dirty="0" smtClean="0"/>
              <a:t>More information in course « </a:t>
            </a:r>
            <a:r>
              <a:rPr lang="fr-FR" sz="2000" i="1" u="sng" dirty="0" err="1" smtClean="0"/>
              <a:t>beam</a:t>
            </a:r>
            <a:r>
              <a:rPr lang="fr-FR" sz="2000" i="1" u="sng" dirty="0" smtClean="0"/>
              <a:t> transverse </a:t>
            </a:r>
            <a:r>
              <a:rPr lang="fr-FR" sz="2000" i="1" u="sng" dirty="0" err="1" smtClean="0"/>
              <a:t>dynamics</a:t>
            </a:r>
            <a:r>
              <a:rPr lang="fr-FR" sz="2000" i="1" u="sng" dirty="0" smtClean="0"/>
              <a:t> » </a:t>
            </a:r>
            <a:r>
              <a:rPr lang="fr-FR" sz="2000" i="1" u="sng" dirty="0" smtClean="0"/>
              <a:t>(J. Michaud)</a:t>
            </a:r>
            <a:endParaRPr lang="fr-FR" sz="2000" i="1" u="sng" dirty="0" smtClean="0"/>
          </a:p>
          <a:p>
            <a:pPr lvl="2" eaLnBrk="0" hangingPunct="0">
              <a:buFont typeface="Symbol" pitchFamily="18" charset="2"/>
              <a:buChar char="Þ"/>
              <a:defRPr/>
            </a:pPr>
            <a:r>
              <a:rPr lang="fr-FR" sz="2000" dirty="0" smtClean="0"/>
              <a:t> Due to limitation of room </a:t>
            </a:r>
            <a:r>
              <a:rPr lang="fr-FR" sz="2000" dirty="0" err="1" smtClean="0"/>
              <a:t>temperature</a:t>
            </a:r>
            <a:r>
              <a:rPr lang="fr-FR" sz="2000" dirty="0" smtClean="0"/>
              <a:t> </a:t>
            </a:r>
            <a:r>
              <a:rPr lang="fr-FR" sz="2000" dirty="0" err="1" smtClean="0"/>
              <a:t>magnets</a:t>
            </a:r>
            <a:r>
              <a:rPr lang="fr-FR" sz="2000" dirty="0" smtClean="0"/>
              <a:t> (saturation of </a:t>
            </a:r>
            <a:r>
              <a:rPr lang="fr-FR" sz="2000" dirty="0" err="1" smtClean="0"/>
              <a:t>iron</a:t>
            </a:r>
            <a:r>
              <a:rPr lang="fr-FR" sz="2000" dirty="0" smtClean="0"/>
              <a:t> &lt; 2T), </a:t>
            </a:r>
            <a:r>
              <a:rPr lang="fr-FR" sz="2000" dirty="0" err="1" smtClean="0"/>
              <a:t>superconducting</a:t>
            </a:r>
            <a:r>
              <a:rPr lang="fr-FR" sz="2000" dirty="0" smtClean="0"/>
              <a:t> </a:t>
            </a:r>
            <a:r>
              <a:rPr lang="fr-FR" sz="2000" dirty="0" err="1" smtClean="0"/>
              <a:t>technology</a:t>
            </a:r>
            <a:r>
              <a:rPr lang="fr-FR" sz="2000" dirty="0" smtClean="0"/>
              <a:t> </a:t>
            </a:r>
            <a:r>
              <a:rPr lang="fr-FR" sz="2000" dirty="0" err="1" smtClean="0"/>
              <a:t>is</a:t>
            </a:r>
            <a:r>
              <a:rPr lang="fr-FR" sz="2000" dirty="0" smtClean="0"/>
              <a:t> </a:t>
            </a:r>
            <a:r>
              <a:rPr lang="fr-FR" sz="2000" dirty="0" err="1" smtClean="0"/>
              <a:t>required</a:t>
            </a:r>
            <a:r>
              <a:rPr lang="fr-FR" sz="2000" dirty="0" smtClean="0"/>
              <a:t> </a:t>
            </a:r>
            <a:r>
              <a:rPr lang="fr-FR" sz="2000" dirty="0" err="1" smtClean="0"/>
              <a:t>especially</a:t>
            </a:r>
            <a:r>
              <a:rPr lang="fr-FR" sz="2000" dirty="0" smtClean="0"/>
              <a:t> for </a:t>
            </a:r>
            <a:r>
              <a:rPr lang="fr-FR" sz="2000" dirty="0" err="1" smtClean="0"/>
              <a:t>heavy</a:t>
            </a:r>
            <a:r>
              <a:rPr lang="fr-FR" sz="2000" dirty="0" smtClean="0"/>
              <a:t> </a:t>
            </a:r>
            <a:r>
              <a:rPr lang="fr-FR" sz="2000" dirty="0" err="1" smtClean="0"/>
              <a:t>particles</a:t>
            </a:r>
            <a:r>
              <a:rPr lang="fr-FR" sz="2000" dirty="0" smtClean="0"/>
              <a:t> and at </a:t>
            </a:r>
            <a:r>
              <a:rPr lang="fr-FR" sz="2000" dirty="0" err="1" smtClean="0"/>
              <a:t>very</a:t>
            </a:r>
            <a:r>
              <a:rPr lang="fr-FR" sz="2000" dirty="0" smtClean="0"/>
              <a:t> high </a:t>
            </a:r>
            <a:r>
              <a:rPr lang="fr-FR" sz="2000" dirty="0" err="1" smtClean="0"/>
              <a:t>energy</a:t>
            </a:r>
            <a:r>
              <a:rPr lang="fr-FR" sz="2000" dirty="0" smtClean="0"/>
              <a:t>.</a:t>
            </a:r>
          </a:p>
          <a:p>
            <a:pPr lvl="2" eaLnBrk="0" hangingPunct="0">
              <a:buFont typeface="Symbol" pitchFamily="18" charset="2"/>
              <a:buChar char="Þ"/>
              <a:defRPr/>
            </a:pPr>
            <a:endParaRPr lang="fr-FR" sz="2000" dirty="0" smtClean="0"/>
          </a:p>
          <a:p>
            <a:pPr lvl="2" eaLnBrk="0" hangingPunct="0">
              <a:buFont typeface="Wingdings" pitchFamily="2" charset="2"/>
              <a:buChar char="§"/>
              <a:defRPr/>
            </a:pPr>
            <a:r>
              <a:rPr lang="en-US" sz="2000" b="1" dirty="0" smtClean="0">
                <a:solidFill>
                  <a:srgbClr val="FF0000"/>
                </a:solidFill>
              </a:rPr>
              <a:t> The accelerating components </a:t>
            </a:r>
            <a:endParaRPr lang="en-US" sz="2000" b="1" baseline="30000" dirty="0" smtClean="0">
              <a:solidFill>
                <a:srgbClr val="0070C0"/>
              </a:solidFill>
            </a:endParaRPr>
          </a:p>
          <a:p>
            <a:pPr lvl="2" eaLnBrk="0" hangingPunct="0">
              <a:buFont typeface="Symbol" pitchFamily="18" charset="2"/>
              <a:buChar char="Þ"/>
              <a:defRPr/>
            </a:pPr>
            <a:r>
              <a:rPr lang="en-US" sz="2000" dirty="0" smtClean="0"/>
              <a:t> All accelerators use either a static or an oscillating electric field to accelerate.</a:t>
            </a:r>
          </a:p>
          <a:p>
            <a:pPr lvl="2" eaLnBrk="0" hangingPunct="0">
              <a:buFont typeface="Symbol" pitchFamily="18" charset="2"/>
              <a:buChar char="Þ"/>
              <a:defRPr/>
            </a:pPr>
            <a:r>
              <a:rPr lang="en-US" sz="2000" dirty="0" smtClean="0"/>
              <a:t> Room temperature RF technology is easier to build but shows many constraints because of power dissipations. Superconducting technology is compulsory for CW high current applications.</a:t>
            </a:r>
          </a:p>
          <a:p>
            <a:pPr lvl="2" eaLnBrk="0" hangingPunct="0">
              <a:buFont typeface="Symbol" pitchFamily="18" charset="2"/>
              <a:buChar char="Þ"/>
              <a:defRPr/>
            </a:pPr>
            <a:endParaRPr lang="en-US" sz="2000" dirty="0" smtClean="0"/>
          </a:p>
          <a:p>
            <a:pPr lvl="4" eaLnBrk="0" hangingPunct="0">
              <a:defRPr/>
            </a:pPr>
            <a:endParaRPr lang="en-US" sz="2000" b="1" dirty="0" smtClean="0"/>
          </a:p>
          <a:p>
            <a:pPr lvl="2" eaLnBrk="0" hangingPunct="0">
              <a:buFont typeface="Symbol" pitchFamily="18" charset="2"/>
              <a:buChar char="Þ"/>
              <a:defRPr/>
            </a:pPr>
            <a:endParaRPr lang="en-US" sz="2000" dirty="0" smtClean="0"/>
          </a:p>
          <a:p>
            <a:pPr lvl="4" eaLnBrk="0" hangingPunct="0">
              <a:defRPr/>
            </a:pPr>
            <a:endParaRPr lang="en-US" sz="2000" b="1" dirty="0" smtClean="0"/>
          </a:p>
          <a:p>
            <a:pPr lvl="2" eaLnBrk="0" hangingPunct="0">
              <a:defRPr/>
            </a:pPr>
            <a:endParaRPr lang="en-US" sz="2000" b="1" dirty="0"/>
          </a:p>
          <a:p>
            <a:pPr lvl="2" eaLnBrk="0" hangingPunct="0">
              <a:defRPr/>
            </a:pPr>
            <a:endParaRPr lang="en-US" sz="20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7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7"/>
          <p:cNvSpPr>
            <a:spLocks noChangeArrowheads="1"/>
          </p:cNvSpPr>
          <p:nvPr/>
        </p:nvSpPr>
        <p:spPr bwMode="auto">
          <a:xfrm>
            <a:off x="301149" y="836712"/>
            <a:ext cx="8532440" cy="41549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defRPr/>
            </a:pPr>
            <a:r>
              <a:rPr lang="en-US" sz="2000" b="1" dirty="0" smtClean="0">
                <a:solidFill>
                  <a:srgbClr val="1F497D"/>
                </a:solidFill>
              </a:rPr>
              <a:t>Superconducting magnet is required for high energy or high current applications</a:t>
            </a:r>
          </a:p>
          <a:p>
            <a:pPr eaLnBrk="0" hangingPunct="0">
              <a:defRPr/>
            </a:pPr>
            <a:endParaRPr lang="en-US" sz="2400" b="1" dirty="0">
              <a:solidFill>
                <a:srgbClr val="1F497D"/>
              </a:solidFill>
            </a:endParaRPr>
          </a:p>
          <a:p>
            <a:pPr lvl="2" eaLnBrk="0" hangingPunct="0">
              <a:buFont typeface="Wingdings" pitchFamily="2" charset="2"/>
              <a:buChar char="§"/>
              <a:defRPr/>
            </a:pPr>
            <a:r>
              <a:rPr lang="en-US" sz="2000" b="1" dirty="0" smtClean="0"/>
              <a:t> </a:t>
            </a:r>
            <a:r>
              <a:rPr lang="en-US" sz="2000" dirty="0" smtClean="0"/>
              <a:t>Reduction of radius of curvature and power consumption</a:t>
            </a:r>
          </a:p>
          <a:p>
            <a:pPr lvl="2" eaLnBrk="0" hangingPunct="0">
              <a:buFont typeface="Symbol" pitchFamily="18" charset="2"/>
              <a:buChar char="Þ"/>
              <a:defRPr/>
            </a:pPr>
            <a:r>
              <a:rPr lang="en-US" sz="2000" dirty="0" smtClean="0"/>
              <a:t> With room temperature magnets, the LHC circumference would be 120 km and the power consumption impossible to handle</a:t>
            </a:r>
          </a:p>
          <a:p>
            <a:pPr lvl="2" eaLnBrk="0" hangingPunct="0">
              <a:defRPr/>
            </a:pPr>
            <a:endParaRPr lang="en-US" sz="2000" b="1" dirty="0" smtClean="0"/>
          </a:p>
          <a:p>
            <a:pPr lvl="2" eaLnBrk="0" hangingPunct="0">
              <a:buFont typeface="Wingdings" pitchFamily="2" charset="2"/>
              <a:buChar char="§"/>
              <a:defRPr/>
            </a:pPr>
            <a:r>
              <a:rPr lang="en-US" sz="2000" dirty="0" smtClean="0"/>
              <a:t> Bigger beam pipe aperture as B </a:t>
            </a:r>
            <a:r>
              <a:rPr lang="en-US" sz="2000" dirty="0" smtClean="0">
                <a:sym typeface="Symbol"/>
              </a:rPr>
              <a:t> I</a:t>
            </a:r>
            <a:r>
              <a:rPr lang="en-US" sz="2000" baseline="-25000" dirty="0" smtClean="0">
                <a:sym typeface="Symbol"/>
              </a:rPr>
              <a:t>0</a:t>
            </a:r>
            <a:r>
              <a:rPr lang="en-US" sz="2000" dirty="0" smtClean="0">
                <a:sym typeface="Symbol"/>
              </a:rPr>
              <a:t>/aperture for dipole , I</a:t>
            </a:r>
            <a:r>
              <a:rPr lang="en-US" sz="2000" baseline="-25000" dirty="0" smtClean="0">
                <a:sym typeface="Symbol"/>
              </a:rPr>
              <a:t>0</a:t>
            </a:r>
            <a:r>
              <a:rPr lang="en-US" sz="2000" dirty="0" smtClean="0">
                <a:sym typeface="Symbol"/>
              </a:rPr>
              <a:t>/aperture</a:t>
            </a:r>
            <a:r>
              <a:rPr lang="en-US" sz="2000" baseline="30000" dirty="0" smtClean="0">
                <a:sym typeface="Symbol"/>
              </a:rPr>
              <a:t>2</a:t>
            </a:r>
            <a:r>
              <a:rPr lang="en-US" sz="2000" dirty="0" smtClean="0">
                <a:sym typeface="Symbol"/>
              </a:rPr>
              <a:t> for quadrupoles</a:t>
            </a:r>
            <a:endParaRPr lang="en-US" sz="2000" dirty="0" smtClean="0"/>
          </a:p>
          <a:p>
            <a:pPr lvl="2" eaLnBrk="0" hangingPunct="0">
              <a:buFont typeface="Symbol" pitchFamily="18" charset="2"/>
              <a:buChar char="Þ"/>
              <a:defRPr/>
            </a:pPr>
            <a:r>
              <a:rPr lang="en-US" sz="2000" dirty="0" smtClean="0"/>
              <a:t> Bigger transverse acceptance</a:t>
            </a:r>
          </a:p>
          <a:p>
            <a:pPr lvl="2" eaLnBrk="0" hangingPunct="0">
              <a:buFont typeface="Symbol" pitchFamily="18" charset="2"/>
              <a:buChar char="Þ"/>
              <a:defRPr/>
            </a:pPr>
            <a:r>
              <a:rPr lang="en-US" sz="2000" dirty="0" smtClean="0"/>
              <a:t> Less beam losses, Less </a:t>
            </a:r>
            <a:r>
              <a:rPr lang="en-US" sz="2000" dirty="0" err="1" smtClean="0"/>
              <a:t>contraints</a:t>
            </a:r>
            <a:r>
              <a:rPr lang="en-US" sz="2000" dirty="0" smtClean="0"/>
              <a:t> for alignment.</a:t>
            </a:r>
          </a:p>
          <a:p>
            <a:pPr lvl="2" eaLnBrk="0" hangingPunct="0">
              <a:buFont typeface="Symbol" pitchFamily="18" charset="2"/>
              <a:buChar char="Þ"/>
              <a:defRPr/>
            </a:pPr>
            <a:endParaRPr lang="en-US" sz="2000" b="1" dirty="0" smtClean="0"/>
          </a:p>
          <a:p>
            <a:pPr lvl="2" eaLnBrk="0" hangingPunct="0">
              <a:defRPr/>
            </a:pPr>
            <a:endParaRPr lang="en-US" sz="20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49158" name="Picture 6" descr="https://lhc2008.web.cern.ch/lhc2008/inauguration/images/expo/lhc-pho-1998-32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1965" y="4382269"/>
            <a:ext cx="2830691" cy="1988840"/>
          </a:xfrm>
          <a:prstGeom prst="rect">
            <a:avLst/>
          </a:prstGeom>
          <a:noFill/>
        </p:spPr>
      </p:pic>
      <p:pic>
        <p:nvPicPr>
          <p:cNvPr id="49160" name="Picture 8" descr="http://www.lhc-closer.es/img/subidas/4_6_3_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36952" y="4365104"/>
            <a:ext cx="2448272" cy="2006005"/>
          </a:xfrm>
          <a:prstGeom prst="rect">
            <a:avLst/>
          </a:prstGeom>
          <a:noFill/>
        </p:spPr>
      </p:pic>
      <p:pic>
        <p:nvPicPr>
          <p:cNvPr id="49162" name="Picture 10" descr="http://www.lhc-closer.es/img/subidas/4_6_2_5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72656" y="4382269"/>
            <a:ext cx="2668785" cy="1988840"/>
          </a:xfrm>
          <a:prstGeom prst="rect">
            <a:avLst/>
          </a:prstGeom>
          <a:noFill/>
        </p:spPr>
      </p:pic>
      <p:sp>
        <p:nvSpPr>
          <p:cNvPr id="7" name="Rectangle 6"/>
          <p:cNvSpPr/>
          <p:nvPr/>
        </p:nvSpPr>
        <p:spPr>
          <a:xfrm>
            <a:off x="2771800" y="6488668"/>
            <a:ext cx="336515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 smtClean="0">
                <a:solidFill>
                  <a:srgbClr val="FFFF00"/>
                </a:solidFill>
              </a:rPr>
              <a:t>http://www.lhc-closer.es/1/4/6/1</a:t>
            </a:r>
            <a:endParaRPr lang="fr-FR" dirty="0">
              <a:solidFill>
                <a:srgbClr val="FFFF00"/>
              </a:solidFill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WHY SUPERCONDUCTIVITY for MAGNETS ?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3"/>
          <p:cNvSpPr txBox="1">
            <a:spLocks/>
          </p:cNvSpPr>
          <p:nvPr/>
        </p:nvSpPr>
        <p:spPr bwMode="auto">
          <a:xfrm>
            <a:off x="2195736" y="116632"/>
            <a:ext cx="6948264" cy="71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 fontScale="97500"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1" i="0" u="none" strike="noStrike" kern="1200" cap="none" spc="0" normalizeH="0" baseline="0" noProof="0" dirty="0" smtClean="0">
              <a:ln>
                <a:noFill/>
              </a:ln>
              <a:solidFill>
                <a:srgbClr val="501F74"/>
              </a:solidFill>
              <a:effectLst/>
              <a:uLnTx/>
              <a:uFill>
                <a:solidFill>
                  <a:schemeClr val="accent4">
                    <a:lumMod val="60000"/>
                    <a:lumOff val="40000"/>
                  </a:schemeClr>
                </a:solidFill>
              </a:uFill>
              <a:latin typeface="Arial Bold"/>
              <a:ea typeface="+mj-ea"/>
              <a:cs typeface="+mj-cs"/>
            </a:endParaRPr>
          </a:p>
        </p:txBody>
      </p:sp>
      <p:pic>
        <p:nvPicPr>
          <p:cNvPr id="81921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37431" y="916918"/>
            <a:ext cx="6342881" cy="5453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943804" y="169116"/>
            <a:ext cx="5724540" cy="488983"/>
          </a:xfrm>
        </p:spPr>
        <p:txBody>
          <a:bodyPr>
            <a:normAutofit/>
          </a:bodyPr>
          <a:lstStyle/>
          <a:p>
            <a:r>
              <a:rPr lang="fr-FR" dirty="0"/>
              <a:t>WHY SUPERCONDUCTIVITY for MAGNETS </a:t>
            </a:r>
            <a:r>
              <a:rPr lang="fr-FR" dirty="0" smtClean="0"/>
              <a:t>?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7"/>
          <p:cNvSpPr>
            <a:spLocks noChangeArrowheads="1"/>
          </p:cNvSpPr>
          <p:nvPr/>
        </p:nvSpPr>
        <p:spPr bwMode="auto">
          <a:xfrm>
            <a:off x="144016" y="908720"/>
            <a:ext cx="8532440" cy="55194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defRPr/>
            </a:pPr>
            <a:r>
              <a:rPr lang="en-US" sz="1600" b="1" dirty="0" smtClean="0">
                <a:solidFill>
                  <a:srgbClr val="1F497D"/>
                </a:solidFill>
              </a:rPr>
              <a:t>Superconducting </a:t>
            </a:r>
            <a:r>
              <a:rPr lang="en-US" sz="1600" b="1" dirty="0">
                <a:solidFill>
                  <a:srgbClr val="1F497D"/>
                </a:solidFill>
              </a:rPr>
              <a:t>RF is compulsory for </a:t>
            </a:r>
            <a:r>
              <a:rPr lang="en-US" sz="1600" b="1" u="sng" dirty="0">
                <a:solidFill>
                  <a:srgbClr val="1F497D"/>
                </a:solidFill>
              </a:rPr>
              <a:t>CW </a:t>
            </a:r>
            <a:r>
              <a:rPr lang="en-US" sz="1600" b="1" u="sng" dirty="0" smtClean="0">
                <a:solidFill>
                  <a:srgbClr val="1F497D"/>
                </a:solidFill>
              </a:rPr>
              <a:t>high-current </a:t>
            </a:r>
            <a:r>
              <a:rPr lang="en-US" sz="1600" b="1" dirty="0">
                <a:solidFill>
                  <a:srgbClr val="1F497D"/>
                </a:solidFill>
              </a:rPr>
              <a:t>operations </a:t>
            </a:r>
            <a:r>
              <a:rPr lang="en-US" sz="1600" b="1" dirty="0" smtClean="0">
                <a:solidFill>
                  <a:srgbClr val="1F497D"/>
                </a:solidFill>
              </a:rPr>
              <a:t>:</a:t>
            </a:r>
          </a:p>
          <a:p>
            <a:pPr eaLnBrk="0" hangingPunct="0">
              <a:defRPr/>
            </a:pPr>
            <a:endParaRPr lang="en-US" b="1" dirty="0" smtClean="0">
              <a:solidFill>
                <a:srgbClr val="1F497D"/>
              </a:solidFill>
            </a:endParaRPr>
          </a:p>
          <a:p>
            <a:pPr eaLnBrk="0" hangingPunct="0">
              <a:defRPr/>
            </a:pPr>
            <a:endParaRPr lang="en-US" b="1" dirty="0" smtClean="0">
              <a:solidFill>
                <a:srgbClr val="1F497D"/>
              </a:solidFill>
            </a:endParaRPr>
          </a:p>
          <a:p>
            <a:pPr eaLnBrk="0" hangingPunct="0">
              <a:buFont typeface="Wingdings" pitchFamily="2" charset="2"/>
              <a:buChar char="§"/>
              <a:defRPr/>
            </a:pPr>
            <a:r>
              <a:rPr lang="en-US" sz="1600" b="1" dirty="0" smtClean="0"/>
              <a:t> for a given </a:t>
            </a:r>
            <a:r>
              <a:rPr lang="en-US" sz="1600" b="1" dirty="0" err="1" smtClean="0"/>
              <a:t>Vacc</a:t>
            </a:r>
            <a:r>
              <a:rPr lang="en-US" sz="1600" b="1" dirty="0" smtClean="0"/>
              <a:t>,</a:t>
            </a:r>
            <a:r>
              <a:rPr lang="en-US" sz="1600" b="1" dirty="0" smtClean="0">
                <a:solidFill>
                  <a:srgbClr val="FF0000"/>
                </a:solidFill>
              </a:rPr>
              <a:t> NC, P</a:t>
            </a:r>
            <a:r>
              <a:rPr lang="en-US" sz="1600" b="1" baseline="-25000" dirty="0">
                <a:solidFill>
                  <a:srgbClr val="FF0000"/>
                </a:solidFill>
              </a:rPr>
              <a:t>RF</a:t>
            </a:r>
            <a:r>
              <a:rPr lang="en-US" sz="1600" b="1" dirty="0">
                <a:solidFill>
                  <a:srgbClr val="FF0000"/>
                </a:solidFill>
              </a:rPr>
              <a:t> </a:t>
            </a:r>
            <a:r>
              <a:rPr lang="en-US" sz="1600" b="1" dirty="0">
                <a:solidFill>
                  <a:srgbClr val="FF0000"/>
                </a:solidFill>
                <a:sym typeface="Symbol"/>
              </a:rPr>
              <a:t> </a:t>
            </a:r>
            <a:r>
              <a:rPr lang="en-US" sz="1600" b="1" dirty="0" smtClean="0">
                <a:solidFill>
                  <a:srgbClr val="FF0000"/>
                </a:solidFill>
                <a:sym typeface="Symbol"/>
              </a:rPr>
              <a:t></a:t>
            </a:r>
            <a:r>
              <a:rPr lang="en-US" sz="1600" b="1" baseline="30000" dirty="0" smtClean="0">
                <a:solidFill>
                  <a:srgbClr val="FF0000"/>
                </a:solidFill>
                <a:sym typeface="Symbol"/>
              </a:rPr>
              <a:t>-1/2</a:t>
            </a:r>
            <a:r>
              <a:rPr lang="en-US" sz="1600" b="1" dirty="0">
                <a:solidFill>
                  <a:srgbClr val="FF0000"/>
                </a:solidFill>
              </a:rPr>
              <a:t> </a:t>
            </a:r>
            <a:r>
              <a:rPr lang="en-US" sz="1600" b="1" dirty="0" smtClean="0">
                <a:solidFill>
                  <a:srgbClr val="FF0000"/>
                </a:solidFill>
              </a:rPr>
              <a:t>, </a:t>
            </a:r>
            <a:r>
              <a:rPr lang="en-US" sz="1600" b="1" dirty="0" smtClean="0">
                <a:solidFill>
                  <a:srgbClr val="0070C0"/>
                </a:solidFill>
              </a:rPr>
              <a:t>for SC</a:t>
            </a:r>
            <a:r>
              <a:rPr lang="en-US" sz="1600" b="1" dirty="0">
                <a:solidFill>
                  <a:srgbClr val="0070C0"/>
                </a:solidFill>
              </a:rPr>
              <a:t>, P</a:t>
            </a:r>
            <a:r>
              <a:rPr lang="en-US" sz="1600" b="1" baseline="-25000" dirty="0">
                <a:solidFill>
                  <a:srgbClr val="0070C0"/>
                </a:solidFill>
              </a:rPr>
              <a:t>RF</a:t>
            </a:r>
            <a:r>
              <a:rPr lang="en-US" sz="1600" b="1" dirty="0">
                <a:solidFill>
                  <a:srgbClr val="0070C0"/>
                </a:solidFill>
              </a:rPr>
              <a:t> </a:t>
            </a:r>
            <a:r>
              <a:rPr lang="en-US" sz="1600" b="1" dirty="0">
                <a:solidFill>
                  <a:srgbClr val="0070C0"/>
                </a:solidFill>
                <a:sym typeface="Symbol"/>
              </a:rPr>
              <a:t> </a:t>
            </a:r>
            <a:r>
              <a:rPr lang="en-US" sz="1600" b="1" dirty="0" smtClean="0">
                <a:solidFill>
                  <a:srgbClr val="0070C0"/>
                </a:solidFill>
                <a:sym typeface="Symbol"/>
              </a:rPr>
              <a:t></a:t>
            </a:r>
            <a:endParaRPr lang="en-US" sz="1600" b="1" baseline="30000" dirty="0" smtClean="0">
              <a:solidFill>
                <a:srgbClr val="0070C0"/>
              </a:solidFill>
            </a:endParaRPr>
          </a:p>
          <a:p>
            <a:pPr eaLnBrk="0" hangingPunct="0">
              <a:buFont typeface="Symbol" pitchFamily="18" charset="2"/>
              <a:buChar char="Þ"/>
              <a:defRPr/>
            </a:pPr>
            <a:r>
              <a:rPr lang="en-US" sz="1600" dirty="0" smtClean="0"/>
              <a:t> </a:t>
            </a:r>
            <a:r>
              <a:rPr lang="en-US" sz="1600" dirty="0"/>
              <a:t>Lower </a:t>
            </a:r>
            <a:r>
              <a:rPr lang="en-US" sz="1600" dirty="0" smtClean="0"/>
              <a:t>frequency </a:t>
            </a:r>
            <a:r>
              <a:rPr lang="en-US" sz="1600" dirty="0" smtClean="0">
                <a:sym typeface="Symbol"/>
              </a:rPr>
              <a:t> Larger longitudinal acceptance</a:t>
            </a:r>
            <a:endParaRPr lang="en-US" sz="1600" dirty="0" smtClean="0"/>
          </a:p>
          <a:p>
            <a:pPr eaLnBrk="0" hangingPunct="0">
              <a:buFont typeface="Symbol" pitchFamily="18" charset="2"/>
              <a:buChar char="Þ"/>
              <a:defRPr/>
            </a:pPr>
            <a:r>
              <a:rPr lang="en-US" sz="1600" dirty="0" smtClean="0"/>
              <a:t> Larger structure </a:t>
            </a:r>
            <a:r>
              <a:rPr lang="en-US" sz="1600" dirty="0" smtClean="0">
                <a:sym typeface="Symbol"/>
              </a:rPr>
              <a:t> Larger transverse acceptance</a:t>
            </a:r>
            <a:endParaRPr lang="en-US" sz="1600" dirty="0" smtClean="0"/>
          </a:p>
          <a:p>
            <a:pPr lvl="3" eaLnBrk="0" hangingPunct="0">
              <a:buFont typeface="Symbol" pitchFamily="18" charset="2"/>
              <a:buChar char="Þ"/>
              <a:defRPr/>
            </a:pPr>
            <a:r>
              <a:rPr lang="en-US" sz="1600" b="1" dirty="0" smtClean="0"/>
              <a:t> Reduced </a:t>
            </a:r>
            <a:r>
              <a:rPr lang="en-US" sz="1600" b="1" dirty="0"/>
              <a:t>beam </a:t>
            </a:r>
            <a:r>
              <a:rPr lang="en-US" sz="1600" b="1" dirty="0" smtClean="0"/>
              <a:t>losses</a:t>
            </a:r>
          </a:p>
          <a:p>
            <a:pPr lvl="4" eaLnBrk="0" hangingPunct="0">
              <a:defRPr/>
            </a:pPr>
            <a:endParaRPr lang="en-US" sz="1600" b="1" dirty="0" smtClean="0"/>
          </a:p>
          <a:p>
            <a:pPr eaLnBrk="0" hangingPunct="0">
              <a:buFont typeface="Wingdings" pitchFamily="2" charset="2"/>
              <a:buChar char="§"/>
              <a:defRPr/>
            </a:pPr>
            <a:r>
              <a:rPr lang="en-US" sz="1600" b="1" dirty="0" smtClean="0"/>
              <a:t> Energy efficiency is better </a:t>
            </a:r>
            <a:r>
              <a:rPr lang="en-US" sz="1600" dirty="0" smtClean="0"/>
              <a:t>: </a:t>
            </a:r>
            <a:r>
              <a:rPr lang="en-US" sz="1600" b="1" dirty="0" err="1" smtClean="0">
                <a:solidFill>
                  <a:srgbClr val="0070C0"/>
                </a:solidFill>
              </a:rPr>
              <a:t>P</a:t>
            </a:r>
            <a:r>
              <a:rPr lang="en-US" sz="1600" b="1" baseline="-25000" dirty="0" err="1" smtClean="0">
                <a:solidFill>
                  <a:srgbClr val="0070C0"/>
                </a:solidFill>
              </a:rPr>
              <a:t>cryo</a:t>
            </a:r>
            <a:r>
              <a:rPr lang="en-US" sz="1600" b="1" dirty="0" smtClean="0">
                <a:solidFill>
                  <a:srgbClr val="0070C0"/>
                </a:solidFill>
              </a:rPr>
              <a:t> + P</a:t>
            </a:r>
            <a:r>
              <a:rPr lang="en-US" sz="1600" b="1" baseline="-25000" dirty="0" smtClean="0">
                <a:solidFill>
                  <a:srgbClr val="0070C0"/>
                </a:solidFill>
              </a:rPr>
              <a:t>RF-SC </a:t>
            </a:r>
            <a:r>
              <a:rPr lang="en-US" sz="1600" b="1" dirty="0" smtClean="0"/>
              <a:t>&lt; </a:t>
            </a:r>
            <a:r>
              <a:rPr lang="en-US" sz="1600" b="1" dirty="0" smtClean="0">
                <a:solidFill>
                  <a:srgbClr val="FF0000"/>
                </a:solidFill>
              </a:rPr>
              <a:t>P</a:t>
            </a:r>
            <a:r>
              <a:rPr lang="en-US" sz="1600" b="1" baseline="-25000" dirty="0" smtClean="0">
                <a:solidFill>
                  <a:srgbClr val="FF0000"/>
                </a:solidFill>
              </a:rPr>
              <a:t>RF-NC</a:t>
            </a:r>
          </a:p>
          <a:p>
            <a:pPr eaLnBrk="0" hangingPunct="0">
              <a:buFont typeface="Wingdings" pitchFamily="2" charset="2"/>
              <a:buChar char="§"/>
              <a:defRPr/>
            </a:pPr>
            <a:endParaRPr lang="en-US" sz="1600" b="1" baseline="-25000" dirty="0" smtClean="0">
              <a:solidFill>
                <a:srgbClr val="FF0000"/>
              </a:solidFill>
            </a:endParaRPr>
          </a:p>
          <a:p>
            <a:pPr eaLnBrk="0" hangingPunct="0">
              <a:buFont typeface="Symbol" pitchFamily="18" charset="2"/>
              <a:buChar char="Þ"/>
              <a:defRPr/>
            </a:pPr>
            <a:r>
              <a:rPr lang="en-US" sz="1600" dirty="0" smtClean="0">
                <a:solidFill>
                  <a:srgbClr val="0070C0"/>
                </a:solidFill>
              </a:rPr>
              <a:t> For SC cavities P</a:t>
            </a:r>
            <a:r>
              <a:rPr lang="en-US" sz="1600" baseline="-25000" dirty="0" smtClean="0">
                <a:solidFill>
                  <a:srgbClr val="0070C0"/>
                </a:solidFill>
              </a:rPr>
              <a:t>RF-SC</a:t>
            </a:r>
            <a:r>
              <a:rPr lang="en-US" sz="1600" dirty="0" smtClean="0">
                <a:solidFill>
                  <a:srgbClr val="0070C0"/>
                </a:solidFill>
              </a:rPr>
              <a:t> ~ 10 W (</a:t>
            </a:r>
            <a:r>
              <a:rPr lang="en-US" sz="1600" dirty="0" err="1" smtClean="0">
                <a:solidFill>
                  <a:srgbClr val="0070C0"/>
                </a:solidFill>
              </a:rPr>
              <a:t>Qo</a:t>
            </a:r>
            <a:r>
              <a:rPr lang="en-US" sz="1600" dirty="0" smtClean="0">
                <a:solidFill>
                  <a:srgbClr val="0070C0"/>
                </a:solidFill>
              </a:rPr>
              <a:t> ~ 5E9) @ 6.4 MV/m</a:t>
            </a:r>
          </a:p>
          <a:p>
            <a:pPr eaLnBrk="0" hangingPunct="0">
              <a:defRPr/>
            </a:pPr>
            <a:r>
              <a:rPr lang="en-US" sz="1600" baseline="-25000" dirty="0" smtClean="0">
                <a:solidFill>
                  <a:srgbClr val="0070C0"/>
                </a:solidFill>
              </a:rPr>
              <a:t> </a:t>
            </a:r>
            <a:r>
              <a:rPr lang="en-US" sz="1200" dirty="0" smtClean="0">
                <a:solidFill>
                  <a:srgbClr val="0070C0"/>
                </a:solidFill>
              </a:rPr>
              <a:t>To accelerate : P</a:t>
            </a:r>
            <a:r>
              <a:rPr lang="en-US" sz="1200" baseline="-25000" dirty="0" smtClean="0">
                <a:solidFill>
                  <a:srgbClr val="0070C0"/>
                </a:solidFill>
              </a:rPr>
              <a:t>RF </a:t>
            </a:r>
            <a:r>
              <a:rPr lang="en-US" sz="1200" dirty="0" smtClean="0">
                <a:solidFill>
                  <a:srgbClr val="0070C0"/>
                </a:solidFill>
              </a:rPr>
              <a:t>~ 10W + </a:t>
            </a:r>
            <a:r>
              <a:rPr lang="en-US" sz="1200" dirty="0" err="1" smtClean="0">
                <a:solidFill>
                  <a:srgbClr val="0070C0"/>
                </a:solidFill>
              </a:rPr>
              <a:t>P</a:t>
            </a:r>
            <a:r>
              <a:rPr lang="en-US" sz="1200" baseline="-25000" dirty="0" err="1" smtClean="0">
                <a:solidFill>
                  <a:srgbClr val="0070C0"/>
                </a:solidFill>
              </a:rPr>
              <a:t>beam</a:t>
            </a:r>
            <a:r>
              <a:rPr lang="en-US" sz="1200" dirty="0" smtClean="0">
                <a:solidFill>
                  <a:srgbClr val="0070C0"/>
                </a:solidFill>
              </a:rPr>
              <a:t>, </a:t>
            </a:r>
            <a:r>
              <a:rPr lang="en-US" sz="1200" dirty="0" err="1" smtClean="0">
                <a:solidFill>
                  <a:srgbClr val="0070C0"/>
                </a:solidFill>
              </a:rPr>
              <a:t>Pcryo</a:t>
            </a:r>
            <a:r>
              <a:rPr lang="en-US" sz="1200" dirty="0" smtClean="0">
                <a:solidFill>
                  <a:srgbClr val="0070C0"/>
                </a:solidFill>
              </a:rPr>
              <a:t> ~ (10W+10W)*500 ~ 10 kW 	=&gt; </a:t>
            </a:r>
            <a:r>
              <a:rPr lang="en-US" sz="1200" b="1" u="sng" dirty="0" smtClean="0">
                <a:solidFill>
                  <a:srgbClr val="0070C0"/>
                </a:solidFill>
              </a:rPr>
              <a:t>IN TOTAL </a:t>
            </a:r>
            <a:r>
              <a:rPr lang="en-US" sz="1200" b="1" dirty="0" smtClean="0">
                <a:solidFill>
                  <a:srgbClr val="0070C0"/>
                </a:solidFill>
              </a:rPr>
              <a:t>: </a:t>
            </a:r>
            <a:r>
              <a:rPr lang="en-US" sz="1200" b="1" dirty="0" err="1" smtClean="0">
                <a:solidFill>
                  <a:srgbClr val="0070C0"/>
                </a:solidFill>
              </a:rPr>
              <a:t>P</a:t>
            </a:r>
            <a:r>
              <a:rPr lang="en-US" sz="1200" b="1" baseline="-25000" dirty="0" err="1" smtClean="0">
                <a:solidFill>
                  <a:srgbClr val="0070C0"/>
                </a:solidFill>
              </a:rPr>
              <a:t>lost</a:t>
            </a:r>
            <a:r>
              <a:rPr lang="en-US" sz="1200" b="1" dirty="0" smtClean="0">
                <a:solidFill>
                  <a:srgbClr val="0070C0"/>
                </a:solidFill>
              </a:rPr>
              <a:t> ~ 10.01 kW</a:t>
            </a:r>
            <a:endParaRPr lang="en-US" sz="1600" b="1" baseline="-25000" dirty="0" smtClean="0">
              <a:solidFill>
                <a:srgbClr val="0070C0"/>
              </a:solidFill>
            </a:endParaRPr>
          </a:p>
          <a:p>
            <a:pPr eaLnBrk="0" hangingPunct="0">
              <a:buFont typeface="Symbol" pitchFamily="18" charset="2"/>
              <a:buChar char="Þ"/>
              <a:defRPr/>
            </a:pPr>
            <a:r>
              <a:rPr lang="en-US" sz="1600" dirty="0" smtClean="0">
                <a:solidFill>
                  <a:srgbClr val="FF0000"/>
                </a:solidFill>
              </a:rPr>
              <a:t> For NC cavities P</a:t>
            </a:r>
            <a:r>
              <a:rPr lang="en-US" sz="1600" baseline="-25000" dirty="0" smtClean="0">
                <a:solidFill>
                  <a:srgbClr val="FF0000"/>
                </a:solidFill>
              </a:rPr>
              <a:t>RF-NC</a:t>
            </a:r>
            <a:r>
              <a:rPr lang="en-US" sz="1600" dirty="0" smtClean="0">
                <a:solidFill>
                  <a:srgbClr val="FF0000"/>
                </a:solidFill>
              </a:rPr>
              <a:t> ~ 100 kW (</a:t>
            </a:r>
            <a:r>
              <a:rPr lang="en-US" sz="1600" dirty="0" err="1" smtClean="0">
                <a:solidFill>
                  <a:srgbClr val="FF0000"/>
                </a:solidFill>
              </a:rPr>
              <a:t>Qo</a:t>
            </a:r>
            <a:r>
              <a:rPr lang="en-US" sz="1600" dirty="0" smtClean="0">
                <a:solidFill>
                  <a:srgbClr val="FF0000"/>
                </a:solidFill>
              </a:rPr>
              <a:t> ~ 5e5) @ 6.4 MV/m</a:t>
            </a:r>
          </a:p>
          <a:p>
            <a:pPr eaLnBrk="0" hangingPunct="0">
              <a:defRPr/>
            </a:pPr>
            <a:r>
              <a:rPr lang="en-US" sz="1200" dirty="0" smtClean="0">
                <a:solidFill>
                  <a:srgbClr val="FF0000"/>
                </a:solidFill>
              </a:rPr>
              <a:t>To accelerate : P</a:t>
            </a:r>
            <a:r>
              <a:rPr lang="en-US" sz="1200" baseline="-25000" dirty="0" smtClean="0">
                <a:solidFill>
                  <a:srgbClr val="FF0000"/>
                </a:solidFill>
              </a:rPr>
              <a:t>RF-NC</a:t>
            </a:r>
            <a:r>
              <a:rPr lang="en-US" sz="1200" dirty="0" smtClean="0">
                <a:solidFill>
                  <a:srgbClr val="FF0000"/>
                </a:solidFill>
              </a:rPr>
              <a:t> ~ 100 kW + </a:t>
            </a:r>
            <a:r>
              <a:rPr lang="en-US" sz="1200" dirty="0" err="1" smtClean="0">
                <a:solidFill>
                  <a:srgbClr val="FF0000"/>
                </a:solidFill>
              </a:rPr>
              <a:t>P</a:t>
            </a:r>
            <a:r>
              <a:rPr lang="en-US" sz="1200" baseline="-25000" dirty="0" err="1" smtClean="0">
                <a:solidFill>
                  <a:srgbClr val="FF0000"/>
                </a:solidFill>
              </a:rPr>
              <a:t>beam</a:t>
            </a:r>
            <a:r>
              <a:rPr lang="en-US" sz="1200" dirty="0" smtClean="0">
                <a:solidFill>
                  <a:srgbClr val="FF0000"/>
                </a:solidFill>
              </a:rPr>
              <a:t>, </a:t>
            </a:r>
            <a:r>
              <a:rPr lang="en-US" sz="1200" dirty="0" err="1" smtClean="0">
                <a:solidFill>
                  <a:srgbClr val="FF0000"/>
                </a:solidFill>
              </a:rPr>
              <a:t>Pcooling</a:t>
            </a:r>
            <a:r>
              <a:rPr lang="en-US" sz="1200" dirty="0" smtClean="0">
                <a:solidFill>
                  <a:srgbClr val="FF0000"/>
                </a:solidFill>
              </a:rPr>
              <a:t> ~ 100 kW 		=&gt; </a:t>
            </a:r>
            <a:r>
              <a:rPr lang="en-US" sz="1200" u="sng" dirty="0" smtClean="0">
                <a:solidFill>
                  <a:srgbClr val="FF0000"/>
                </a:solidFill>
              </a:rPr>
              <a:t>IN TOTAL </a:t>
            </a:r>
            <a:r>
              <a:rPr lang="en-US" sz="1200" dirty="0" smtClean="0">
                <a:solidFill>
                  <a:srgbClr val="FF0000"/>
                </a:solidFill>
              </a:rPr>
              <a:t>: </a:t>
            </a:r>
            <a:r>
              <a:rPr lang="en-US" sz="1200" dirty="0" err="1" smtClean="0">
                <a:solidFill>
                  <a:srgbClr val="FF0000"/>
                </a:solidFill>
              </a:rPr>
              <a:t>P</a:t>
            </a:r>
            <a:r>
              <a:rPr lang="en-US" sz="1200" baseline="-25000" dirty="0" err="1" smtClean="0">
                <a:solidFill>
                  <a:srgbClr val="FF0000"/>
                </a:solidFill>
              </a:rPr>
              <a:t>lost</a:t>
            </a:r>
            <a:r>
              <a:rPr lang="en-US" sz="1200" dirty="0" smtClean="0">
                <a:solidFill>
                  <a:srgbClr val="FF0000"/>
                </a:solidFill>
              </a:rPr>
              <a:t> ~ 200 kW</a:t>
            </a:r>
          </a:p>
          <a:p>
            <a:pPr lvl="1" eaLnBrk="0" hangingPunct="0">
              <a:defRPr/>
            </a:pPr>
            <a:endParaRPr lang="en-US" sz="1600" b="1" dirty="0" smtClean="0"/>
          </a:p>
          <a:p>
            <a:pPr eaLnBrk="0" hangingPunct="0">
              <a:buFont typeface="Wingdings" pitchFamily="2" charset="2"/>
              <a:buChar char="§"/>
              <a:defRPr/>
            </a:pPr>
            <a:r>
              <a:rPr lang="en-US" sz="1600" dirty="0" smtClean="0"/>
              <a:t> Higher accelerating gradient achievable in CW</a:t>
            </a:r>
          </a:p>
          <a:p>
            <a:pPr eaLnBrk="0" hangingPunct="0">
              <a:defRPr/>
            </a:pPr>
            <a:r>
              <a:rPr lang="en-US" sz="1600" dirty="0" smtClean="0"/>
              <a:t>(in practice… not in theory) as P</a:t>
            </a:r>
            <a:r>
              <a:rPr lang="en-US" sz="1600" baseline="-25000" dirty="0" smtClean="0"/>
              <a:t>RF</a:t>
            </a:r>
            <a:r>
              <a:rPr lang="en-US" sz="1600" dirty="0" smtClean="0"/>
              <a:t> </a:t>
            </a:r>
            <a:r>
              <a:rPr lang="en-US" sz="1600" dirty="0" smtClean="0">
                <a:sym typeface="Symbol"/>
              </a:rPr>
              <a:t> Eacc</a:t>
            </a:r>
            <a:r>
              <a:rPr lang="en-US" sz="1600" baseline="30000" dirty="0" smtClean="0">
                <a:sym typeface="Symbol"/>
              </a:rPr>
              <a:t>2</a:t>
            </a:r>
            <a:r>
              <a:rPr lang="en-US" sz="1600" dirty="0" smtClean="0">
                <a:sym typeface="Symbol"/>
              </a:rPr>
              <a:t>.</a:t>
            </a:r>
          </a:p>
          <a:p>
            <a:pPr lvl="3" eaLnBrk="0" hangingPunct="0">
              <a:buFont typeface="Symbol" pitchFamily="18" charset="2"/>
              <a:buChar char="Þ"/>
              <a:defRPr/>
            </a:pPr>
            <a:r>
              <a:rPr lang="en-US" sz="1600" b="1" dirty="0" smtClean="0"/>
              <a:t> Reduced </a:t>
            </a:r>
            <a:r>
              <a:rPr lang="en-US" sz="1600" b="1" dirty="0" err="1" smtClean="0"/>
              <a:t>linac</a:t>
            </a:r>
            <a:r>
              <a:rPr lang="en-US" sz="1600" b="1" dirty="0" smtClean="0"/>
              <a:t> length</a:t>
            </a:r>
          </a:p>
          <a:p>
            <a:pPr lvl="3" eaLnBrk="0" hangingPunct="0">
              <a:buFont typeface="Symbol" pitchFamily="18" charset="2"/>
              <a:buChar char="Þ"/>
              <a:defRPr/>
            </a:pPr>
            <a:endParaRPr lang="en-US" sz="1600" b="1" dirty="0"/>
          </a:p>
          <a:p>
            <a:pPr lvl="1" eaLnBrk="0" hangingPunct="0">
              <a:defRPr/>
            </a:pPr>
            <a:r>
              <a:rPr lang="en-US" sz="1400" dirty="0" smtClean="0">
                <a:solidFill>
                  <a:srgbClr val="FF0000"/>
                </a:solidFill>
              </a:rPr>
              <a:t>- If </a:t>
            </a:r>
            <a:r>
              <a:rPr lang="en-US" sz="1400" dirty="0">
                <a:solidFill>
                  <a:srgbClr val="FF0000"/>
                </a:solidFill>
              </a:rPr>
              <a:t>CW =&gt; low accelerating gradient </a:t>
            </a:r>
            <a:endParaRPr lang="en-US" sz="1400" dirty="0" smtClean="0">
              <a:solidFill>
                <a:srgbClr val="FF0000"/>
              </a:solidFill>
            </a:endParaRPr>
          </a:p>
          <a:p>
            <a:pPr lvl="1" eaLnBrk="0" hangingPunct="0">
              <a:defRPr/>
            </a:pPr>
            <a:r>
              <a:rPr lang="en-US" sz="1400" dirty="0" smtClean="0">
                <a:solidFill>
                  <a:srgbClr val="FF0000"/>
                </a:solidFill>
              </a:rPr>
              <a:t>(RFQ : </a:t>
            </a:r>
            <a:r>
              <a:rPr lang="en-US" sz="1400" dirty="0" err="1" smtClean="0">
                <a:solidFill>
                  <a:srgbClr val="FF0000"/>
                </a:solidFill>
              </a:rPr>
              <a:t>Eacc</a:t>
            </a:r>
            <a:r>
              <a:rPr lang="en-US" sz="1400" dirty="0" smtClean="0">
                <a:solidFill>
                  <a:srgbClr val="FF0000"/>
                </a:solidFill>
              </a:rPr>
              <a:t> ~ 0.3 MV/m, 100kW on 4m)</a:t>
            </a:r>
            <a:endParaRPr lang="en-US" sz="1400" dirty="0">
              <a:solidFill>
                <a:srgbClr val="FF0000"/>
              </a:solidFill>
            </a:endParaRPr>
          </a:p>
          <a:p>
            <a:pPr lvl="1" eaLnBrk="0" hangingPunct="0">
              <a:defRPr/>
            </a:pPr>
            <a:r>
              <a:rPr lang="en-US" sz="1400" dirty="0" smtClean="0">
                <a:solidFill>
                  <a:srgbClr val="FF0000"/>
                </a:solidFill>
              </a:rPr>
              <a:t>- If </a:t>
            </a:r>
            <a:r>
              <a:rPr lang="en-US" sz="1400" dirty="0">
                <a:solidFill>
                  <a:srgbClr val="FF0000"/>
                </a:solidFill>
              </a:rPr>
              <a:t>High gradient =&gt; low duty cycle (&lt; 10%)</a:t>
            </a:r>
          </a:p>
          <a:p>
            <a:pPr lvl="2" eaLnBrk="0" hangingPunct="0">
              <a:defRPr/>
            </a:pPr>
            <a:endParaRPr lang="en-US" sz="16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0" y="6334780"/>
            <a:ext cx="25202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/>
              <a:t>NC = Normal </a:t>
            </a:r>
            <a:r>
              <a:rPr lang="fr-FR" sz="1400" dirty="0" err="1" smtClean="0"/>
              <a:t>conducting</a:t>
            </a:r>
            <a:endParaRPr lang="fr-FR" sz="1400" dirty="0" smtClean="0"/>
          </a:p>
          <a:p>
            <a:r>
              <a:rPr lang="fr-FR" sz="1400" dirty="0" smtClean="0"/>
              <a:t>SC = </a:t>
            </a:r>
            <a:r>
              <a:rPr lang="fr-FR" sz="1400" dirty="0" err="1" smtClean="0"/>
              <a:t>Superconducting</a:t>
            </a:r>
            <a:endParaRPr lang="fr-FR" sz="1400" dirty="0"/>
          </a:p>
        </p:txBody>
      </p:sp>
      <p:sp>
        <p:nvSpPr>
          <p:cNvPr id="6" name="Titre 3"/>
          <p:cNvSpPr txBox="1">
            <a:spLocks/>
          </p:cNvSpPr>
          <p:nvPr/>
        </p:nvSpPr>
        <p:spPr bwMode="auto">
          <a:xfrm>
            <a:off x="1691680" y="116632"/>
            <a:ext cx="7560840" cy="71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 fontScale="97500"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1" i="0" u="none" strike="noStrike" kern="1200" cap="none" spc="0" normalizeH="0" baseline="0" noProof="0" dirty="0" smtClean="0">
              <a:ln>
                <a:noFill/>
              </a:ln>
              <a:solidFill>
                <a:srgbClr val="501F74"/>
              </a:solidFill>
              <a:effectLst/>
              <a:uLnTx/>
              <a:uFill>
                <a:solidFill>
                  <a:schemeClr val="accent4">
                    <a:lumMod val="60000"/>
                    <a:lumOff val="40000"/>
                  </a:schemeClr>
                </a:solidFill>
              </a:uFill>
              <a:latin typeface="Arial Bold"/>
              <a:ea typeface="+mj-ea"/>
              <a:cs typeface="+mj-cs"/>
            </a:endParaRPr>
          </a:p>
        </p:txBody>
      </p:sp>
      <p:pic>
        <p:nvPicPr>
          <p:cNvPr id="55297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77337" y="1298953"/>
            <a:ext cx="2568772" cy="16953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ZoneTexte 9"/>
          <p:cNvSpPr txBox="1"/>
          <p:nvPr/>
        </p:nvSpPr>
        <p:spPr>
          <a:xfrm>
            <a:off x="7575179" y="1007210"/>
            <a:ext cx="18722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/>
              <a:t>NLC, 11.4 GHz</a:t>
            </a:r>
            <a:endParaRPr lang="fr-FR" sz="1400" dirty="0"/>
          </a:p>
        </p:txBody>
      </p:sp>
      <p:sp>
        <p:nvSpPr>
          <p:cNvPr id="13" name="ZoneTexte 12"/>
          <p:cNvSpPr txBox="1"/>
          <p:nvPr/>
        </p:nvSpPr>
        <p:spPr>
          <a:xfrm>
            <a:off x="6156176" y="6529944"/>
            <a:ext cx="24482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err="1" smtClean="0"/>
              <a:t>Elliptical</a:t>
            </a:r>
            <a:r>
              <a:rPr lang="fr-FR" sz="1400" dirty="0" smtClean="0"/>
              <a:t> </a:t>
            </a:r>
            <a:r>
              <a:rPr lang="fr-FR" sz="1400" dirty="0" err="1" smtClean="0"/>
              <a:t>cavity</a:t>
            </a:r>
            <a:r>
              <a:rPr lang="fr-FR" sz="1400" dirty="0" smtClean="0"/>
              <a:t>, 1.3 GHz</a:t>
            </a:r>
            <a:endParaRPr lang="fr-FR" sz="1400" dirty="0"/>
          </a:p>
        </p:txBody>
      </p:sp>
      <p:pic>
        <p:nvPicPr>
          <p:cNvPr id="55298" name="Picture 2"/>
          <p:cNvPicPr>
            <a:picLocks noChangeAspect="1" noChangeArrowheads="1"/>
          </p:cNvPicPr>
          <p:nvPr/>
        </p:nvPicPr>
        <p:blipFill rotWithShape="1">
          <a:blip r:embed="rId3" cstate="print"/>
          <a:srcRect l="4143" t="15714" r="10373" b="10952"/>
          <a:stretch/>
        </p:blipFill>
        <p:spPr bwMode="auto">
          <a:xfrm>
            <a:off x="5588583" y="4429874"/>
            <a:ext cx="2946280" cy="17039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ZoneTexte 1"/>
          <p:cNvSpPr txBox="1"/>
          <p:nvPr/>
        </p:nvSpPr>
        <p:spPr>
          <a:xfrm>
            <a:off x="5796136" y="1475492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rgbClr val="FFFF00"/>
                </a:solidFill>
              </a:rPr>
              <a:t>NC</a:t>
            </a:r>
            <a:endParaRPr lang="fr-FR" dirty="0">
              <a:solidFill>
                <a:srgbClr val="FFFF00"/>
              </a:solidFill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7928630" y="4466809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rgbClr val="FFFF00"/>
                </a:solidFill>
              </a:rPr>
              <a:t>SC</a:t>
            </a:r>
            <a:endParaRPr lang="fr-FR" dirty="0">
              <a:solidFill>
                <a:srgbClr val="FFFF00"/>
              </a:solidFill>
            </a:endParaRPr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1943804" y="169116"/>
            <a:ext cx="5220484" cy="488983"/>
          </a:xfrm>
        </p:spPr>
        <p:txBody>
          <a:bodyPr>
            <a:normAutofit/>
          </a:bodyPr>
          <a:lstStyle/>
          <a:p>
            <a:r>
              <a:rPr lang="fr-FR" dirty="0"/>
              <a:t>WHY SUPERCONDUCTIVITY for ACCELERATION </a:t>
            </a:r>
            <a:r>
              <a:rPr lang="fr-FR" dirty="0" smtClean="0"/>
              <a:t>?</a:t>
            </a:r>
            <a:endParaRPr lang="fr-FR" dirty="0"/>
          </a:p>
        </p:txBody>
      </p:sp>
      <p:cxnSp>
        <p:nvCxnSpPr>
          <p:cNvPr id="7" name="Connecteur droit avec flèche 6"/>
          <p:cNvCxnSpPr/>
          <p:nvPr/>
        </p:nvCxnSpPr>
        <p:spPr>
          <a:xfrm>
            <a:off x="5600615" y="4917104"/>
            <a:ext cx="2223777" cy="1155177"/>
          </a:xfrm>
          <a:prstGeom prst="straightConnector1">
            <a:avLst/>
          </a:prstGeom>
          <a:ln w="38100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ZoneTexte 7"/>
          <p:cNvSpPr txBox="1"/>
          <p:nvPr/>
        </p:nvSpPr>
        <p:spPr>
          <a:xfrm rot="1966132">
            <a:off x="6171434" y="5466830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rgbClr val="FF0000"/>
                </a:solidFill>
              </a:rPr>
              <a:t>1m</a:t>
            </a:r>
            <a:endParaRPr lang="fr-FR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buFontTx/>
              <a:buNone/>
              <a:defRPr/>
            </a:pPr>
            <a:r>
              <a:rPr lang="fr-FR" sz="2400" cap="none" dirty="0" smtClean="0">
                <a:ln>
                  <a:noFill/>
                </a:ln>
              </a:rPr>
              <a:t>WHY SUPERCONDUCTIVITY ?</a:t>
            </a:r>
          </a:p>
        </p:txBody>
      </p:sp>
      <p:sp>
        <p:nvSpPr>
          <p:cNvPr id="6147" name="Rectangle 7"/>
          <p:cNvSpPr>
            <a:spLocks noChangeArrowheads="1"/>
          </p:cNvSpPr>
          <p:nvPr/>
        </p:nvSpPr>
        <p:spPr bwMode="auto">
          <a:xfrm>
            <a:off x="0" y="476672"/>
            <a:ext cx="8964488" cy="6370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defRPr/>
            </a:pPr>
            <a:endParaRPr lang="en-US" b="1" dirty="0" smtClean="0">
              <a:solidFill>
                <a:srgbClr val="1F497D"/>
              </a:solidFill>
            </a:endParaRPr>
          </a:p>
          <a:p>
            <a:pPr lvl="2" eaLnBrk="0" hangingPunct="0">
              <a:buFont typeface="Symbol" pitchFamily="18" charset="2"/>
              <a:buChar char="Þ"/>
              <a:defRPr/>
            </a:pPr>
            <a:r>
              <a:rPr lang="en-US" sz="1600" dirty="0" smtClean="0">
                <a:solidFill>
                  <a:srgbClr val="FF0000"/>
                </a:solidFill>
              </a:rPr>
              <a:t> For NC cavities, power dissipation is the main constraint. Design is optimized to limit dissipations</a:t>
            </a:r>
          </a:p>
          <a:p>
            <a:pPr lvl="2" eaLnBrk="0" hangingPunct="0">
              <a:buFont typeface="Symbol" pitchFamily="18" charset="2"/>
              <a:buChar char="Þ"/>
              <a:defRPr/>
            </a:pPr>
            <a:r>
              <a:rPr lang="en-US" sz="1600" dirty="0" smtClean="0">
                <a:solidFill>
                  <a:srgbClr val="0070C0"/>
                </a:solidFill>
              </a:rPr>
              <a:t> For SC cavities, power dissipation is less a constraint. Design is more free to optimize other parameters (acceptance, stability, …).</a:t>
            </a:r>
          </a:p>
          <a:p>
            <a:pPr lvl="2" eaLnBrk="0" hangingPunct="0">
              <a:defRPr/>
            </a:pPr>
            <a:endParaRPr lang="en-US" sz="1600" b="1" dirty="0" smtClean="0"/>
          </a:p>
          <a:p>
            <a:pPr lvl="2" eaLnBrk="0" hangingPunct="0">
              <a:defRPr/>
            </a:pPr>
            <a:r>
              <a:rPr lang="en-US" sz="1600" u="sng" dirty="0" smtClean="0"/>
              <a:t>BUT</a:t>
            </a:r>
            <a:r>
              <a:rPr lang="en-US" sz="1600" dirty="0" smtClean="0"/>
              <a:t> SC technology is a complementary solution because it has its own weaknesses :</a:t>
            </a:r>
          </a:p>
          <a:p>
            <a:pPr lvl="4" eaLnBrk="0" hangingPunct="0">
              <a:buFont typeface="Wingdings" pitchFamily="2" charset="2"/>
              <a:buChar char="q"/>
              <a:defRPr/>
            </a:pPr>
            <a:r>
              <a:rPr lang="en-US" sz="1600" dirty="0" smtClean="0"/>
              <a:t> </a:t>
            </a:r>
            <a:r>
              <a:rPr lang="en-US" sz="1600" b="1" dirty="0" smtClean="0"/>
              <a:t>For magnets :</a:t>
            </a:r>
          </a:p>
          <a:p>
            <a:pPr lvl="4" eaLnBrk="0" hangingPunct="0">
              <a:buFont typeface="Symbol" pitchFamily="18" charset="2"/>
              <a:buChar char="Þ"/>
              <a:defRPr/>
            </a:pPr>
            <a:r>
              <a:rPr lang="en-US" sz="1600" dirty="0" smtClean="0"/>
              <a:t> Huge magnetic forces requires very stiff mechanical structures (training of magnets)</a:t>
            </a:r>
          </a:p>
          <a:p>
            <a:pPr lvl="4" eaLnBrk="0" hangingPunct="0">
              <a:buFont typeface="Symbol" pitchFamily="18" charset="2"/>
              <a:buChar char="Þ"/>
              <a:defRPr/>
            </a:pPr>
            <a:r>
              <a:rPr lang="en-US" sz="1600" dirty="0" smtClean="0"/>
              <a:t> Huge magnetic energy released if a quench happens (can quench if small displacement of wires of few microns!!)</a:t>
            </a:r>
          </a:p>
          <a:p>
            <a:pPr lvl="4" eaLnBrk="0" hangingPunct="0">
              <a:buFont typeface="Symbol" pitchFamily="18" charset="2"/>
              <a:buChar char="Þ"/>
              <a:defRPr/>
            </a:pPr>
            <a:r>
              <a:rPr lang="en-US" sz="1600" dirty="0" smtClean="0"/>
              <a:t>Very slow to ramp up or decrease field (magnetization)</a:t>
            </a:r>
          </a:p>
          <a:p>
            <a:pPr lvl="4" eaLnBrk="0" hangingPunct="0">
              <a:buFont typeface="Symbol" pitchFamily="18" charset="2"/>
              <a:buChar char="Þ"/>
              <a:defRPr/>
            </a:pPr>
            <a:r>
              <a:rPr lang="en-US" sz="1600" dirty="0" smtClean="0"/>
              <a:t> Need to be housed in a “cryomodule”  </a:t>
            </a:r>
            <a:r>
              <a:rPr lang="en-US" sz="1600" dirty="0" smtClean="0">
                <a:sym typeface="Symbol"/>
              </a:rPr>
              <a:t> </a:t>
            </a:r>
            <a:r>
              <a:rPr lang="en-US" sz="1600" dirty="0" smtClean="0"/>
              <a:t>complex design</a:t>
            </a:r>
          </a:p>
          <a:p>
            <a:pPr lvl="4" eaLnBrk="0" hangingPunct="0">
              <a:buFont typeface="Symbol" pitchFamily="18" charset="2"/>
              <a:buChar char="Þ"/>
              <a:defRPr/>
            </a:pPr>
            <a:r>
              <a:rPr lang="en-US" sz="1600" dirty="0" smtClean="0"/>
              <a:t> Careful with energy deposition because of synchrotron radiation</a:t>
            </a:r>
          </a:p>
          <a:p>
            <a:pPr lvl="4" eaLnBrk="0" hangingPunct="0">
              <a:defRPr/>
            </a:pPr>
            <a:endParaRPr lang="en-US" sz="1600" dirty="0" smtClean="0"/>
          </a:p>
          <a:p>
            <a:pPr lvl="4" eaLnBrk="0" hangingPunct="0">
              <a:buFont typeface="Wingdings" pitchFamily="2" charset="2"/>
              <a:buChar char="q"/>
              <a:defRPr/>
            </a:pPr>
            <a:r>
              <a:rPr lang="en-US" sz="1600" dirty="0" smtClean="0"/>
              <a:t> </a:t>
            </a:r>
            <a:r>
              <a:rPr lang="en-US" sz="1600" b="1" dirty="0" smtClean="0"/>
              <a:t>For cavities :</a:t>
            </a:r>
          </a:p>
          <a:p>
            <a:pPr lvl="4" eaLnBrk="0" hangingPunct="0">
              <a:buFont typeface="Symbol" pitchFamily="18" charset="2"/>
              <a:buChar char="Þ"/>
              <a:defRPr/>
            </a:pPr>
            <a:r>
              <a:rPr lang="en-US" sz="1600" dirty="0" smtClean="0"/>
              <a:t>Very sensitive (quench, Q-switch, surface resistance, trapped magnetic flux, Q-disease,…).</a:t>
            </a:r>
          </a:p>
          <a:p>
            <a:pPr lvl="4" eaLnBrk="0" hangingPunct="0">
              <a:buFont typeface="Symbol" pitchFamily="18" charset="2"/>
              <a:buChar char="Þ"/>
              <a:defRPr/>
            </a:pPr>
            <a:r>
              <a:rPr lang="en-US" sz="1600" dirty="0" smtClean="0"/>
              <a:t> More expensive (materials, larger structures)</a:t>
            </a:r>
          </a:p>
          <a:p>
            <a:pPr lvl="4" eaLnBrk="0" hangingPunct="0">
              <a:buFont typeface="Symbol" pitchFamily="18" charset="2"/>
              <a:buChar char="Þ"/>
              <a:defRPr/>
            </a:pPr>
            <a:r>
              <a:rPr lang="en-US" sz="1600" dirty="0" smtClean="0"/>
              <a:t> Need more time to mature a design as more complex</a:t>
            </a:r>
          </a:p>
          <a:p>
            <a:pPr lvl="4" eaLnBrk="0" hangingPunct="0">
              <a:buFont typeface="Symbol" pitchFamily="18" charset="2"/>
              <a:buChar char="Þ"/>
              <a:defRPr/>
            </a:pPr>
            <a:r>
              <a:rPr lang="en-US" sz="1600" dirty="0" smtClean="0"/>
              <a:t> Need to be housed in a “cryomodule”  </a:t>
            </a:r>
            <a:r>
              <a:rPr lang="en-US" sz="1600" dirty="0" smtClean="0">
                <a:sym typeface="Symbol"/>
              </a:rPr>
              <a:t> </a:t>
            </a:r>
            <a:r>
              <a:rPr lang="en-US" sz="1600" dirty="0" smtClean="0"/>
              <a:t>complex design</a:t>
            </a:r>
          </a:p>
          <a:p>
            <a:pPr lvl="4" eaLnBrk="0" hangingPunct="0">
              <a:defRPr/>
            </a:pPr>
            <a:endParaRPr lang="en-US" dirty="0" smtClean="0"/>
          </a:p>
          <a:p>
            <a:pPr lvl="2" eaLnBrk="0" hangingPunct="0">
              <a:defRPr/>
            </a:pPr>
            <a:endParaRPr lang="en-US" dirty="0"/>
          </a:p>
          <a:p>
            <a:pPr lvl="2" eaLnBrk="0" hangingPunct="0">
              <a:defRPr/>
            </a:pP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>
            <a:spLocks noChangeArrowheads="1"/>
          </p:cNvSpPr>
          <p:nvPr/>
        </p:nvSpPr>
        <p:spPr bwMode="auto">
          <a:xfrm>
            <a:off x="0" y="764704"/>
            <a:ext cx="8640960" cy="492442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2" eaLnBrk="0" hangingPunct="0">
              <a:defRPr/>
            </a:pPr>
            <a:endParaRPr lang="en-US" sz="1400" dirty="0" smtClean="0"/>
          </a:p>
          <a:p>
            <a:pPr lvl="1" eaLnBrk="0" hangingPunct="0">
              <a:buFont typeface="Wingdings" pitchFamily="2" charset="2"/>
              <a:buChar char="q"/>
              <a:defRPr/>
            </a:pPr>
            <a:r>
              <a:rPr lang="en-US" sz="1400" dirty="0" smtClean="0"/>
              <a:t> </a:t>
            </a:r>
            <a:r>
              <a:rPr lang="en-US" sz="1400" b="1" dirty="0" smtClean="0"/>
              <a:t>Some history :</a:t>
            </a:r>
          </a:p>
          <a:p>
            <a:pPr lvl="2" eaLnBrk="0" hangingPunct="0">
              <a:buFont typeface="Wingdings" pitchFamily="2" charset="2"/>
              <a:buChar char="§"/>
              <a:defRPr/>
            </a:pPr>
            <a:r>
              <a:rPr lang="en-US" sz="1400" dirty="0" smtClean="0"/>
              <a:t> </a:t>
            </a:r>
            <a:r>
              <a:rPr lang="en-US" sz="1400" b="1" dirty="0" smtClean="0"/>
              <a:t>1868 : Discovery of Helium</a:t>
            </a:r>
            <a:r>
              <a:rPr lang="en-US" sz="1400" dirty="0" smtClean="0"/>
              <a:t>. </a:t>
            </a:r>
            <a:r>
              <a:rPr lang="en-US" sz="1400" dirty="0" err="1" smtClean="0"/>
              <a:t>Astronom</a:t>
            </a:r>
            <a:r>
              <a:rPr lang="en-US" sz="1400" dirty="0" smtClean="0"/>
              <a:t> Jules Janssen (France) noticed the yellow spectral emission lines of a new element in the chromosphere during a sun eclipse.  Observed also in 1870 by J. N. </a:t>
            </a:r>
            <a:r>
              <a:rPr lang="en-US" sz="1400" dirty="0" err="1" smtClean="0"/>
              <a:t>Lockyer</a:t>
            </a:r>
            <a:r>
              <a:rPr lang="en-US" sz="1400" dirty="0" smtClean="0"/>
              <a:t> and named this new element from the sun : Helium as reference to the </a:t>
            </a:r>
            <a:r>
              <a:rPr lang="en-US" sz="1400" dirty="0" err="1" smtClean="0"/>
              <a:t>greek</a:t>
            </a:r>
            <a:r>
              <a:rPr lang="en-US" sz="1400" dirty="0" smtClean="0"/>
              <a:t> name of sun : “</a:t>
            </a:r>
            <a:r>
              <a:rPr lang="en-US" sz="1400" dirty="0" err="1" smtClean="0"/>
              <a:t>helios</a:t>
            </a:r>
            <a:r>
              <a:rPr lang="en-US" sz="1400" dirty="0" smtClean="0"/>
              <a:t>”.</a:t>
            </a:r>
          </a:p>
          <a:p>
            <a:pPr lvl="2" eaLnBrk="0" hangingPunct="0">
              <a:buFont typeface="Wingdings" pitchFamily="2" charset="2"/>
              <a:buChar char="§"/>
              <a:defRPr/>
            </a:pPr>
            <a:r>
              <a:rPr lang="en-US" sz="1400" dirty="0" smtClean="0"/>
              <a:t> 1877 : Oxygen (90K) and nitrogen (77K) </a:t>
            </a:r>
            <a:r>
              <a:rPr lang="en-US" sz="1400" dirty="0" err="1" smtClean="0"/>
              <a:t>liquified</a:t>
            </a:r>
            <a:r>
              <a:rPr lang="en-US" sz="1400" dirty="0" smtClean="0"/>
              <a:t> by Louis </a:t>
            </a:r>
            <a:r>
              <a:rPr lang="en-US" sz="1400" dirty="0" err="1" smtClean="0"/>
              <a:t>Cailletet</a:t>
            </a:r>
            <a:r>
              <a:rPr lang="en-US" sz="1400" dirty="0" smtClean="0"/>
              <a:t> (France) and </a:t>
            </a:r>
            <a:r>
              <a:rPr lang="en-US" sz="1400" dirty="0" err="1" smtClean="0"/>
              <a:t>Raoul</a:t>
            </a:r>
            <a:r>
              <a:rPr lang="en-US" sz="1400" dirty="0" smtClean="0"/>
              <a:t> </a:t>
            </a:r>
            <a:r>
              <a:rPr lang="en-US" sz="1400" dirty="0" err="1" smtClean="0"/>
              <a:t>Pictet</a:t>
            </a:r>
            <a:r>
              <a:rPr lang="en-US" sz="1400" dirty="0" smtClean="0"/>
              <a:t> (Switzerland)</a:t>
            </a:r>
          </a:p>
          <a:p>
            <a:pPr lvl="2" eaLnBrk="0" hangingPunct="0">
              <a:buFont typeface="Wingdings" pitchFamily="2" charset="2"/>
              <a:buChar char="§"/>
              <a:defRPr/>
            </a:pPr>
            <a:r>
              <a:rPr lang="en-US" sz="1400" dirty="0" smtClean="0"/>
              <a:t> 1893 : James Dewar invented the </a:t>
            </a:r>
            <a:r>
              <a:rPr lang="en-US" sz="1400" dirty="0" err="1" smtClean="0"/>
              <a:t>dewar</a:t>
            </a:r>
            <a:r>
              <a:rPr lang="en-US" sz="1400" dirty="0" smtClean="0"/>
              <a:t> vase.</a:t>
            </a:r>
          </a:p>
          <a:p>
            <a:pPr lvl="2" eaLnBrk="0" hangingPunct="0">
              <a:buFont typeface="Wingdings" pitchFamily="2" charset="2"/>
              <a:buChar char="§"/>
              <a:defRPr/>
            </a:pPr>
            <a:r>
              <a:rPr lang="en-US" sz="1400" dirty="0" smtClean="0"/>
              <a:t> </a:t>
            </a:r>
            <a:r>
              <a:rPr lang="en-US" sz="1400" b="1" dirty="0" smtClean="0"/>
              <a:t>1895 : Helium is discovered on earth</a:t>
            </a:r>
            <a:r>
              <a:rPr lang="en-US" sz="1400" dirty="0" smtClean="0"/>
              <a:t> by sir W. Ramsay (England)</a:t>
            </a:r>
          </a:p>
          <a:p>
            <a:pPr lvl="2" eaLnBrk="0" hangingPunct="0">
              <a:buFont typeface="Wingdings" pitchFamily="2" charset="2"/>
              <a:buChar char="§"/>
              <a:defRPr/>
            </a:pPr>
            <a:r>
              <a:rPr lang="en-US" sz="1400" dirty="0" smtClean="0"/>
              <a:t> 1898 : Hydrogen (20K) </a:t>
            </a:r>
            <a:r>
              <a:rPr lang="en-US" sz="1400" dirty="0" err="1" smtClean="0"/>
              <a:t>liquified</a:t>
            </a:r>
            <a:r>
              <a:rPr lang="en-US" sz="1400" dirty="0" smtClean="0"/>
              <a:t> by Sir James (England)</a:t>
            </a:r>
          </a:p>
          <a:p>
            <a:pPr lvl="2" eaLnBrk="0" hangingPunct="0">
              <a:buFont typeface="Wingdings" pitchFamily="2" charset="2"/>
              <a:buChar char="§"/>
              <a:defRPr/>
            </a:pPr>
            <a:r>
              <a:rPr lang="en-US" sz="1400" dirty="0" smtClean="0"/>
              <a:t> </a:t>
            </a:r>
            <a:r>
              <a:rPr lang="en-US" sz="1400" b="1" dirty="0" smtClean="0"/>
              <a:t>1908 : </a:t>
            </a:r>
            <a:r>
              <a:rPr lang="en-US" sz="1400" b="1" dirty="0" err="1" smtClean="0"/>
              <a:t>Kamerlingh</a:t>
            </a:r>
            <a:r>
              <a:rPr lang="en-US" sz="1400" b="1" dirty="0" smtClean="0"/>
              <a:t> </a:t>
            </a:r>
            <a:r>
              <a:rPr lang="en-US" sz="1400" b="1" dirty="0" err="1" smtClean="0"/>
              <a:t>Onnes</a:t>
            </a:r>
            <a:r>
              <a:rPr lang="en-US" sz="1400" b="1" dirty="0" smtClean="0"/>
              <a:t> </a:t>
            </a:r>
            <a:r>
              <a:rPr lang="en-US" sz="1400" b="1" dirty="0" err="1" smtClean="0"/>
              <a:t>liquified</a:t>
            </a:r>
            <a:r>
              <a:rPr lang="en-US" sz="1400" b="1" dirty="0" smtClean="0"/>
              <a:t> Helium</a:t>
            </a:r>
          </a:p>
          <a:p>
            <a:pPr lvl="2" eaLnBrk="0" hangingPunct="0">
              <a:buFont typeface="Wingdings" pitchFamily="2" charset="2"/>
              <a:buChar char="§"/>
              <a:defRPr/>
            </a:pPr>
            <a:r>
              <a:rPr lang="en-US" sz="1400" dirty="0" smtClean="0"/>
              <a:t> </a:t>
            </a:r>
            <a:r>
              <a:rPr lang="en-US" sz="1400" b="1" dirty="0" smtClean="0"/>
              <a:t>1911 : </a:t>
            </a:r>
            <a:r>
              <a:rPr lang="en-US" sz="1400" b="1" dirty="0" err="1" smtClean="0"/>
              <a:t>Kamerlingh</a:t>
            </a:r>
            <a:r>
              <a:rPr lang="en-US" sz="1400" b="1" dirty="0" smtClean="0"/>
              <a:t> </a:t>
            </a:r>
            <a:r>
              <a:rPr lang="en-US" sz="1400" b="1" dirty="0" err="1" smtClean="0"/>
              <a:t>Onnes</a:t>
            </a:r>
            <a:r>
              <a:rPr lang="en-US" sz="1400" b="1" dirty="0" smtClean="0"/>
              <a:t> discovered superconductivity </a:t>
            </a:r>
            <a:r>
              <a:rPr lang="en-US" sz="1400" dirty="0" smtClean="0"/>
              <a:t>of mercury while studying the electrical </a:t>
            </a:r>
            <a:r>
              <a:rPr lang="en-US" sz="1400" dirty="0" err="1" smtClean="0"/>
              <a:t>behaviour</a:t>
            </a:r>
            <a:r>
              <a:rPr lang="en-US" sz="1400" dirty="0" smtClean="0"/>
              <a:t> of metals at low temperature.</a:t>
            </a:r>
          </a:p>
          <a:p>
            <a:pPr lvl="2" eaLnBrk="0" hangingPunct="0">
              <a:buFont typeface="Wingdings" pitchFamily="2" charset="2"/>
              <a:buChar char="§"/>
              <a:defRPr/>
            </a:pPr>
            <a:r>
              <a:rPr lang="en-US" sz="1400" b="1" dirty="0" smtClean="0"/>
              <a:t> 1933 </a:t>
            </a:r>
            <a:r>
              <a:rPr lang="en-US" sz="1400" dirty="0" smtClean="0"/>
              <a:t>: Walther </a:t>
            </a:r>
            <a:r>
              <a:rPr lang="en-US" sz="1400" dirty="0" err="1" smtClean="0"/>
              <a:t>Meissner</a:t>
            </a:r>
            <a:r>
              <a:rPr lang="en-US" sz="1400" dirty="0" smtClean="0"/>
              <a:t> </a:t>
            </a:r>
            <a:r>
              <a:rPr lang="en-US" sz="1400" b="1" dirty="0" smtClean="0"/>
              <a:t>discovered the </a:t>
            </a:r>
            <a:r>
              <a:rPr lang="en-US" sz="1400" b="1" dirty="0" err="1" smtClean="0"/>
              <a:t>Meissner</a:t>
            </a:r>
            <a:r>
              <a:rPr lang="en-US" sz="1400" b="1" dirty="0" smtClean="0"/>
              <a:t> effect </a:t>
            </a:r>
            <a:r>
              <a:rPr lang="en-US" sz="1400" dirty="0" smtClean="0"/>
              <a:t>: perfect diamagnetism</a:t>
            </a:r>
          </a:p>
          <a:p>
            <a:pPr lvl="2" eaLnBrk="0" hangingPunct="0">
              <a:buFont typeface="Wingdings" pitchFamily="2" charset="2"/>
              <a:buChar char="§"/>
              <a:defRPr/>
            </a:pPr>
            <a:r>
              <a:rPr lang="en-US" sz="1400" dirty="0" smtClean="0"/>
              <a:t> 1935 : “Two fluids model” by F. London</a:t>
            </a:r>
          </a:p>
          <a:p>
            <a:pPr lvl="2" eaLnBrk="0" hangingPunct="0">
              <a:buFont typeface="Wingdings" pitchFamily="2" charset="2"/>
              <a:buChar char="§"/>
              <a:defRPr/>
            </a:pPr>
            <a:r>
              <a:rPr lang="en-US" sz="1400" dirty="0" smtClean="0"/>
              <a:t> 1950 : </a:t>
            </a:r>
            <a:r>
              <a:rPr lang="en-US" sz="1400" dirty="0" err="1" smtClean="0"/>
              <a:t>Ginzburg</a:t>
            </a:r>
            <a:r>
              <a:rPr lang="en-US" sz="1400" dirty="0" smtClean="0"/>
              <a:t>-Landau theory</a:t>
            </a:r>
          </a:p>
          <a:p>
            <a:pPr lvl="2" eaLnBrk="0" hangingPunct="0">
              <a:buFont typeface="Wingdings" pitchFamily="2" charset="2"/>
              <a:buChar char="§"/>
              <a:defRPr/>
            </a:pPr>
            <a:r>
              <a:rPr lang="en-US" sz="1400" dirty="0" smtClean="0"/>
              <a:t> </a:t>
            </a:r>
            <a:r>
              <a:rPr lang="en-US" sz="1400" b="1" dirty="0" smtClean="0"/>
              <a:t>1957 : BCS theory </a:t>
            </a:r>
            <a:r>
              <a:rPr lang="en-US" sz="1400" dirty="0" smtClean="0"/>
              <a:t>(Bardeen, Cooper and Schrieffer)</a:t>
            </a:r>
          </a:p>
          <a:p>
            <a:pPr lvl="2" eaLnBrk="0" hangingPunct="0">
              <a:buFont typeface="Wingdings" pitchFamily="2" charset="2"/>
              <a:buChar char="§"/>
              <a:defRPr/>
            </a:pPr>
            <a:r>
              <a:rPr lang="en-US" sz="1400" dirty="0" smtClean="0"/>
              <a:t> 1987 : Discovery of Y-</a:t>
            </a:r>
            <a:r>
              <a:rPr lang="en-US" sz="1400" dirty="0" err="1" smtClean="0"/>
              <a:t>Ba</a:t>
            </a:r>
            <a:r>
              <a:rPr lang="en-US" sz="1400" dirty="0" smtClean="0"/>
              <a:t>-Cu-O, first material with </a:t>
            </a:r>
            <a:r>
              <a:rPr lang="en-US" sz="1400" dirty="0" err="1" smtClean="0"/>
              <a:t>Tc</a:t>
            </a:r>
            <a:r>
              <a:rPr lang="en-US" sz="1400" dirty="0" smtClean="0"/>
              <a:t> &gt; 77K</a:t>
            </a:r>
          </a:p>
          <a:p>
            <a:pPr lvl="4" eaLnBrk="0" hangingPunct="0">
              <a:defRPr/>
            </a:pPr>
            <a:endParaRPr lang="en-US" sz="1600" dirty="0" smtClean="0"/>
          </a:p>
          <a:p>
            <a:pPr lvl="2" eaLnBrk="0" hangingPunct="0">
              <a:defRPr/>
            </a:pPr>
            <a:endParaRPr lang="en-US" sz="1600" dirty="0"/>
          </a:p>
          <a:p>
            <a:pPr lvl="2" eaLnBrk="0" hangingPunct="0">
              <a:defRPr/>
            </a:pPr>
            <a:endParaRPr lang="en-US" sz="1600" b="1" dirty="0"/>
          </a:p>
        </p:txBody>
      </p:sp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>
              <a:buFontTx/>
              <a:buNone/>
              <a:defRPr/>
            </a:pPr>
            <a:r>
              <a:rPr lang="fr-FR" sz="2400" cap="none" dirty="0" err="1" smtClean="0">
                <a:ln>
                  <a:noFill/>
                </a:ln>
              </a:rPr>
              <a:t>Superconductivity</a:t>
            </a:r>
            <a:r>
              <a:rPr lang="fr-FR" sz="2400" cap="none" dirty="0" smtClean="0">
                <a:ln>
                  <a:noFill/>
                </a:ln>
              </a:rPr>
              <a:t> : </a:t>
            </a:r>
            <a:r>
              <a:rPr lang="fr-FR" sz="2400" cap="none" dirty="0" err="1" smtClean="0">
                <a:ln>
                  <a:noFill/>
                </a:ln>
              </a:rPr>
              <a:t>history</a:t>
            </a:r>
            <a:endParaRPr lang="fr-FR" sz="2400" cap="none" dirty="0" smtClean="0">
              <a:ln>
                <a:noFill/>
              </a:ln>
            </a:endParaRPr>
          </a:p>
        </p:txBody>
      </p:sp>
      <p:sp>
        <p:nvSpPr>
          <p:cNvPr id="6147" name="Rectangle 7"/>
          <p:cNvSpPr>
            <a:spLocks noChangeArrowheads="1"/>
          </p:cNvSpPr>
          <p:nvPr/>
        </p:nvSpPr>
        <p:spPr bwMode="auto">
          <a:xfrm>
            <a:off x="0" y="980728"/>
            <a:ext cx="8640960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4" eaLnBrk="0" hangingPunct="0">
              <a:defRPr/>
            </a:pPr>
            <a:endParaRPr lang="en-US" sz="2000" dirty="0" smtClean="0"/>
          </a:p>
          <a:p>
            <a:pPr lvl="2" eaLnBrk="0" hangingPunct="0">
              <a:defRPr/>
            </a:pPr>
            <a:endParaRPr lang="en-US" sz="2000" dirty="0"/>
          </a:p>
          <a:p>
            <a:pPr lvl="2" eaLnBrk="0" hangingPunct="0">
              <a:defRPr/>
            </a:pPr>
            <a:endParaRPr lang="en-US" sz="2000" b="1" dirty="0"/>
          </a:p>
        </p:txBody>
      </p:sp>
      <p:pic>
        <p:nvPicPr>
          <p:cNvPr id="6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5656" y="1050241"/>
            <a:ext cx="6223000" cy="1892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1720" y="3012054"/>
            <a:ext cx="5075741" cy="37463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>
              <a:buFontTx/>
              <a:buNone/>
              <a:defRPr/>
            </a:pPr>
            <a:r>
              <a:rPr lang="fr-FR" sz="2400" cap="none" dirty="0" err="1" smtClean="0">
                <a:ln>
                  <a:noFill/>
                </a:ln>
              </a:rPr>
              <a:t>Superconductivity</a:t>
            </a:r>
            <a:r>
              <a:rPr lang="fr-FR" sz="2400" cap="none" dirty="0" smtClean="0">
                <a:ln>
                  <a:noFill/>
                </a:ln>
              </a:rPr>
              <a:t> : </a:t>
            </a:r>
            <a:r>
              <a:rPr lang="fr-FR" sz="2400" cap="none" dirty="0" err="1" smtClean="0">
                <a:ln>
                  <a:noFill/>
                </a:ln>
              </a:rPr>
              <a:t>history</a:t>
            </a:r>
            <a:r>
              <a:rPr lang="fr-FR" sz="2400" cap="none" dirty="0" smtClean="0">
                <a:ln>
                  <a:noFill/>
                </a:ln>
              </a:rPr>
              <a:t> </a:t>
            </a:r>
          </a:p>
        </p:txBody>
      </p:sp>
      <p:sp>
        <p:nvSpPr>
          <p:cNvPr id="6147" name="Rectangle 7"/>
          <p:cNvSpPr>
            <a:spLocks noChangeArrowheads="1"/>
          </p:cNvSpPr>
          <p:nvPr/>
        </p:nvSpPr>
        <p:spPr bwMode="auto">
          <a:xfrm>
            <a:off x="0" y="980728"/>
            <a:ext cx="8640960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4" eaLnBrk="0" hangingPunct="0">
              <a:defRPr/>
            </a:pPr>
            <a:endParaRPr lang="en-US" sz="2000" dirty="0" smtClean="0"/>
          </a:p>
          <a:p>
            <a:pPr lvl="2" eaLnBrk="0" hangingPunct="0">
              <a:defRPr/>
            </a:pPr>
            <a:endParaRPr lang="en-US" sz="2000" dirty="0"/>
          </a:p>
          <a:p>
            <a:pPr lvl="2" eaLnBrk="0" hangingPunct="0">
              <a:defRPr/>
            </a:pPr>
            <a:endParaRPr lang="en-US" sz="2000" b="1" dirty="0"/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5223" y="764704"/>
            <a:ext cx="8273553" cy="5150308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435223" y="5915592"/>
            <a:ext cx="8928992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100" dirty="0">
                <a:solidFill>
                  <a:srgbClr val="202122"/>
                </a:solidFill>
              </a:rPr>
              <a:t>O. Gingras. "</a:t>
            </a:r>
            <a:r>
              <a:rPr lang="fr-FR" sz="1100" dirty="0">
                <a:solidFill>
                  <a:srgbClr val="3366BB"/>
                </a:solidFill>
                <a:hlinkClick r:id="rId3"/>
              </a:rPr>
              <a:t>La supraconductivité non-conventionnelle du </a:t>
            </a:r>
            <a:r>
              <a:rPr lang="fr-FR" sz="1100" dirty="0" err="1">
                <a:solidFill>
                  <a:srgbClr val="3366BB"/>
                </a:solidFill>
                <a:hlinkClick r:id="rId3"/>
              </a:rPr>
              <a:t>ruthénate</a:t>
            </a:r>
            <a:r>
              <a:rPr lang="fr-FR" sz="1100" dirty="0">
                <a:solidFill>
                  <a:srgbClr val="3366BB"/>
                </a:solidFill>
                <a:hlinkClick r:id="rId3"/>
              </a:rPr>
              <a:t> de strontium: corrélations électroniques et couplage spin-orbite</a:t>
            </a:r>
            <a:r>
              <a:rPr lang="fr-FR" sz="1100" dirty="0">
                <a:solidFill>
                  <a:srgbClr val="202122"/>
                </a:solidFill>
              </a:rPr>
              <a:t>". Université de Montréal, Faculté des Arts et des Sciences. Montréal, Canada, 2022.</a:t>
            </a:r>
            <a:endParaRPr lang="fr-FR" sz="11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fr-FR" sz="2400" cap="none" dirty="0" err="1" smtClean="0">
                <a:ln>
                  <a:noFill/>
                </a:ln>
              </a:rPr>
              <a:t>Superconductivity</a:t>
            </a:r>
            <a:r>
              <a:rPr lang="fr-FR" sz="2400" cap="none" dirty="0" smtClean="0">
                <a:ln>
                  <a:noFill/>
                </a:ln>
              </a:rPr>
              <a:t> : « the 2 </a:t>
            </a:r>
            <a:r>
              <a:rPr lang="fr-FR" sz="2400" cap="none" dirty="0" err="1" smtClean="0">
                <a:ln>
                  <a:noFill/>
                </a:ln>
              </a:rPr>
              <a:t>fluids</a:t>
            </a:r>
            <a:r>
              <a:rPr lang="fr-FR" sz="2400" cap="none" dirty="0" smtClean="0">
                <a:ln>
                  <a:noFill/>
                </a:ln>
              </a:rPr>
              <a:t> model »</a:t>
            </a:r>
          </a:p>
        </p:txBody>
      </p:sp>
      <p:sp>
        <p:nvSpPr>
          <p:cNvPr id="6147" name="Rectangle 7"/>
          <p:cNvSpPr>
            <a:spLocks noChangeArrowheads="1"/>
          </p:cNvSpPr>
          <p:nvPr/>
        </p:nvSpPr>
        <p:spPr bwMode="auto">
          <a:xfrm>
            <a:off x="0" y="980728"/>
            <a:ext cx="8640960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4" eaLnBrk="0" hangingPunct="0">
              <a:defRPr/>
            </a:pPr>
            <a:endParaRPr lang="en-US" sz="2000" dirty="0" smtClean="0"/>
          </a:p>
          <a:p>
            <a:pPr lvl="2" eaLnBrk="0" hangingPunct="0">
              <a:defRPr/>
            </a:pPr>
            <a:endParaRPr lang="en-US" sz="2000" dirty="0"/>
          </a:p>
          <a:p>
            <a:pPr lvl="2" eaLnBrk="0" hangingPunct="0">
              <a:defRPr/>
            </a:pPr>
            <a:endParaRPr lang="en-US" sz="2000" b="1" dirty="0"/>
          </a:p>
        </p:txBody>
      </p:sp>
      <p:sp>
        <p:nvSpPr>
          <p:cNvPr id="5" name="Rectangle 7"/>
          <p:cNvSpPr>
            <a:spLocks noChangeArrowheads="1"/>
          </p:cNvSpPr>
          <p:nvPr/>
        </p:nvSpPr>
        <p:spPr bwMode="auto">
          <a:xfrm>
            <a:off x="-324544" y="692696"/>
            <a:ext cx="9468544" cy="114800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2" eaLnBrk="0" hangingPunct="0">
              <a:defRPr/>
            </a:pPr>
            <a:endParaRPr lang="en-US" sz="1600" dirty="0" smtClean="0"/>
          </a:p>
          <a:p>
            <a:pPr lvl="1" eaLnBrk="0" hangingPunct="0">
              <a:buFont typeface="Wingdings" pitchFamily="2" charset="2"/>
              <a:buChar char="q"/>
              <a:defRPr/>
            </a:pPr>
            <a:r>
              <a:rPr lang="en-US" sz="1600" dirty="0" smtClean="0"/>
              <a:t> Phenomenological approach based on analogy with </a:t>
            </a:r>
            <a:r>
              <a:rPr lang="en-US" sz="1600" dirty="0" err="1" smtClean="0"/>
              <a:t>superfluidity</a:t>
            </a:r>
            <a:r>
              <a:rPr lang="en-US" sz="1600" dirty="0" smtClean="0"/>
              <a:t> (validity : T &lt;&lt; Tc)</a:t>
            </a:r>
            <a:endParaRPr lang="en-US" dirty="0" smtClean="0"/>
          </a:p>
          <a:p>
            <a:pPr lvl="1" eaLnBrk="0" hangingPunct="0">
              <a:buFont typeface="Wingdings" pitchFamily="2" charset="2"/>
              <a:buChar char="q"/>
              <a:defRPr/>
            </a:pPr>
            <a:r>
              <a:rPr lang="en-US" sz="1600" dirty="0" smtClean="0"/>
              <a:t> Coexistence of normal and superconducting (“frictionless”) electrons </a:t>
            </a:r>
            <a:r>
              <a:rPr lang="fr-FR" sz="1600" dirty="0" smtClean="0"/>
              <a:t>N = n</a:t>
            </a:r>
            <a:r>
              <a:rPr lang="fr-FR" sz="1600" baseline="-25000" dirty="0" smtClean="0"/>
              <a:t>s</a:t>
            </a:r>
            <a:r>
              <a:rPr lang="fr-FR" sz="1600" dirty="0" smtClean="0"/>
              <a:t>(T)+ </a:t>
            </a:r>
            <a:r>
              <a:rPr lang="fr-FR" sz="1600" dirty="0" err="1" smtClean="0"/>
              <a:t>n</a:t>
            </a:r>
            <a:r>
              <a:rPr lang="fr-FR" sz="1600" baseline="-25000" dirty="0" err="1" smtClean="0"/>
              <a:t>n</a:t>
            </a:r>
            <a:r>
              <a:rPr lang="fr-FR" sz="1600" dirty="0" smtClean="0"/>
              <a:t>(T)</a:t>
            </a:r>
          </a:p>
          <a:p>
            <a:pPr lvl="1" eaLnBrk="0" hangingPunct="0">
              <a:buFont typeface="Wingdings" pitchFamily="2" charset="2"/>
              <a:buChar char="q"/>
              <a:defRPr/>
            </a:pPr>
            <a:endParaRPr lang="fr-FR" sz="1600" dirty="0" smtClean="0"/>
          </a:p>
          <a:p>
            <a:pPr lvl="1" eaLnBrk="0" hangingPunct="0">
              <a:buFont typeface="Wingdings" pitchFamily="2" charset="2"/>
              <a:buChar char="q"/>
              <a:defRPr/>
            </a:pPr>
            <a:endParaRPr lang="fr-FR" sz="1600" dirty="0" smtClean="0"/>
          </a:p>
          <a:p>
            <a:pPr lvl="1" eaLnBrk="0" hangingPunct="0">
              <a:buFont typeface="Wingdings" pitchFamily="2" charset="2"/>
              <a:buChar char="q"/>
              <a:defRPr/>
            </a:pPr>
            <a:endParaRPr lang="fr-FR" sz="1600" dirty="0" smtClean="0"/>
          </a:p>
          <a:p>
            <a:pPr lvl="1" eaLnBrk="0" hangingPunct="0">
              <a:buFont typeface="Wingdings" pitchFamily="2" charset="2"/>
              <a:buChar char="q"/>
              <a:defRPr/>
            </a:pPr>
            <a:endParaRPr lang="fr-FR" sz="1600" dirty="0" smtClean="0"/>
          </a:p>
          <a:p>
            <a:pPr lvl="1" eaLnBrk="0" hangingPunct="0">
              <a:buFont typeface="Wingdings" pitchFamily="2" charset="2"/>
              <a:buChar char="q"/>
              <a:defRPr/>
            </a:pPr>
            <a:endParaRPr lang="fr-FR" sz="1600" dirty="0" smtClean="0"/>
          </a:p>
          <a:p>
            <a:pPr lvl="1" eaLnBrk="0" hangingPunct="0">
              <a:buFont typeface="Wingdings" pitchFamily="2" charset="2"/>
              <a:buChar char="q"/>
              <a:defRPr/>
            </a:pPr>
            <a:endParaRPr lang="fr-FR" sz="1600" dirty="0" smtClean="0"/>
          </a:p>
          <a:p>
            <a:pPr lvl="1" eaLnBrk="0" hangingPunct="0">
              <a:buFont typeface="Wingdings" pitchFamily="2" charset="2"/>
              <a:buChar char="q"/>
              <a:defRPr/>
            </a:pPr>
            <a:endParaRPr lang="fr-FR" sz="1600" dirty="0" smtClean="0"/>
          </a:p>
          <a:p>
            <a:pPr lvl="1" eaLnBrk="0" hangingPunct="0">
              <a:buFont typeface="Wingdings" pitchFamily="2" charset="2"/>
              <a:buChar char="q"/>
              <a:defRPr/>
            </a:pPr>
            <a:endParaRPr lang="fr-FR" sz="1600" dirty="0" smtClean="0"/>
          </a:p>
          <a:p>
            <a:pPr lvl="1" eaLnBrk="0" hangingPunct="0">
              <a:buFont typeface="Wingdings" pitchFamily="2" charset="2"/>
              <a:buChar char="q"/>
              <a:defRPr/>
            </a:pPr>
            <a:endParaRPr lang="fr-FR" sz="1600" dirty="0" smtClean="0"/>
          </a:p>
          <a:p>
            <a:pPr lvl="1" eaLnBrk="0" hangingPunct="0">
              <a:buFont typeface="Wingdings" pitchFamily="2" charset="2"/>
              <a:buChar char="q"/>
              <a:defRPr/>
            </a:pPr>
            <a:endParaRPr lang="fr-FR" sz="1600" dirty="0" smtClean="0"/>
          </a:p>
          <a:p>
            <a:pPr lvl="1" eaLnBrk="0" hangingPunct="0">
              <a:buFont typeface="Wingdings" pitchFamily="2" charset="2"/>
              <a:buChar char="q"/>
              <a:defRPr/>
            </a:pPr>
            <a:endParaRPr lang="fr-FR" sz="1600" dirty="0" smtClean="0"/>
          </a:p>
          <a:p>
            <a:pPr lvl="1" eaLnBrk="0" hangingPunct="0">
              <a:buFont typeface="Wingdings" pitchFamily="2" charset="2"/>
              <a:buChar char="q"/>
              <a:defRPr/>
            </a:pPr>
            <a:endParaRPr lang="fr-FR" sz="1600" dirty="0" smtClean="0"/>
          </a:p>
          <a:p>
            <a:pPr lvl="1" eaLnBrk="0" hangingPunct="0">
              <a:buFont typeface="Wingdings" pitchFamily="2" charset="2"/>
              <a:buChar char="q"/>
              <a:defRPr/>
            </a:pPr>
            <a:endParaRPr lang="fr-FR" sz="1600" dirty="0" smtClean="0"/>
          </a:p>
          <a:p>
            <a:pPr lvl="1" eaLnBrk="0" hangingPunct="0">
              <a:buFont typeface="Wingdings" pitchFamily="2" charset="2"/>
              <a:buChar char="q"/>
              <a:defRPr/>
            </a:pPr>
            <a:endParaRPr lang="fr-FR" sz="1600" dirty="0" smtClean="0"/>
          </a:p>
          <a:p>
            <a:pPr lvl="1" eaLnBrk="0" hangingPunct="0">
              <a:buFont typeface="Wingdings" pitchFamily="2" charset="2"/>
              <a:buChar char="q"/>
              <a:defRPr/>
            </a:pPr>
            <a:r>
              <a:rPr lang="fr-FR" sz="1600" dirty="0" smtClean="0"/>
              <a:t> 2 </a:t>
            </a:r>
            <a:r>
              <a:rPr lang="fr-FR" sz="1600" dirty="0" err="1" smtClean="0"/>
              <a:t>fluids</a:t>
            </a:r>
            <a:r>
              <a:rPr lang="fr-FR" sz="1600" dirty="0" smtClean="0"/>
              <a:t> model </a:t>
            </a:r>
            <a:r>
              <a:rPr lang="en-US" sz="1600" dirty="0" smtClean="0">
                <a:sym typeface="Symbol"/>
              </a:rPr>
              <a:t>  = </a:t>
            </a:r>
            <a:r>
              <a:rPr lang="en-US" sz="1600" baseline="-25000" dirty="0" smtClean="0">
                <a:sym typeface="Symbol"/>
              </a:rPr>
              <a:t>n</a:t>
            </a:r>
            <a:r>
              <a:rPr lang="en-US" sz="1600" dirty="0" smtClean="0">
                <a:sym typeface="Symbol"/>
              </a:rPr>
              <a:t> + </a:t>
            </a:r>
            <a:r>
              <a:rPr lang="en-US" sz="1600" baseline="-25000" dirty="0" err="1" smtClean="0">
                <a:sym typeface="Symbol"/>
              </a:rPr>
              <a:t>i</a:t>
            </a:r>
            <a:r>
              <a:rPr lang="en-US" sz="1600" dirty="0" err="1" smtClean="0">
                <a:sym typeface="Symbol"/>
              </a:rPr>
              <a:t></a:t>
            </a:r>
            <a:r>
              <a:rPr lang="en-US" sz="1600" baseline="-25000" dirty="0" err="1" smtClean="0">
                <a:sym typeface="Symbol"/>
              </a:rPr>
              <a:t>s</a:t>
            </a:r>
            <a:r>
              <a:rPr lang="en-US" sz="1600" dirty="0" smtClean="0">
                <a:sym typeface="Symbol"/>
              </a:rPr>
              <a:t>  solving the equation of propagation in a conducting material :</a:t>
            </a:r>
          </a:p>
          <a:p>
            <a:pPr lvl="1" eaLnBrk="0" hangingPunct="0">
              <a:buFont typeface="Wingdings" pitchFamily="2" charset="2"/>
              <a:buChar char="q"/>
              <a:defRPr/>
            </a:pPr>
            <a:endParaRPr lang="en-US" sz="1600" dirty="0" smtClean="0">
              <a:sym typeface="Symbol"/>
            </a:endParaRPr>
          </a:p>
          <a:p>
            <a:pPr lvl="1" eaLnBrk="0" hangingPunct="0">
              <a:buFont typeface="Wingdings" pitchFamily="2" charset="2"/>
              <a:buChar char="q"/>
              <a:defRPr/>
            </a:pPr>
            <a:endParaRPr lang="fr-FR" sz="1600" dirty="0" smtClean="0">
              <a:sym typeface="Symbol"/>
            </a:endParaRPr>
          </a:p>
          <a:p>
            <a:pPr lvl="1" eaLnBrk="0" hangingPunct="0">
              <a:buFont typeface="Wingdings" pitchFamily="2" charset="2"/>
              <a:buChar char="q"/>
              <a:defRPr/>
            </a:pPr>
            <a:r>
              <a:rPr lang="fr-FR" sz="1600" dirty="0" smtClean="0">
                <a:sym typeface="Symbol"/>
              </a:rPr>
              <a:t> 			</a:t>
            </a:r>
            <a:endParaRPr lang="fr-FR" sz="1600" dirty="0" smtClean="0"/>
          </a:p>
          <a:p>
            <a:pPr lvl="1" eaLnBrk="0" hangingPunct="0">
              <a:buFont typeface="Wingdings" pitchFamily="2" charset="2"/>
              <a:buChar char="q"/>
              <a:defRPr/>
            </a:pPr>
            <a:endParaRPr lang="fr-FR" sz="1600" dirty="0" smtClean="0"/>
          </a:p>
          <a:p>
            <a:pPr lvl="1" eaLnBrk="0" hangingPunct="0">
              <a:buFont typeface="Wingdings" pitchFamily="2" charset="2"/>
              <a:buChar char="q"/>
              <a:defRPr/>
            </a:pPr>
            <a:endParaRPr lang="fr-FR" sz="1600" dirty="0" smtClean="0"/>
          </a:p>
          <a:p>
            <a:pPr lvl="1" eaLnBrk="0" hangingPunct="0">
              <a:defRPr/>
            </a:pPr>
            <a:endParaRPr lang="fr-FR" sz="1600" dirty="0" smtClean="0"/>
          </a:p>
          <a:p>
            <a:pPr lvl="1" eaLnBrk="0" hangingPunct="0">
              <a:buFont typeface="Wingdings" pitchFamily="2" charset="2"/>
              <a:buChar char="q"/>
              <a:defRPr/>
            </a:pPr>
            <a:endParaRPr lang="fr-FR" sz="1600" dirty="0" smtClean="0"/>
          </a:p>
          <a:p>
            <a:pPr lvl="1" eaLnBrk="0" hangingPunct="0">
              <a:buFont typeface="Wingdings" pitchFamily="2" charset="2"/>
              <a:buChar char="q"/>
              <a:defRPr/>
            </a:pPr>
            <a:endParaRPr lang="fr-FR" sz="1600" dirty="0" smtClean="0"/>
          </a:p>
          <a:p>
            <a:pPr lvl="1" eaLnBrk="0" hangingPunct="0">
              <a:buFont typeface="Wingdings" pitchFamily="2" charset="2"/>
              <a:buChar char="q"/>
              <a:defRPr/>
            </a:pPr>
            <a:endParaRPr lang="fr-FR" sz="1600" dirty="0" smtClean="0"/>
          </a:p>
          <a:p>
            <a:pPr lvl="1" eaLnBrk="0" hangingPunct="0">
              <a:buFont typeface="Wingdings" pitchFamily="2" charset="2"/>
              <a:buChar char="q"/>
              <a:defRPr/>
            </a:pPr>
            <a:endParaRPr lang="fr-FR" sz="1600" dirty="0" smtClean="0"/>
          </a:p>
          <a:p>
            <a:pPr lvl="1" eaLnBrk="0" hangingPunct="0">
              <a:buFont typeface="Wingdings" pitchFamily="2" charset="2"/>
              <a:buChar char="q"/>
              <a:defRPr/>
            </a:pPr>
            <a:endParaRPr lang="fr-FR" sz="1600" dirty="0" smtClean="0"/>
          </a:p>
          <a:p>
            <a:pPr lvl="1" eaLnBrk="0" hangingPunct="0">
              <a:buFont typeface="Wingdings" pitchFamily="2" charset="2"/>
              <a:buChar char="q"/>
              <a:defRPr/>
            </a:pPr>
            <a:endParaRPr lang="fr-FR" sz="1600" dirty="0" smtClean="0"/>
          </a:p>
          <a:p>
            <a:pPr lvl="1" eaLnBrk="0" hangingPunct="0">
              <a:buFont typeface="Wingdings" pitchFamily="2" charset="2"/>
              <a:buChar char="q"/>
              <a:defRPr/>
            </a:pPr>
            <a:endParaRPr lang="fr-FR" sz="1600" dirty="0" smtClean="0"/>
          </a:p>
          <a:p>
            <a:pPr lvl="1" eaLnBrk="0" hangingPunct="0">
              <a:buFont typeface="Wingdings" pitchFamily="2" charset="2"/>
              <a:buChar char="q"/>
              <a:defRPr/>
            </a:pPr>
            <a:endParaRPr lang="fr-FR" sz="1600" dirty="0" smtClean="0"/>
          </a:p>
          <a:p>
            <a:pPr lvl="1" eaLnBrk="0" hangingPunct="0">
              <a:buFont typeface="Wingdings" pitchFamily="2" charset="2"/>
              <a:buChar char="q"/>
              <a:defRPr/>
            </a:pPr>
            <a:endParaRPr lang="fr-FR" sz="1600" dirty="0" smtClean="0"/>
          </a:p>
          <a:p>
            <a:pPr lvl="1" eaLnBrk="0" hangingPunct="0">
              <a:buFont typeface="Wingdings" pitchFamily="2" charset="2"/>
              <a:buChar char="q"/>
              <a:defRPr/>
            </a:pPr>
            <a:endParaRPr lang="fr-FR" sz="1600" dirty="0" smtClean="0"/>
          </a:p>
          <a:p>
            <a:pPr lvl="1" eaLnBrk="0" hangingPunct="0">
              <a:buFont typeface="Wingdings" pitchFamily="2" charset="2"/>
              <a:buChar char="q"/>
              <a:defRPr/>
            </a:pPr>
            <a:endParaRPr lang="fr-FR" sz="1600" dirty="0" smtClean="0"/>
          </a:p>
          <a:p>
            <a:pPr lvl="1" eaLnBrk="0" hangingPunct="0">
              <a:buFont typeface="Wingdings" pitchFamily="2" charset="2"/>
              <a:buChar char="q"/>
              <a:defRPr/>
            </a:pPr>
            <a:endParaRPr lang="fr-FR" sz="1600" dirty="0" smtClean="0"/>
          </a:p>
          <a:p>
            <a:pPr lvl="1" eaLnBrk="0" hangingPunct="0">
              <a:buFont typeface="Wingdings" pitchFamily="2" charset="2"/>
              <a:buChar char="q"/>
              <a:defRPr/>
            </a:pPr>
            <a:endParaRPr lang="fr-FR" sz="1600" dirty="0" smtClean="0"/>
          </a:p>
          <a:p>
            <a:pPr lvl="1" eaLnBrk="0" hangingPunct="0">
              <a:buFont typeface="Wingdings" pitchFamily="2" charset="2"/>
              <a:buChar char="q"/>
              <a:defRPr/>
            </a:pPr>
            <a:endParaRPr lang="fr-FR" sz="1600" dirty="0" smtClean="0"/>
          </a:p>
          <a:p>
            <a:pPr lvl="1" eaLnBrk="0" hangingPunct="0">
              <a:defRPr/>
            </a:pPr>
            <a:r>
              <a:rPr lang="fr-FR" sz="1600" dirty="0" smtClean="0"/>
              <a:t> </a:t>
            </a:r>
          </a:p>
          <a:p>
            <a:pPr lvl="1" eaLnBrk="0" hangingPunct="0">
              <a:buFont typeface="Wingdings" pitchFamily="2" charset="2"/>
              <a:buChar char="q"/>
              <a:defRPr/>
            </a:pPr>
            <a:endParaRPr lang="fr-FR" sz="1600" dirty="0" smtClean="0"/>
          </a:p>
          <a:p>
            <a:pPr lvl="1" eaLnBrk="0" hangingPunct="0">
              <a:defRPr/>
            </a:pPr>
            <a:endParaRPr lang="fr-FR" sz="1600" dirty="0" smtClean="0"/>
          </a:p>
          <a:p>
            <a:pPr lvl="1" eaLnBrk="0" hangingPunct="0">
              <a:buFont typeface="Wingdings" pitchFamily="2" charset="2"/>
              <a:buChar char="q"/>
              <a:defRPr/>
            </a:pPr>
            <a:endParaRPr lang="fr-FR" sz="1600" dirty="0" smtClean="0"/>
          </a:p>
          <a:p>
            <a:pPr lvl="1" eaLnBrk="0" hangingPunct="0">
              <a:defRPr/>
            </a:pPr>
            <a:endParaRPr lang="fr-FR" sz="1600" dirty="0" smtClean="0"/>
          </a:p>
          <a:p>
            <a:pPr lvl="6" eaLnBrk="0" hangingPunct="0">
              <a:defRPr/>
            </a:pPr>
            <a:endParaRPr lang="fr-FR" b="1" dirty="0" smtClean="0"/>
          </a:p>
          <a:p>
            <a:pPr lvl="6" eaLnBrk="0" hangingPunct="0">
              <a:defRPr/>
            </a:pPr>
            <a:endParaRPr lang="fr-FR" b="1" dirty="0" smtClean="0"/>
          </a:p>
        </p:txBody>
      </p:sp>
      <p:graphicFrame>
        <p:nvGraphicFramePr>
          <p:cNvPr id="16" name="Tableau 15"/>
          <p:cNvGraphicFramePr>
            <a:graphicFrameLocks noGrp="1"/>
          </p:cNvGraphicFramePr>
          <p:nvPr/>
        </p:nvGraphicFramePr>
        <p:xfrm>
          <a:off x="251520" y="1556792"/>
          <a:ext cx="6480720" cy="27755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167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Normal </a:t>
                      </a:r>
                      <a:r>
                        <a:rPr lang="fr-FR" dirty="0" err="1" smtClean="0"/>
                        <a:t>conducting</a:t>
                      </a:r>
                      <a:r>
                        <a:rPr lang="fr-FR" dirty="0" smtClean="0"/>
                        <a:t> </a:t>
                      </a:r>
                      <a:r>
                        <a:rPr lang="fr-FR" dirty="0" err="1" smtClean="0"/>
                        <a:t>electron</a:t>
                      </a:r>
                      <a:endParaRPr lang="fr-F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/>
                        <a:t>Superconducting</a:t>
                      </a:r>
                      <a:r>
                        <a:rPr lang="fr-FR" dirty="0" smtClean="0"/>
                        <a:t> </a:t>
                      </a:r>
                      <a:r>
                        <a:rPr lang="fr-FR" dirty="0" err="1" smtClean="0"/>
                        <a:t>electron</a:t>
                      </a:r>
                      <a:endParaRPr lang="fr-FR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/>
                        <a:t>Electronic</a:t>
                      </a:r>
                      <a:r>
                        <a:rPr lang="fr-FR" dirty="0" smtClean="0"/>
                        <a:t> </a:t>
                      </a:r>
                      <a:r>
                        <a:rPr lang="fr-FR" dirty="0" err="1" smtClean="0"/>
                        <a:t>density</a:t>
                      </a:r>
                      <a:endParaRPr lang="fr-F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/>
                        <a:t>N</a:t>
                      </a:r>
                      <a:r>
                        <a:rPr lang="fr-FR" baseline="-25000" dirty="0" err="1" smtClean="0"/>
                        <a:t>n</a:t>
                      </a:r>
                      <a:endParaRPr lang="fr-FR" baseline="-25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N</a:t>
                      </a:r>
                      <a:r>
                        <a:rPr lang="fr-FR" baseline="-25000" dirty="0" smtClean="0"/>
                        <a:t>s</a:t>
                      </a:r>
                      <a:endParaRPr lang="fr-FR" baseline="-250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/>
                        <a:t>Current</a:t>
                      </a:r>
                      <a:r>
                        <a:rPr lang="fr-FR" dirty="0" smtClean="0"/>
                        <a:t>-Electric </a:t>
                      </a:r>
                      <a:r>
                        <a:rPr lang="fr-FR" dirty="0" err="1" smtClean="0"/>
                        <a:t>field</a:t>
                      </a:r>
                      <a:r>
                        <a:rPr lang="fr-FR" dirty="0" smtClean="0"/>
                        <a:t> relation</a:t>
                      </a:r>
                      <a:endParaRPr lang="fr-F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For a </a:t>
                      </a:r>
                      <a:r>
                        <a:rPr lang="fr-FR" dirty="0" err="1" smtClean="0"/>
                        <a:t>sinusoidal</a:t>
                      </a:r>
                      <a:r>
                        <a:rPr lang="fr-FR" dirty="0" smtClean="0"/>
                        <a:t> </a:t>
                      </a:r>
                      <a:r>
                        <a:rPr lang="fr-FR" dirty="0" err="1" smtClean="0"/>
                        <a:t>electric</a:t>
                      </a:r>
                      <a:r>
                        <a:rPr lang="fr-FR" dirty="0" smtClean="0"/>
                        <a:t> </a:t>
                      </a:r>
                      <a:r>
                        <a:rPr lang="fr-FR" dirty="0" err="1" smtClean="0"/>
                        <a:t>field</a:t>
                      </a:r>
                      <a:endParaRPr lang="fr-F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3256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Conductance</a:t>
                      </a:r>
                    </a:p>
                    <a:p>
                      <a:pPr algn="ctr"/>
                      <a:endParaRPr lang="fr-F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51212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84333181"/>
              </p:ext>
            </p:extLst>
          </p:nvPr>
        </p:nvGraphicFramePr>
        <p:xfrm>
          <a:off x="2460856" y="2604683"/>
          <a:ext cx="1584176" cy="4061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6412" name="Équation" r:id="rId3" imgW="990360" imgH="253800" progId="Equation.3">
                  <p:embed/>
                </p:oleObj>
              </mc:Choice>
              <mc:Fallback>
                <p:oleObj name="Équation" r:id="rId3" imgW="990360" imgH="253800" progId="Equation.3">
                  <p:embed/>
                  <p:pic>
                    <p:nvPicPr>
                      <p:cNvPr id="51212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60856" y="2604683"/>
                        <a:ext cx="1584176" cy="40619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213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95558894"/>
              </p:ext>
            </p:extLst>
          </p:nvPr>
        </p:nvGraphicFramePr>
        <p:xfrm>
          <a:off x="4530254" y="2441095"/>
          <a:ext cx="1962218" cy="64807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6413" name="Équation" r:id="rId5" imgW="1384200" imgH="457200" progId="Equation.3">
                  <p:embed/>
                </p:oleObj>
              </mc:Choice>
              <mc:Fallback>
                <p:oleObj name="Équation" r:id="rId5" imgW="1384200" imgH="457200" progId="Equation.3">
                  <p:embed/>
                  <p:pic>
                    <p:nvPicPr>
                      <p:cNvPr id="51213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30254" y="2441095"/>
                        <a:ext cx="1962218" cy="64807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46384167"/>
              </p:ext>
            </p:extLst>
          </p:nvPr>
        </p:nvGraphicFramePr>
        <p:xfrm>
          <a:off x="2460856" y="3110470"/>
          <a:ext cx="1584176" cy="4061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6414" name="Équation" r:id="rId7" imgW="990360" imgH="253800" progId="Equation.3">
                  <p:embed/>
                </p:oleObj>
              </mc:Choice>
              <mc:Fallback>
                <p:oleObj name="Équation" r:id="rId7" imgW="990360" imgH="253800" progId="Equation.3">
                  <p:embed/>
                  <p:pic>
                    <p:nvPicPr>
                      <p:cNvPr id="19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60856" y="3110470"/>
                        <a:ext cx="1584176" cy="40619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215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6391791"/>
              </p:ext>
            </p:extLst>
          </p:nvPr>
        </p:nvGraphicFramePr>
        <p:xfrm>
          <a:off x="4530254" y="3136235"/>
          <a:ext cx="1880209" cy="3600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6415" name="Équation" r:id="rId8" imgW="1193760" imgH="228600" progId="Equation.3">
                  <p:embed/>
                </p:oleObj>
              </mc:Choice>
              <mc:Fallback>
                <p:oleObj name="Équation" r:id="rId8" imgW="1193760" imgH="228600" progId="Equation.3">
                  <p:embed/>
                  <p:pic>
                    <p:nvPicPr>
                      <p:cNvPr id="51215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30254" y="3136235"/>
                        <a:ext cx="1880209" cy="36004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216" name="Objec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47082793"/>
              </p:ext>
            </p:extLst>
          </p:nvPr>
        </p:nvGraphicFramePr>
        <p:xfrm>
          <a:off x="2515116" y="3597086"/>
          <a:ext cx="1394337" cy="64807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6416" name="Équation" r:id="rId10" imgW="901440" imgH="419040" progId="Equation.3">
                  <p:embed/>
                </p:oleObj>
              </mc:Choice>
              <mc:Fallback>
                <p:oleObj name="Équation" r:id="rId10" imgW="901440" imgH="419040" progId="Equation.3">
                  <p:embed/>
                  <p:pic>
                    <p:nvPicPr>
                      <p:cNvPr id="51216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15116" y="3597086"/>
                        <a:ext cx="1394337" cy="64807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217" name="Object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26249781"/>
              </p:ext>
            </p:extLst>
          </p:nvPr>
        </p:nvGraphicFramePr>
        <p:xfrm>
          <a:off x="4926876" y="3609447"/>
          <a:ext cx="1080120" cy="61455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6417" name="Équation" r:id="rId12" imgW="736560" imgH="419040" progId="Equation.3">
                  <p:embed/>
                </p:oleObj>
              </mc:Choice>
              <mc:Fallback>
                <p:oleObj name="Équation" r:id="rId12" imgW="736560" imgH="419040" progId="Equation.3">
                  <p:embed/>
                  <p:pic>
                    <p:nvPicPr>
                      <p:cNvPr id="51217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26876" y="3609447"/>
                        <a:ext cx="1080120" cy="61455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Flèche courbée vers la gauche 22"/>
          <p:cNvSpPr/>
          <p:nvPr/>
        </p:nvSpPr>
        <p:spPr>
          <a:xfrm>
            <a:off x="6804248" y="2348880"/>
            <a:ext cx="288032" cy="648072"/>
          </a:xfrm>
          <a:prstGeom prst="curvedLef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24" name="ZoneTexte 23"/>
          <p:cNvSpPr txBox="1"/>
          <p:nvPr/>
        </p:nvSpPr>
        <p:spPr>
          <a:xfrm>
            <a:off x="7127776" y="2492896"/>
            <a:ext cx="17647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/>
              <a:t>Maxwell équations</a:t>
            </a:r>
            <a:endParaRPr lang="fr-FR" sz="1400" dirty="0"/>
          </a:p>
        </p:txBody>
      </p:sp>
      <p:graphicFrame>
        <p:nvGraphicFramePr>
          <p:cNvPr id="25" name="Object 12"/>
          <p:cNvGraphicFramePr>
            <a:graphicFrameLocks noChangeAspect="1"/>
          </p:cNvGraphicFramePr>
          <p:nvPr/>
        </p:nvGraphicFramePr>
        <p:xfrm>
          <a:off x="971600" y="5373216"/>
          <a:ext cx="1970087" cy="628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6418" name="Équation" r:id="rId14" imgW="1231560" imgH="393480" progId="Equation.3">
                  <p:embed/>
                </p:oleObj>
              </mc:Choice>
              <mc:Fallback>
                <p:oleObj name="Équation" r:id="rId14" imgW="1231560" imgH="393480" progId="Equation.3">
                  <p:embed/>
                  <p:pic>
                    <p:nvPicPr>
                      <p:cNvPr id="25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1600" y="5373216"/>
                        <a:ext cx="1970087" cy="628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00903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fr-FR" sz="2400" cap="none" dirty="0" err="1" smtClean="0">
                <a:ln>
                  <a:noFill/>
                </a:ln>
              </a:rPr>
              <a:t>Superconductivity</a:t>
            </a:r>
            <a:r>
              <a:rPr lang="fr-FR" sz="2400" cap="none" dirty="0" smtClean="0">
                <a:ln>
                  <a:noFill/>
                </a:ln>
              </a:rPr>
              <a:t> : « the 2 </a:t>
            </a:r>
            <a:r>
              <a:rPr lang="fr-FR" sz="2400" cap="none" dirty="0" err="1" smtClean="0">
                <a:ln>
                  <a:noFill/>
                </a:ln>
              </a:rPr>
              <a:t>fluids</a:t>
            </a:r>
            <a:r>
              <a:rPr lang="fr-FR" sz="2400" cap="none" dirty="0" smtClean="0">
                <a:ln>
                  <a:noFill/>
                </a:ln>
              </a:rPr>
              <a:t> model »</a:t>
            </a:r>
          </a:p>
        </p:txBody>
      </p:sp>
      <p:sp>
        <p:nvSpPr>
          <p:cNvPr id="6147" name="Rectangle 7"/>
          <p:cNvSpPr>
            <a:spLocks noChangeArrowheads="1"/>
          </p:cNvSpPr>
          <p:nvPr/>
        </p:nvSpPr>
        <p:spPr bwMode="auto">
          <a:xfrm>
            <a:off x="0" y="980728"/>
            <a:ext cx="8640960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4" eaLnBrk="0" hangingPunct="0">
              <a:defRPr/>
            </a:pPr>
            <a:endParaRPr lang="en-US" sz="2000" dirty="0" smtClean="0"/>
          </a:p>
          <a:p>
            <a:pPr lvl="2" eaLnBrk="0" hangingPunct="0">
              <a:defRPr/>
            </a:pPr>
            <a:endParaRPr lang="en-US" sz="2000" dirty="0"/>
          </a:p>
          <a:p>
            <a:pPr lvl="2" eaLnBrk="0" hangingPunct="0">
              <a:defRPr/>
            </a:pPr>
            <a:endParaRPr lang="en-US" sz="2000" b="1" dirty="0"/>
          </a:p>
        </p:txBody>
      </p:sp>
      <p:sp>
        <p:nvSpPr>
          <p:cNvPr id="5" name="Rectangle 7"/>
          <p:cNvSpPr>
            <a:spLocks noChangeArrowheads="1"/>
          </p:cNvSpPr>
          <p:nvPr/>
        </p:nvSpPr>
        <p:spPr bwMode="auto">
          <a:xfrm>
            <a:off x="-324544" y="692696"/>
            <a:ext cx="9468544" cy="112338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2" eaLnBrk="0" hangingPunct="0">
              <a:defRPr/>
            </a:pPr>
            <a:endParaRPr lang="en-US" sz="1600" dirty="0" smtClean="0"/>
          </a:p>
          <a:p>
            <a:pPr lvl="1" eaLnBrk="0" hangingPunct="0">
              <a:buFont typeface="Wingdings" pitchFamily="2" charset="2"/>
              <a:buChar char="q"/>
              <a:defRPr/>
            </a:pPr>
            <a:r>
              <a:rPr lang="en-US" sz="1600" dirty="0" smtClean="0"/>
              <a:t> </a:t>
            </a:r>
            <a:endParaRPr lang="fr-FR" sz="1600" dirty="0" smtClean="0"/>
          </a:p>
          <a:p>
            <a:pPr lvl="1" eaLnBrk="0" hangingPunct="0">
              <a:buFont typeface="Wingdings" pitchFamily="2" charset="2"/>
              <a:buChar char="q"/>
              <a:defRPr/>
            </a:pPr>
            <a:endParaRPr lang="fr-FR" sz="1600" dirty="0" smtClean="0"/>
          </a:p>
          <a:p>
            <a:pPr lvl="1" eaLnBrk="0" hangingPunct="0">
              <a:buFont typeface="Wingdings" pitchFamily="2" charset="2"/>
              <a:buChar char="q"/>
              <a:defRPr/>
            </a:pPr>
            <a:endParaRPr lang="fr-FR" sz="1600" dirty="0" smtClean="0"/>
          </a:p>
          <a:p>
            <a:pPr lvl="1" eaLnBrk="0" hangingPunct="0">
              <a:buFont typeface="Wingdings" pitchFamily="2" charset="2"/>
              <a:buChar char="q"/>
              <a:defRPr/>
            </a:pPr>
            <a:endParaRPr lang="fr-FR" sz="1600" dirty="0" smtClean="0"/>
          </a:p>
          <a:p>
            <a:pPr lvl="1" eaLnBrk="0" hangingPunct="0">
              <a:buFont typeface="Wingdings" pitchFamily="2" charset="2"/>
              <a:buChar char="q"/>
              <a:defRPr/>
            </a:pPr>
            <a:endParaRPr lang="fr-FR" sz="1600" dirty="0" smtClean="0"/>
          </a:p>
          <a:p>
            <a:pPr lvl="1" eaLnBrk="0" hangingPunct="0">
              <a:buFont typeface="Wingdings" pitchFamily="2" charset="2"/>
              <a:buChar char="q"/>
              <a:defRPr/>
            </a:pPr>
            <a:endParaRPr lang="fr-FR" sz="1600" dirty="0" smtClean="0"/>
          </a:p>
          <a:p>
            <a:pPr lvl="1" eaLnBrk="0" hangingPunct="0">
              <a:buFont typeface="Wingdings" pitchFamily="2" charset="2"/>
              <a:buChar char="q"/>
              <a:defRPr/>
            </a:pPr>
            <a:endParaRPr lang="fr-FR" sz="1600" dirty="0" smtClean="0"/>
          </a:p>
          <a:p>
            <a:pPr lvl="1" eaLnBrk="0" hangingPunct="0">
              <a:buFont typeface="Wingdings" pitchFamily="2" charset="2"/>
              <a:buChar char="q"/>
              <a:defRPr/>
            </a:pPr>
            <a:endParaRPr lang="fr-FR" sz="1600" dirty="0" smtClean="0"/>
          </a:p>
          <a:p>
            <a:pPr lvl="1" eaLnBrk="0" hangingPunct="0">
              <a:buFont typeface="Wingdings" pitchFamily="2" charset="2"/>
              <a:buChar char="q"/>
              <a:defRPr/>
            </a:pPr>
            <a:endParaRPr lang="fr-FR" sz="1600" dirty="0" smtClean="0"/>
          </a:p>
          <a:p>
            <a:pPr lvl="1" eaLnBrk="0" hangingPunct="0">
              <a:buFont typeface="Wingdings" pitchFamily="2" charset="2"/>
              <a:buChar char="q"/>
              <a:defRPr/>
            </a:pPr>
            <a:endParaRPr lang="fr-FR" sz="1600" dirty="0" smtClean="0"/>
          </a:p>
          <a:p>
            <a:pPr lvl="1" eaLnBrk="0" hangingPunct="0">
              <a:buFont typeface="Wingdings" pitchFamily="2" charset="2"/>
              <a:buChar char="q"/>
              <a:defRPr/>
            </a:pPr>
            <a:endParaRPr lang="fr-FR" sz="1600" dirty="0" smtClean="0"/>
          </a:p>
          <a:p>
            <a:pPr lvl="1" eaLnBrk="0" hangingPunct="0">
              <a:buFont typeface="Wingdings" pitchFamily="2" charset="2"/>
              <a:buChar char="q"/>
              <a:defRPr/>
            </a:pPr>
            <a:endParaRPr lang="fr-FR" sz="1600" dirty="0" smtClean="0"/>
          </a:p>
          <a:p>
            <a:pPr lvl="1" eaLnBrk="0" hangingPunct="0">
              <a:buFont typeface="Wingdings" pitchFamily="2" charset="2"/>
              <a:buChar char="q"/>
              <a:defRPr/>
            </a:pPr>
            <a:r>
              <a:rPr lang="fr-FR" sz="1600" dirty="0" smtClean="0"/>
              <a:t> Surface </a:t>
            </a:r>
            <a:r>
              <a:rPr lang="fr-FR" sz="1600" dirty="0" err="1" smtClean="0"/>
              <a:t>resistance</a:t>
            </a:r>
            <a:r>
              <a:rPr lang="fr-FR" sz="1600" dirty="0" smtClean="0"/>
              <a:t> </a:t>
            </a:r>
            <a:r>
              <a:rPr lang="fr-FR" sz="1600" dirty="0" err="1" smtClean="0"/>
              <a:t>defined</a:t>
            </a:r>
            <a:r>
              <a:rPr lang="fr-FR" sz="1600" dirty="0" smtClean="0"/>
              <a:t> as </a:t>
            </a:r>
            <a:r>
              <a:rPr lang="fr-FR" sz="1600" dirty="0" err="1" smtClean="0"/>
              <a:t>Zs</a:t>
            </a:r>
            <a:r>
              <a:rPr lang="fr-FR" sz="1600" dirty="0" smtClean="0"/>
              <a:t> = </a:t>
            </a:r>
            <a:r>
              <a:rPr lang="fr-FR" sz="1600" dirty="0" err="1" smtClean="0"/>
              <a:t>Rs</a:t>
            </a:r>
            <a:r>
              <a:rPr lang="fr-FR" sz="1600" dirty="0" smtClean="0"/>
              <a:t>+</a:t>
            </a:r>
            <a:r>
              <a:rPr lang="fr-FR" sz="1600" dirty="0" err="1" smtClean="0"/>
              <a:t>i·Xs</a:t>
            </a:r>
            <a:endParaRPr lang="fr-FR" sz="1600" dirty="0" smtClean="0"/>
          </a:p>
          <a:p>
            <a:pPr lvl="1" eaLnBrk="0" hangingPunct="0">
              <a:defRPr/>
            </a:pPr>
            <a:endParaRPr lang="fr-FR" sz="1600" dirty="0" smtClean="0"/>
          </a:p>
          <a:p>
            <a:pPr lvl="1" eaLnBrk="0" hangingPunct="0">
              <a:buFont typeface="Wingdings" pitchFamily="2" charset="2"/>
              <a:buChar char="q"/>
              <a:defRPr/>
            </a:pPr>
            <a:r>
              <a:rPr lang="fr-FR" sz="1600" dirty="0" smtClean="0"/>
              <a:t> </a:t>
            </a:r>
            <a:r>
              <a:rPr lang="fr-FR" sz="1600" dirty="0" err="1" smtClean="0"/>
              <a:t>Interesting</a:t>
            </a:r>
            <a:r>
              <a:rPr lang="fr-FR" sz="1600" dirty="0" smtClean="0"/>
              <a:t> </a:t>
            </a:r>
            <a:r>
              <a:rPr lang="fr-FR" sz="1600" dirty="0" err="1" smtClean="0"/>
              <a:t>results</a:t>
            </a:r>
            <a:r>
              <a:rPr lang="fr-FR" sz="1600" dirty="0" smtClean="0"/>
              <a:t> : 	- Skin </a:t>
            </a:r>
            <a:r>
              <a:rPr lang="fr-FR" sz="1600" dirty="0" err="1" smtClean="0"/>
              <a:t>depth</a:t>
            </a:r>
            <a:r>
              <a:rPr lang="fr-FR" sz="1600" dirty="0" smtClean="0"/>
              <a:t> </a:t>
            </a:r>
            <a:r>
              <a:rPr lang="fr-FR" sz="1600" dirty="0" err="1" smtClean="0"/>
              <a:t>does</a:t>
            </a:r>
            <a:r>
              <a:rPr lang="fr-FR" sz="1600" dirty="0" smtClean="0"/>
              <a:t> not </a:t>
            </a:r>
            <a:r>
              <a:rPr lang="fr-FR" sz="1600" dirty="0" err="1" smtClean="0"/>
              <a:t>depend</a:t>
            </a:r>
            <a:r>
              <a:rPr lang="fr-FR" sz="1600" dirty="0" smtClean="0"/>
              <a:t> on </a:t>
            </a:r>
            <a:r>
              <a:rPr lang="fr-FR" sz="1600" dirty="0" err="1" smtClean="0"/>
              <a:t>frequency</a:t>
            </a:r>
            <a:r>
              <a:rPr lang="fr-FR" sz="1600" dirty="0" smtClean="0"/>
              <a:t>!</a:t>
            </a:r>
          </a:p>
          <a:p>
            <a:pPr lvl="1" eaLnBrk="0" hangingPunct="0">
              <a:defRPr/>
            </a:pPr>
            <a:r>
              <a:rPr lang="fr-FR" sz="1600" dirty="0"/>
              <a:t>	</a:t>
            </a:r>
            <a:r>
              <a:rPr lang="fr-FR" sz="1600" dirty="0" smtClean="0"/>
              <a:t>		- </a:t>
            </a:r>
            <a:r>
              <a:rPr lang="fr-FR" sz="1600" dirty="0" err="1"/>
              <a:t>Rs</a:t>
            </a:r>
            <a:r>
              <a:rPr lang="fr-FR" sz="1600" dirty="0"/>
              <a:t> </a:t>
            </a:r>
            <a:r>
              <a:rPr lang="fr-FR" sz="1600" dirty="0" err="1"/>
              <a:t>is</a:t>
            </a:r>
            <a:r>
              <a:rPr lang="fr-FR" sz="1600" dirty="0"/>
              <a:t> </a:t>
            </a:r>
            <a:r>
              <a:rPr lang="fr-FR" sz="1600" dirty="0" err="1"/>
              <a:t>bigger</a:t>
            </a:r>
            <a:r>
              <a:rPr lang="fr-FR" sz="1600" dirty="0"/>
              <a:t> for good </a:t>
            </a:r>
            <a:r>
              <a:rPr lang="fr-FR" sz="1600" dirty="0" err="1"/>
              <a:t>conductors</a:t>
            </a:r>
            <a:r>
              <a:rPr lang="fr-FR" sz="1600" dirty="0"/>
              <a:t> (</a:t>
            </a:r>
            <a:r>
              <a:rPr lang="fr-FR" sz="1600" dirty="0" err="1"/>
              <a:t>metals</a:t>
            </a:r>
            <a:r>
              <a:rPr lang="fr-FR" sz="1600" dirty="0" smtClean="0"/>
              <a:t>)!</a:t>
            </a:r>
            <a:endParaRPr lang="fr-FR" sz="1600" dirty="0"/>
          </a:p>
          <a:p>
            <a:pPr lvl="1" eaLnBrk="0" hangingPunct="0">
              <a:defRPr/>
            </a:pPr>
            <a:endParaRPr lang="fr-FR" sz="1600" dirty="0" smtClean="0"/>
          </a:p>
          <a:p>
            <a:pPr lvl="1" eaLnBrk="0" hangingPunct="0">
              <a:buFont typeface="Wingdings" pitchFamily="2" charset="2"/>
              <a:buChar char="q"/>
              <a:defRPr/>
            </a:pPr>
            <a:r>
              <a:rPr lang="fr-FR" sz="1600" dirty="0" smtClean="0"/>
              <a:t> </a:t>
            </a:r>
            <a:r>
              <a:rPr lang="fr-FR" sz="1600" b="1" dirty="0" smtClean="0"/>
              <a:t>This model </a:t>
            </a:r>
            <a:r>
              <a:rPr lang="fr-FR" sz="1600" b="1" dirty="0" err="1" smtClean="0"/>
              <a:t>does</a:t>
            </a:r>
            <a:r>
              <a:rPr lang="fr-FR" sz="1600" b="1" dirty="0" smtClean="0"/>
              <a:t> not </a:t>
            </a:r>
            <a:r>
              <a:rPr lang="fr-FR" sz="1600" b="1" dirty="0" err="1" smtClean="0"/>
              <a:t>explain</a:t>
            </a:r>
            <a:r>
              <a:rPr lang="fr-FR" sz="1600" b="1" dirty="0" smtClean="0"/>
              <a:t> existence of a </a:t>
            </a:r>
            <a:r>
              <a:rPr lang="fr-FR" sz="1600" b="1" dirty="0" err="1" smtClean="0"/>
              <a:t>critical</a:t>
            </a:r>
            <a:r>
              <a:rPr lang="fr-FR" sz="1600" b="1" dirty="0" smtClean="0"/>
              <a:t> </a:t>
            </a:r>
            <a:r>
              <a:rPr lang="fr-FR" sz="1600" b="1" dirty="0" err="1" smtClean="0"/>
              <a:t>magnetic</a:t>
            </a:r>
            <a:r>
              <a:rPr lang="fr-FR" sz="1600" b="1" dirty="0" smtClean="0"/>
              <a:t> </a:t>
            </a:r>
            <a:r>
              <a:rPr lang="fr-FR" sz="1600" b="1" dirty="0" err="1" smtClean="0"/>
              <a:t>field</a:t>
            </a:r>
            <a:r>
              <a:rPr lang="fr-FR" sz="1600" b="1" dirty="0" smtClean="0"/>
              <a:t> and </a:t>
            </a:r>
            <a:r>
              <a:rPr lang="fr-FR" sz="1600" b="1" dirty="0" err="1" smtClean="0"/>
              <a:t>its</a:t>
            </a:r>
            <a:r>
              <a:rPr lang="fr-FR" sz="1600" b="1" dirty="0" smtClean="0"/>
              <a:t> </a:t>
            </a:r>
            <a:r>
              <a:rPr lang="fr-FR" sz="1600" b="1" dirty="0" err="1" smtClean="0"/>
              <a:t>temperature</a:t>
            </a:r>
            <a:r>
              <a:rPr lang="fr-FR" sz="1600" b="1" dirty="0" smtClean="0"/>
              <a:t> </a:t>
            </a:r>
            <a:r>
              <a:rPr lang="fr-FR" sz="1600" b="1" dirty="0" err="1" smtClean="0"/>
              <a:t>dependence</a:t>
            </a:r>
            <a:r>
              <a:rPr lang="fr-FR" sz="1600" b="1" dirty="0" smtClean="0"/>
              <a:t>!</a:t>
            </a:r>
          </a:p>
          <a:p>
            <a:pPr lvl="1" eaLnBrk="0" hangingPunct="0">
              <a:buFont typeface="Wingdings" pitchFamily="2" charset="2"/>
              <a:buChar char="q"/>
              <a:defRPr/>
            </a:pPr>
            <a:endParaRPr lang="fr-FR" sz="1600" dirty="0" smtClean="0"/>
          </a:p>
          <a:p>
            <a:pPr lvl="3" eaLnBrk="0" hangingPunct="0">
              <a:buFont typeface="Symbol"/>
              <a:buChar char="Þ"/>
              <a:defRPr/>
            </a:pPr>
            <a:r>
              <a:rPr lang="fr-FR" sz="1600" dirty="0" smtClean="0"/>
              <a:t> To know the </a:t>
            </a:r>
            <a:r>
              <a:rPr lang="fr-FR" sz="1600" dirty="0" err="1" smtClean="0"/>
              <a:t>behaviour</a:t>
            </a:r>
            <a:r>
              <a:rPr lang="fr-FR" sz="1600" dirty="0" smtClean="0"/>
              <a:t> close to phase transition, </a:t>
            </a:r>
            <a:r>
              <a:rPr lang="fr-FR" sz="1600" dirty="0" err="1" smtClean="0"/>
              <a:t>we</a:t>
            </a:r>
            <a:r>
              <a:rPr lang="fr-FR" sz="1600" dirty="0" smtClean="0"/>
              <a:t> </a:t>
            </a:r>
            <a:r>
              <a:rPr lang="fr-FR" sz="1600" dirty="0" err="1" smtClean="0"/>
              <a:t>need</a:t>
            </a:r>
            <a:r>
              <a:rPr lang="fr-FR" sz="1600" dirty="0" smtClean="0"/>
              <a:t> </a:t>
            </a:r>
            <a:r>
              <a:rPr lang="fr-FR" sz="1600" dirty="0" err="1" smtClean="0"/>
              <a:t>another</a:t>
            </a:r>
            <a:r>
              <a:rPr lang="fr-FR" sz="1600" dirty="0" smtClean="0"/>
              <a:t> model</a:t>
            </a:r>
          </a:p>
          <a:p>
            <a:pPr lvl="1" eaLnBrk="0" hangingPunct="0">
              <a:buFont typeface="Wingdings" pitchFamily="2" charset="2"/>
              <a:buChar char="q"/>
              <a:defRPr/>
            </a:pPr>
            <a:endParaRPr lang="fr-FR" sz="1600" dirty="0" smtClean="0"/>
          </a:p>
          <a:p>
            <a:pPr lvl="1" eaLnBrk="0" hangingPunct="0">
              <a:buFont typeface="Wingdings" pitchFamily="2" charset="2"/>
              <a:buChar char="q"/>
              <a:defRPr/>
            </a:pPr>
            <a:endParaRPr lang="fr-FR" sz="1600" dirty="0" smtClean="0"/>
          </a:p>
          <a:p>
            <a:pPr lvl="1" eaLnBrk="0" hangingPunct="0">
              <a:buFont typeface="Wingdings" pitchFamily="2" charset="2"/>
              <a:buChar char="q"/>
              <a:defRPr/>
            </a:pPr>
            <a:endParaRPr lang="fr-FR" sz="1600" dirty="0" smtClean="0"/>
          </a:p>
          <a:p>
            <a:pPr lvl="1" eaLnBrk="0" hangingPunct="0">
              <a:buFont typeface="Wingdings" pitchFamily="2" charset="2"/>
              <a:buChar char="q"/>
              <a:defRPr/>
            </a:pPr>
            <a:endParaRPr lang="fr-FR" sz="1600" dirty="0" smtClean="0"/>
          </a:p>
          <a:p>
            <a:pPr lvl="1" eaLnBrk="0" hangingPunct="0">
              <a:buFont typeface="Wingdings" pitchFamily="2" charset="2"/>
              <a:buChar char="q"/>
              <a:defRPr/>
            </a:pPr>
            <a:endParaRPr lang="fr-FR" sz="1600" dirty="0" smtClean="0"/>
          </a:p>
          <a:p>
            <a:pPr lvl="1" eaLnBrk="0" hangingPunct="0">
              <a:buFont typeface="Wingdings" pitchFamily="2" charset="2"/>
              <a:buChar char="q"/>
              <a:defRPr/>
            </a:pPr>
            <a:endParaRPr lang="fr-FR" sz="1600" dirty="0" smtClean="0"/>
          </a:p>
          <a:p>
            <a:pPr lvl="1" eaLnBrk="0" hangingPunct="0">
              <a:buFont typeface="Wingdings" pitchFamily="2" charset="2"/>
              <a:buChar char="q"/>
              <a:defRPr/>
            </a:pPr>
            <a:endParaRPr lang="fr-FR" sz="1600" dirty="0" smtClean="0"/>
          </a:p>
          <a:p>
            <a:pPr lvl="1" eaLnBrk="0" hangingPunct="0">
              <a:buFont typeface="Wingdings" pitchFamily="2" charset="2"/>
              <a:buChar char="q"/>
              <a:defRPr/>
            </a:pPr>
            <a:endParaRPr lang="fr-FR" sz="1600" dirty="0" smtClean="0"/>
          </a:p>
          <a:p>
            <a:pPr lvl="1" eaLnBrk="0" hangingPunct="0">
              <a:buFont typeface="Wingdings" pitchFamily="2" charset="2"/>
              <a:buChar char="q"/>
              <a:defRPr/>
            </a:pPr>
            <a:endParaRPr lang="fr-FR" sz="1600" dirty="0" smtClean="0"/>
          </a:p>
          <a:p>
            <a:pPr lvl="1" eaLnBrk="0" hangingPunct="0">
              <a:buFont typeface="Wingdings" pitchFamily="2" charset="2"/>
              <a:buChar char="q"/>
              <a:defRPr/>
            </a:pPr>
            <a:endParaRPr lang="fr-FR" sz="1600" dirty="0" smtClean="0"/>
          </a:p>
          <a:p>
            <a:pPr lvl="1" eaLnBrk="0" hangingPunct="0">
              <a:buFont typeface="Wingdings" pitchFamily="2" charset="2"/>
              <a:buChar char="q"/>
              <a:defRPr/>
            </a:pPr>
            <a:endParaRPr lang="fr-FR" sz="1600" dirty="0" smtClean="0"/>
          </a:p>
          <a:p>
            <a:pPr lvl="1" eaLnBrk="0" hangingPunct="0">
              <a:buFont typeface="Wingdings" pitchFamily="2" charset="2"/>
              <a:buChar char="q"/>
              <a:defRPr/>
            </a:pPr>
            <a:endParaRPr lang="fr-FR" sz="1600" dirty="0" smtClean="0"/>
          </a:p>
          <a:p>
            <a:pPr lvl="1" eaLnBrk="0" hangingPunct="0">
              <a:buFont typeface="Wingdings" pitchFamily="2" charset="2"/>
              <a:buChar char="q"/>
              <a:defRPr/>
            </a:pPr>
            <a:endParaRPr lang="fr-FR" sz="1600" dirty="0" smtClean="0"/>
          </a:p>
          <a:p>
            <a:pPr lvl="1" eaLnBrk="0" hangingPunct="0">
              <a:buFont typeface="Wingdings" pitchFamily="2" charset="2"/>
              <a:buChar char="q"/>
              <a:defRPr/>
            </a:pPr>
            <a:endParaRPr lang="fr-FR" sz="1600" dirty="0" smtClean="0"/>
          </a:p>
          <a:p>
            <a:pPr lvl="1" eaLnBrk="0" hangingPunct="0">
              <a:buFont typeface="Wingdings" pitchFamily="2" charset="2"/>
              <a:buChar char="q"/>
              <a:defRPr/>
            </a:pPr>
            <a:endParaRPr lang="fr-FR" sz="1600" dirty="0" smtClean="0"/>
          </a:p>
          <a:p>
            <a:pPr lvl="1" eaLnBrk="0" hangingPunct="0">
              <a:defRPr/>
            </a:pPr>
            <a:r>
              <a:rPr lang="fr-FR" sz="1600" dirty="0" smtClean="0"/>
              <a:t> </a:t>
            </a:r>
          </a:p>
          <a:p>
            <a:pPr lvl="1" eaLnBrk="0" hangingPunct="0">
              <a:buFont typeface="Wingdings" pitchFamily="2" charset="2"/>
              <a:buChar char="q"/>
              <a:defRPr/>
            </a:pPr>
            <a:endParaRPr lang="fr-FR" sz="1600" dirty="0" smtClean="0"/>
          </a:p>
          <a:p>
            <a:pPr lvl="1" eaLnBrk="0" hangingPunct="0">
              <a:defRPr/>
            </a:pPr>
            <a:endParaRPr lang="fr-FR" sz="1600" dirty="0" smtClean="0"/>
          </a:p>
          <a:p>
            <a:pPr lvl="1" eaLnBrk="0" hangingPunct="0">
              <a:buFont typeface="Wingdings" pitchFamily="2" charset="2"/>
              <a:buChar char="q"/>
              <a:defRPr/>
            </a:pPr>
            <a:endParaRPr lang="fr-FR" sz="1600" dirty="0" smtClean="0"/>
          </a:p>
          <a:p>
            <a:pPr lvl="1" eaLnBrk="0" hangingPunct="0">
              <a:defRPr/>
            </a:pPr>
            <a:endParaRPr lang="fr-FR" sz="1600" dirty="0" smtClean="0"/>
          </a:p>
          <a:p>
            <a:pPr lvl="6" eaLnBrk="0" hangingPunct="0">
              <a:defRPr/>
            </a:pPr>
            <a:endParaRPr lang="fr-FR" b="1" dirty="0" smtClean="0"/>
          </a:p>
          <a:p>
            <a:pPr lvl="6" eaLnBrk="0" hangingPunct="0">
              <a:defRPr/>
            </a:pPr>
            <a:endParaRPr lang="fr-FR" b="1" dirty="0" smtClean="0"/>
          </a:p>
        </p:txBody>
      </p:sp>
      <p:graphicFrame>
        <p:nvGraphicFramePr>
          <p:cNvPr id="16" name="Tableau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00751399"/>
              </p:ext>
            </p:extLst>
          </p:nvPr>
        </p:nvGraphicFramePr>
        <p:xfrm>
          <a:off x="251520" y="1556790"/>
          <a:ext cx="8496944" cy="21878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1622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162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6449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37159"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Normal </a:t>
                      </a:r>
                      <a:r>
                        <a:rPr lang="fr-FR" dirty="0" err="1" smtClean="0"/>
                        <a:t>conductor</a:t>
                      </a:r>
                      <a:endParaRPr lang="fr-F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/>
                        <a:t>Superconducting</a:t>
                      </a:r>
                      <a:r>
                        <a:rPr lang="fr-FR" dirty="0" smtClean="0"/>
                        <a:t> </a:t>
                      </a:r>
                      <a:r>
                        <a:rPr lang="fr-FR" dirty="0" err="1" smtClean="0"/>
                        <a:t>material</a:t>
                      </a:r>
                      <a:r>
                        <a:rPr lang="fr-FR" dirty="0" smtClean="0"/>
                        <a:t> (T&lt;&lt; Tc)</a:t>
                      </a:r>
                      <a:endParaRPr lang="fr-FR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7159"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/>
                        <a:t>Electronic</a:t>
                      </a:r>
                      <a:r>
                        <a:rPr lang="fr-FR" dirty="0" smtClean="0"/>
                        <a:t> </a:t>
                      </a:r>
                      <a:r>
                        <a:rPr lang="fr-FR" dirty="0" err="1" smtClean="0"/>
                        <a:t>density</a:t>
                      </a:r>
                      <a:endParaRPr lang="fr-F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/>
                        <a:t>N</a:t>
                      </a:r>
                      <a:r>
                        <a:rPr lang="fr-FR" baseline="-25000" dirty="0" err="1" smtClean="0"/>
                        <a:t>n</a:t>
                      </a:r>
                      <a:endParaRPr lang="fr-FR" baseline="-25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/>
                        <a:t>N=</a:t>
                      </a:r>
                      <a:r>
                        <a:rPr lang="fr-FR" dirty="0" err="1" smtClean="0"/>
                        <a:t>N</a:t>
                      </a:r>
                      <a:r>
                        <a:rPr lang="fr-FR" baseline="-25000" dirty="0" err="1" smtClean="0"/>
                        <a:t>n</a:t>
                      </a:r>
                      <a:r>
                        <a:rPr lang="fr-FR" dirty="0" smtClean="0"/>
                        <a:t>+N</a:t>
                      </a:r>
                      <a:r>
                        <a:rPr lang="fr-FR" baseline="-25000" dirty="0" smtClean="0"/>
                        <a:t>s</a:t>
                      </a:r>
                      <a:r>
                        <a:rPr lang="fr-FR" baseline="0" dirty="0" smtClean="0"/>
                        <a:t> </a:t>
                      </a:r>
                      <a:r>
                        <a:rPr lang="fr-FR" baseline="0" dirty="0" err="1" smtClean="0"/>
                        <a:t>with</a:t>
                      </a:r>
                      <a:r>
                        <a:rPr lang="fr-FR" baseline="0" dirty="0" smtClean="0"/>
                        <a:t> </a:t>
                      </a:r>
                      <a:r>
                        <a:rPr lang="fr-FR" dirty="0" err="1" smtClean="0"/>
                        <a:t>N</a:t>
                      </a:r>
                      <a:r>
                        <a:rPr lang="fr-FR" baseline="-25000" dirty="0" err="1" smtClean="0"/>
                        <a:t>n</a:t>
                      </a:r>
                      <a:r>
                        <a:rPr lang="fr-FR" baseline="0" dirty="0" smtClean="0"/>
                        <a:t> &lt;&lt; </a:t>
                      </a:r>
                      <a:r>
                        <a:rPr lang="fr-FR" dirty="0" smtClean="0"/>
                        <a:t>N</a:t>
                      </a:r>
                      <a:r>
                        <a:rPr lang="fr-FR" baseline="-25000" dirty="0" smtClean="0"/>
                        <a:t>s</a:t>
                      </a:r>
                      <a:endParaRPr lang="fr-FR" baseline="-250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6789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Skin</a:t>
                      </a:r>
                      <a:r>
                        <a:rPr lang="fr-FR" baseline="0" dirty="0" smtClean="0"/>
                        <a:t> </a:t>
                      </a:r>
                      <a:r>
                        <a:rPr lang="fr-FR" baseline="0" dirty="0" err="1" smtClean="0"/>
                        <a:t>depth</a:t>
                      </a:r>
                      <a:endParaRPr lang="fr-FR" baseline="0" dirty="0" smtClean="0"/>
                    </a:p>
                    <a:p>
                      <a:pPr algn="ctr"/>
                      <a:endParaRPr lang="fr-F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6789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Surface </a:t>
                      </a:r>
                      <a:r>
                        <a:rPr lang="fr-FR" dirty="0" err="1" smtClean="0"/>
                        <a:t>resistance</a:t>
                      </a:r>
                      <a:endParaRPr lang="fr-FR" dirty="0" smtClean="0"/>
                    </a:p>
                    <a:p>
                      <a:pPr algn="ctr"/>
                      <a:endParaRPr lang="fr-F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51219" name="Object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10677265"/>
              </p:ext>
            </p:extLst>
          </p:nvPr>
        </p:nvGraphicFramePr>
        <p:xfrm>
          <a:off x="5427117" y="3157918"/>
          <a:ext cx="2211388" cy="5254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7262" name="Équation" r:id="rId3" imgW="1536480" imgH="393480" progId="Equation.3">
                  <p:embed/>
                </p:oleObj>
              </mc:Choice>
              <mc:Fallback>
                <p:oleObj name="Équation" r:id="rId3" imgW="1536480" imgH="393480" progId="Equation.3">
                  <p:embed/>
                  <p:pic>
                    <p:nvPicPr>
                      <p:cNvPr id="51219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27117" y="3157918"/>
                        <a:ext cx="2211388" cy="5254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221" name="Object 2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89492411"/>
              </p:ext>
            </p:extLst>
          </p:nvPr>
        </p:nvGraphicFramePr>
        <p:xfrm>
          <a:off x="2503389" y="2475742"/>
          <a:ext cx="1489075" cy="560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7263" name="Équation" r:id="rId5" imgW="1180800" imgH="444240" progId="Equation.3">
                  <p:embed/>
                </p:oleObj>
              </mc:Choice>
              <mc:Fallback>
                <p:oleObj name="Équation" r:id="rId5" imgW="1180800" imgH="444240" progId="Equation.3">
                  <p:embed/>
                  <p:pic>
                    <p:nvPicPr>
                      <p:cNvPr id="51221" name="Objec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03389" y="2475742"/>
                        <a:ext cx="1489075" cy="5603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222" name="Object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29969016"/>
              </p:ext>
            </p:extLst>
          </p:nvPr>
        </p:nvGraphicFramePr>
        <p:xfrm>
          <a:off x="2743152" y="3071975"/>
          <a:ext cx="1150937" cy="623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7264" name="Équation" r:id="rId7" imgW="888840" imgH="482400" progId="Equation.3">
                  <p:embed/>
                </p:oleObj>
              </mc:Choice>
              <mc:Fallback>
                <p:oleObj name="Équation" r:id="rId7" imgW="888840" imgH="482400" progId="Equation.3">
                  <p:embed/>
                  <p:pic>
                    <p:nvPicPr>
                      <p:cNvPr id="51222" name="Object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43152" y="3071975"/>
                        <a:ext cx="1150937" cy="6238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" name="Object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36846030"/>
              </p:ext>
            </p:extLst>
          </p:nvPr>
        </p:nvGraphicFramePr>
        <p:xfrm>
          <a:off x="4862761" y="2424275"/>
          <a:ext cx="3340100" cy="647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7265" name="Équation" r:id="rId9" imgW="2489040" imgH="482400" progId="Equation.3">
                  <p:embed/>
                </p:oleObj>
              </mc:Choice>
              <mc:Fallback>
                <p:oleObj name="Équation" r:id="rId9" imgW="2489040" imgH="482400" progId="Equation.3">
                  <p:embed/>
                  <p:pic>
                    <p:nvPicPr>
                      <p:cNvPr id="25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62761" y="2424275"/>
                        <a:ext cx="3340100" cy="647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" name="Object 22"/>
          <p:cNvGraphicFramePr>
            <a:graphicFrameLocks noChangeAspect="1"/>
          </p:cNvGraphicFramePr>
          <p:nvPr/>
        </p:nvGraphicFramePr>
        <p:xfrm>
          <a:off x="5004048" y="3717032"/>
          <a:ext cx="1528763" cy="6238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7266" name="Équation" r:id="rId11" imgW="1180800" imgH="482400" progId="Equation.3">
                  <p:embed/>
                </p:oleObj>
              </mc:Choice>
              <mc:Fallback>
                <p:oleObj name="Équation" r:id="rId11" imgW="1180800" imgH="482400" progId="Equation.3">
                  <p:embed/>
                  <p:pic>
                    <p:nvPicPr>
                      <p:cNvPr id="26" name="Object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04048" y="3717032"/>
                        <a:ext cx="1528763" cy="6238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5121" name="Object 17"/>
          <p:cNvGraphicFramePr>
            <a:graphicFrameLocks noChangeAspect="1"/>
          </p:cNvGraphicFramePr>
          <p:nvPr/>
        </p:nvGraphicFramePr>
        <p:xfrm>
          <a:off x="7812360" y="3782415"/>
          <a:ext cx="842690" cy="59749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7267" name="Équation" r:id="rId13" imgW="533160" imgH="393480" progId="Equation.3">
                  <p:embed/>
                </p:oleObj>
              </mc:Choice>
              <mc:Fallback>
                <p:oleObj name="Équation" r:id="rId13" imgW="533160" imgH="393480" progId="Equation.3">
                  <p:embed/>
                  <p:pic>
                    <p:nvPicPr>
                      <p:cNvPr id="175121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12360" y="3782415"/>
                        <a:ext cx="842690" cy="59749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Ellipse 1"/>
          <p:cNvSpPr/>
          <p:nvPr/>
        </p:nvSpPr>
        <p:spPr>
          <a:xfrm>
            <a:off x="6969760" y="2436780"/>
            <a:ext cx="1526345" cy="6477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71972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1943804" y="169116"/>
            <a:ext cx="5336626" cy="488983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fr-FR" sz="2400" cap="none" dirty="0" err="1" smtClean="0">
                <a:ln>
                  <a:noFill/>
                </a:ln>
              </a:rPr>
              <a:t>Superconductivity</a:t>
            </a:r>
            <a:r>
              <a:rPr lang="fr-FR" sz="2400" cap="none" dirty="0" smtClean="0">
                <a:ln>
                  <a:noFill/>
                </a:ln>
              </a:rPr>
              <a:t> : </a:t>
            </a:r>
            <a:r>
              <a:rPr lang="fr-FR" sz="2400" cap="none" dirty="0" err="1" smtClean="0">
                <a:ln>
                  <a:noFill/>
                </a:ln>
              </a:rPr>
              <a:t>Ginzburg</a:t>
            </a:r>
            <a:r>
              <a:rPr lang="fr-FR" sz="2400" cap="none" dirty="0" smtClean="0">
                <a:ln>
                  <a:noFill/>
                </a:ln>
              </a:rPr>
              <a:t>-Landau </a:t>
            </a:r>
            <a:r>
              <a:rPr lang="fr-FR" sz="2400" cap="none" dirty="0" err="1" smtClean="0">
                <a:ln>
                  <a:noFill/>
                </a:ln>
              </a:rPr>
              <a:t>theory</a:t>
            </a:r>
            <a:endParaRPr lang="fr-FR" sz="2400" cap="none" dirty="0" smtClean="0">
              <a:ln>
                <a:noFill/>
              </a:ln>
            </a:endParaRPr>
          </a:p>
        </p:txBody>
      </p:sp>
      <p:sp>
        <p:nvSpPr>
          <p:cNvPr id="6147" name="Rectangle 7"/>
          <p:cNvSpPr>
            <a:spLocks noChangeArrowheads="1"/>
          </p:cNvSpPr>
          <p:nvPr/>
        </p:nvSpPr>
        <p:spPr bwMode="auto">
          <a:xfrm>
            <a:off x="0" y="980728"/>
            <a:ext cx="8640960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4" eaLnBrk="0" hangingPunct="0">
              <a:defRPr/>
            </a:pPr>
            <a:endParaRPr lang="en-US" sz="2000" dirty="0" smtClean="0"/>
          </a:p>
          <a:p>
            <a:pPr lvl="2" eaLnBrk="0" hangingPunct="0">
              <a:defRPr/>
            </a:pPr>
            <a:endParaRPr lang="en-US" sz="2000" dirty="0"/>
          </a:p>
          <a:p>
            <a:pPr lvl="2" eaLnBrk="0" hangingPunct="0">
              <a:defRPr/>
            </a:pPr>
            <a:endParaRPr lang="en-US" sz="2000" b="1" dirty="0"/>
          </a:p>
        </p:txBody>
      </p:sp>
      <p:sp>
        <p:nvSpPr>
          <p:cNvPr id="5" name="Rectangle 7"/>
          <p:cNvSpPr>
            <a:spLocks noChangeArrowheads="1"/>
          </p:cNvSpPr>
          <p:nvPr/>
        </p:nvSpPr>
        <p:spPr bwMode="auto">
          <a:xfrm>
            <a:off x="-324544" y="692696"/>
            <a:ext cx="9468544" cy="926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2" eaLnBrk="0" hangingPunct="0">
              <a:defRPr/>
            </a:pPr>
            <a:endParaRPr lang="en-US" sz="1600" dirty="0" smtClean="0"/>
          </a:p>
          <a:p>
            <a:pPr lvl="1" eaLnBrk="0" hangingPunct="0">
              <a:buFont typeface="Wingdings" pitchFamily="2" charset="2"/>
              <a:buChar char="q"/>
              <a:defRPr/>
            </a:pPr>
            <a:r>
              <a:rPr lang="en-US" sz="1600" dirty="0" smtClean="0"/>
              <a:t> Phenomenological approach based on second order phase transition of free energy</a:t>
            </a:r>
          </a:p>
          <a:p>
            <a:pPr lvl="1" eaLnBrk="0" hangingPunct="0">
              <a:buFont typeface="Wingdings" pitchFamily="2" charset="2"/>
              <a:buChar char="q"/>
              <a:defRPr/>
            </a:pPr>
            <a:r>
              <a:rPr lang="en-US" sz="1600" dirty="0" smtClean="0"/>
              <a:t> Validity : for T ~ Tc</a:t>
            </a:r>
          </a:p>
          <a:p>
            <a:pPr lvl="1" eaLnBrk="0" hangingPunct="0">
              <a:buFont typeface="Wingdings" pitchFamily="2" charset="2"/>
              <a:buChar char="q"/>
              <a:defRPr/>
            </a:pPr>
            <a:r>
              <a:rPr lang="en-US" sz="1600" dirty="0"/>
              <a:t> </a:t>
            </a:r>
            <a:r>
              <a:rPr lang="en-US" sz="1600" dirty="0" smtClean="0"/>
              <a:t>The superconducting state is stable </a:t>
            </a:r>
          </a:p>
          <a:p>
            <a:pPr lvl="1" eaLnBrk="0" hangingPunct="0">
              <a:defRPr/>
            </a:pPr>
            <a:r>
              <a:rPr lang="en-US" sz="1600" dirty="0" smtClean="0">
                <a:sym typeface="Symbol"/>
              </a:rPr>
              <a:t>		 Its free energy is lower than the normal state.</a:t>
            </a:r>
          </a:p>
          <a:p>
            <a:pPr lvl="1" eaLnBrk="0" hangingPunct="0">
              <a:defRPr/>
            </a:pPr>
            <a:endParaRPr lang="en-US" sz="1600" dirty="0" smtClean="0">
              <a:sym typeface="Symbol"/>
            </a:endParaRPr>
          </a:p>
          <a:p>
            <a:pPr lvl="1" eaLnBrk="0" hangingPunct="0">
              <a:buFont typeface="Wingdings" pitchFamily="2" charset="2"/>
              <a:buChar char="q"/>
              <a:defRPr/>
            </a:pPr>
            <a:r>
              <a:rPr lang="en-US" sz="1600" dirty="0" smtClean="0">
                <a:sym typeface="Symbol"/>
              </a:rPr>
              <a:t> Superconductivity can be broken by magnetic field</a:t>
            </a:r>
            <a:endParaRPr lang="fr-FR" sz="1600" dirty="0" smtClean="0"/>
          </a:p>
          <a:p>
            <a:pPr lvl="1" eaLnBrk="0" hangingPunct="0">
              <a:defRPr/>
            </a:pPr>
            <a:r>
              <a:rPr lang="en-US" sz="1600" dirty="0" smtClean="0">
                <a:sym typeface="Symbol"/>
              </a:rPr>
              <a:t>		 Critical magnetic </a:t>
            </a:r>
            <a:r>
              <a:rPr lang="en-US" sz="1600" dirty="0" err="1" smtClean="0">
                <a:sym typeface="Symbol"/>
              </a:rPr>
              <a:t>Hc</a:t>
            </a:r>
            <a:r>
              <a:rPr lang="en-US" sz="1600" dirty="0" smtClean="0">
                <a:sym typeface="Symbol"/>
              </a:rPr>
              <a:t> can be defined </a:t>
            </a:r>
            <a:endParaRPr lang="fr-FR" sz="1600" dirty="0" smtClean="0"/>
          </a:p>
          <a:p>
            <a:pPr lvl="1" eaLnBrk="0" hangingPunct="0">
              <a:buFont typeface="Wingdings" pitchFamily="2" charset="2"/>
              <a:buChar char="q"/>
              <a:defRPr/>
            </a:pPr>
            <a:endParaRPr lang="fr-FR" sz="1600" dirty="0" smtClean="0"/>
          </a:p>
          <a:p>
            <a:pPr lvl="1" eaLnBrk="0" hangingPunct="0">
              <a:buFont typeface="Wingdings" pitchFamily="2" charset="2"/>
              <a:buChar char="q"/>
              <a:defRPr/>
            </a:pPr>
            <a:endParaRPr lang="fr-FR" sz="1600" dirty="0" smtClean="0"/>
          </a:p>
          <a:p>
            <a:pPr lvl="1" eaLnBrk="0" hangingPunct="0">
              <a:buFont typeface="Wingdings" pitchFamily="2" charset="2"/>
              <a:buChar char="q"/>
              <a:defRPr/>
            </a:pPr>
            <a:r>
              <a:rPr lang="en-US" sz="1600" dirty="0" smtClean="0">
                <a:sym typeface="Symbol"/>
              </a:rPr>
              <a:t> Complex superconducting order parameter is defined by :</a:t>
            </a:r>
          </a:p>
          <a:p>
            <a:pPr lvl="1" eaLnBrk="0" hangingPunct="0">
              <a:buFont typeface="Wingdings" pitchFamily="2" charset="2"/>
              <a:buChar char="q"/>
              <a:defRPr/>
            </a:pPr>
            <a:endParaRPr lang="en-US" sz="1600" dirty="0" smtClean="0">
              <a:sym typeface="Symbol"/>
            </a:endParaRPr>
          </a:p>
          <a:p>
            <a:pPr lvl="1" eaLnBrk="0" hangingPunct="0">
              <a:buFont typeface="Wingdings" pitchFamily="2" charset="2"/>
              <a:buChar char="q"/>
              <a:defRPr/>
            </a:pPr>
            <a:endParaRPr lang="en-US" sz="1600" dirty="0" smtClean="0">
              <a:sym typeface="Symbol"/>
            </a:endParaRPr>
          </a:p>
          <a:p>
            <a:pPr lvl="1" eaLnBrk="0" hangingPunct="0">
              <a:buFont typeface="Wingdings" pitchFamily="2" charset="2"/>
              <a:buChar char="q"/>
              <a:defRPr/>
            </a:pPr>
            <a:r>
              <a:rPr lang="en-US" sz="1600" dirty="0" smtClean="0">
                <a:sym typeface="Symbol"/>
              </a:rPr>
              <a:t> For T  </a:t>
            </a:r>
            <a:r>
              <a:rPr lang="en-US" sz="1600" dirty="0" err="1" smtClean="0">
                <a:sym typeface="Symbol"/>
              </a:rPr>
              <a:t>Tc</a:t>
            </a:r>
            <a:r>
              <a:rPr lang="en-US" sz="1600" dirty="0" smtClean="0">
                <a:sym typeface="Symbol"/>
              </a:rPr>
              <a:t>,  is small, the free energy can be expanded in a </a:t>
            </a:r>
            <a:r>
              <a:rPr lang="en-US" sz="1600" dirty="0" err="1" smtClean="0">
                <a:sym typeface="Symbol"/>
              </a:rPr>
              <a:t>taylor</a:t>
            </a:r>
            <a:r>
              <a:rPr lang="en-US" sz="1600" dirty="0" smtClean="0">
                <a:sym typeface="Symbol"/>
              </a:rPr>
              <a:t> series : </a:t>
            </a:r>
            <a:endParaRPr lang="fr-FR" sz="1600" dirty="0" smtClean="0"/>
          </a:p>
          <a:p>
            <a:pPr lvl="1" eaLnBrk="0" hangingPunct="0">
              <a:buFont typeface="Wingdings" pitchFamily="2" charset="2"/>
              <a:buChar char="q"/>
              <a:defRPr/>
            </a:pPr>
            <a:endParaRPr lang="fr-FR" sz="1600" dirty="0" smtClean="0"/>
          </a:p>
          <a:p>
            <a:pPr lvl="1" eaLnBrk="0" hangingPunct="0">
              <a:buFont typeface="Wingdings" pitchFamily="2" charset="2"/>
              <a:buChar char="q"/>
              <a:defRPr/>
            </a:pPr>
            <a:endParaRPr lang="fr-FR" sz="1600" dirty="0" smtClean="0"/>
          </a:p>
          <a:p>
            <a:pPr lvl="1" eaLnBrk="0" hangingPunct="0">
              <a:buFont typeface="Wingdings" pitchFamily="2" charset="2"/>
              <a:buChar char="q"/>
              <a:defRPr/>
            </a:pPr>
            <a:endParaRPr lang="fr-FR" sz="1600" dirty="0" smtClean="0"/>
          </a:p>
          <a:p>
            <a:pPr lvl="1" eaLnBrk="0" hangingPunct="0">
              <a:buFont typeface="Wingdings" pitchFamily="2" charset="2"/>
              <a:buChar char="q"/>
              <a:defRPr/>
            </a:pPr>
            <a:endParaRPr lang="fr-FR" sz="1600" dirty="0" smtClean="0"/>
          </a:p>
          <a:p>
            <a:pPr lvl="1" eaLnBrk="0" hangingPunct="0">
              <a:defRPr/>
            </a:pPr>
            <a:r>
              <a:rPr lang="fr-FR" sz="1600" dirty="0" err="1" smtClean="0"/>
              <a:t>With</a:t>
            </a:r>
            <a:r>
              <a:rPr lang="fr-FR" sz="1600" dirty="0" smtClean="0"/>
              <a:t> </a:t>
            </a:r>
            <a:r>
              <a:rPr lang="fr-FR" sz="1600" dirty="0" smtClean="0">
                <a:sym typeface="Symbol"/>
              </a:rPr>
              <a:t></a:t>
            </a:r>
            <a:r>
              <a:rPr lang="fr-FR" sz="1600" baseline="-25000" dirty="0" smtClean="0">
                <a:sym typeface="Symbol"/>
              </a:rPr>
              <a:t>0</a:t>
            </a:r>
            <a:r>
              <a:rPr lang="fr-FR" sz="1600" dirty="0" smtClean="0">
                <a:sym typeface="Symbol"/>
              </a:rPr>
              <a:t>, m* and </a:t>
            </a:r>
            <a:r>
              <a:rPr lang="el-GR" sz="1600" dirty="0" smtClean="0">
                <a:sym typeface="Symbol"/>
              </a:rPr>
              <a:t>β</a:t>
            </a:r>
            <a:r>
              <a:rPr lang="fr-FR" sz="1600" dirty="0" smtClean="0">
                <a:sym typeface="Symbol"/>
              </a:rPr>
              <a:t> are </a:t>
            </a:r>
            <a:r>
              <a:rPr lang="fr-FR" sz="1600" dirty="0" err="1" smtClean="0">
                <a:sym typeface="Symbol"/>
              </a:rPr>
              <a:t>phenomenological</a:t>
            </a:r>
            <a:r>
              <a:rPr lang="fr-FR" sz="1600" dirty="0" smtClean="0">
                <a:sym typeface="Symbol"/>
              </a:rPr>
              <a:t> </a:t>
            </a:r>
            <a:r>
              <a:rPr lang="fr-FR" sz="1600" dirty="0" err="1" smtClean="0">
                <a:sym typeface="Symbol"/>
              </a:rPr>
              <a:t>parameters</a:t>
            </a:r>
            <a:r>
              <a:rPr lang="fr-FR" sz="1600" dirty="0" smtClean="0">
                <a:sym typeface="Symbol"/>
              </a:rPr>
              <a:t> &gt;0, Tc </a:t>
            </a:r>
            <a:r>
              <a:rPr lang="fr-FR" sz="1600" dirty="0" err="1" smtClean="0">
                <a:sym typeface="Symbol"/>
              </a:rPr>
              <a:t>is</a:t>
            </a:r>
            <a:r>
              <a:rPr lang="fr-FR" sz="1600" dirty="0" smtClean="0">
                <a:sym typeface="Symbol"/>
              </a:rPr>
              <a:t> the </a:t>
            </a:r>
            <a:r>
              <a:rPr lang="fr-FR" sz="1600" dirty="0" err="1" smtClean="0">
                <a:sym typeface="Symbol"/>
              </a:rPr>
              <a:t>temperature</a:t>
            </a:r>
            <a:r>
              <a:rPr lang="fr-FR" sz="1600" dirty="0" smtClean="0">
                <a:sym typeface="Symbol"/>
              </a:rPr>
              <a:t> of phase transition.</a:t>
            </a:r>
          </a:p>
          <a:p>
            <a:pPr lvl="1" eaLnBrk="0" hangingPunct="0">
              <a:defRPr/>
            </a:pPr>
            <a:endParaRPr lang="fr-FR" sz="1600" dirty="0" smtClean="0"/>
          </a:p>
          <a:p>
            <a:pPr lvl="1" eaLnBrk="0" hangingPunct="0">
              <a:buFont typeface="Wingdings" pitchFamily="2" charset="2"/>
              <a:buChar char="q"/>
              <a:defRPr/>
            </a:pPr>
            <a:r>
              <a:rPr lang="en-US" sz="1600" dirty="0" smtClean="0">
                <a:sym typeface="Symbol"/>
              </a:rPr>
              <a:t> Here appears that temperature and magnetic field impact directly the difference of free energy and thus the stability of the superconducting phase.</a:t>
            </a:r>
          </a:p>
          <a:p>
            <a:pPr lvl="1" eaLnBrk="0" hangingPunct="0">
              <a:defRPr/>
            </a:pPr>
            <a:endParaRPr lang="en-US" sz="1600" dirty="0" smtClean="0">
              <a:sym typeface="Symbol"/>
            </a:endParaRPr>
          </a:p>
          <a:p>
            <a:pPr lvl="1" eaLnBrk="0" hangingPunct="0">
              <a:defRPr/>
            </a:pPr>
            <a:endParaRPr lang="fr-FR" sz="1600" dirty="0" smtClean="0"/>
          </a:p>
          <a:p>
            <a:pPr lvl="1" eaLnBrk="0" hangingPunct="0">
              <a:buFont typeface="Wingdings" pitchFamily="2" charset="2"/>
              <a:buChar char="q"/>
              <a:defRPr/>
            </a:pPr>
            <a:endParaRPr lang="fr-FR" sz="1600" dirty="0" smtClean="0"/>
          </a:p>
          <a:p>
            <a:pPr lvl="1" eaLnBrk="0" hangingPunct="0">
              <a:buFont typeface="Wingdings" pitchFamily="2" charset="2"/>
              <a:buChar char="q"/>
              <a:defRPr/>
            </a:pPr>
            <a:endParaRPr lang="fr-FR" sz="1600" dirty="0" smtClean="0"/>
          </a:p>
          <a:p>
            <a:pPr lvl="1" eaLnBrk="0" hangingPunct="0">
              <a:buFont typeface="Wingdings" pitchFamily="2" charset="2"/>
              <a:buChar char="q"/>
              <a:defRPr/>
            </a:pPr>
            <a:endParaRPr lang="fr-FR" sz="1600" dirty="0" smtClean="0"/>
          </a:p>
          <a:p>
            <a:pPr lvl="1" eaLnBrk="0" hangingPunct="0">
              <a:buFont typeface="Wingdings" pitchFamily="2" charset="2"/>
              <a:buChar char="q"/>
              <a:defRPr/>
            </a:pPr>
            <a:endParaRPr lang="fr-FR" sz="1600" dirty="0" smtClean="0"/>
          </a:p>
          <a:p>
            <a:pPr lvl="1" eaLnBrk="0" hangingPunct="0">
              <a:buFont typeface="Wingdings" pitchFamily="2" charset="2"/>
              <a:buChar char="q"/>
              <a:defRPr/>
            </a:pPr>
            <a:endParaRPr lang="fr-FR" sz="1600" dirty="0" smtClean="0"/>
          </a:p>
          <a:p>
            <a:pPr lvl="1" eaLnBrk="0" hangingPunct="0">
              <a:buFont typeface="Wingdings" pitchFamily="2" charset="2"/>
              <a:buChar char="q"/>
              <a:defRPr/>
            </a:pPr>
            <a:endParaRPr lang="fr-FR" sz="1600" dirty="0" smtClean="0"/>
          </a:p>
          <a:p>
            <a:pPr lvl="1" eaLnBrk="0" hangingPunct="0">
              <a:defRPr/>
            </a:pPr>
            <a:r>
              <a:rPr lang="fr-FR" sz="1600" dirty="0" smtClean="0"/>
              <a:t> </a:t>
            </a:r>
          </a:p>
          <a:p>
            <a:pPr lvl="1" eaLnBrk="0" hangingPunct="0">
              <a:buFont typeface="Wingdings" pitchFamily="2" charset="2"/>
              <a:buChar char="q"/>
              <a:defRPr/>
            </a:pPr>
            <a:endParaRPr lang="fr-FR" sz="1600" dirty="0" smtClean="0"/>
          </a:p>
          <a:p>
            <a:pPr lvl="1" eaLnBrk="0" hangingPunct="0">
              <a:defRPr/>
            </a:pPr>
            <a:endParaRPr lang="fr-FR" sz="1600" dirty="0" smtClean="0"/>
          </a:p>
          <a:p>
            <a:pPr lvl="1" eaLnBrk="0" hangingPunct="0">
              <a:buFont typeface="Wingdings" pitchFamily="2" charset="2"/>
              <a:buChar char="q"/>
              <a:defRPr/>
            </a:pPr>
            <a:endParaRPr lang="fr-FR" sz="1600" dirty="0" smtClean="0"/>
          </a:p>
          <a:p>
            <a:pPr lvl="1" eaLnBrk="0" hangingPunct="0">
              <a:defRPr/>
            </a:pPr>
            <a:endParaRPr lang="fr-FR" sz="1600" dirty="0" smtClean="0"/>
          </a:p>
          <a:p>
            <a:pPr lvl="6" eaLnBrk="0" hangingPunct="0">
              <a:defRPr/>
            </a:pPr>
            <a:endParaRPr lang="fr-FR" b="1" dirty="0" smtClean="0"/>
          </a:p>
          <a:p>
            <a:pPr lvl="6" eaLnBrk="0" hangingPunct="0">
              <a:defRPr/>
            </a:pPr>
            <a:endParaRPr lang="fr-FR" b="1" dirty="0" smtClean="0"/>
          </a:p>
        </p:txBody>
      </p:sp>
      <p:graphicFrame>
        <p:nvGraphicFramePr>
          <p:cNvPr id="77839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23407687"/>
              </p:ext>
            </p:extLst>
          </p:nvPr>
        </p:nvGraphicFramePr>
        <p:xfrm>
          <a:off x="8100392" y="1038516"/>
          <a:ext cx="947837" cy="23024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8469" name="Équation" r:id="rId3" imgW="736560" imgH="177480" progId="Equation.3">
                  <p:embed/>
                </p:oleObj>
              </mc:Choice>
              <mc:Fallback>
                <p:oleObj name="Équation" r:id="rId3" imgW="736560" imgH="177480" progId="Equation.3">
                  <p:embed/>
                  <p:pic>
                    <p:nvPicPr>
                      <p:cNvPr id="0" name="Picture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00392" y="1038516"/>
                        <a:ext cx="947837" cy="23024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7840" name="Objec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83259507"/>
              </p:ext>
            </p:extLst>
          </p:nvPr>
        </p:nvGraphicFramePr>
        <p:xfrm>
          <a:off x="6588224" y="1622829"/>
          <a:ext cx="864096" cy="28557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8470" name="Équation" r:id="rId5" imgW="698400" imgH="228600" progId="Equation.3">
                  <p:embed/>
                </p:oleObj>
              </mc:Choice>
              <mc:Fallback>
                <p:oleObj name="Équation" r:id="rId5" imgW="698400" imgH="228600" progId="Equation.3">
                  <p:embed/>
                  <p:pic>
                    <p:nvPicPr>
                      <p:cNvPr id="0" name="Picture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88224" y="1622829"/>
                        <a:ext cx="864096" cy="28557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7841" name="Object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3258936"/>
              </p:ext>
            </p:extLst>
          </p:nvPr>
        </p:nvGraphicFramePr>
        <p:xfrm>
          <a:off x="6588224" y="2126885"/>
          <a:ext cx="1778893" cy="5820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8471" name="Équation" r:id="rId7" imgW="1295280" imgH="419040" progId="Equation.3">
                  <p:embed/>
                </p:oleObj>
              </mc:Choice>
              <mc:Fallback>
                <p:oleObj name="Équation" r:id="rId7" imgW="1295280" imgH="419040" progId="Equation.3">
                  <p:embed/>
                  <p:pic>
                    <p:nvPicPr>
                      <p:cNvPr id="0" name="Picture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88224" y="2126885"/>
                        <a:ext cx="1778893" cy="58203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" name="Flèche droite 25"/>
          <p:cNvSpPr/>
          <p:nvPr/>
        </p:nvSpPr>
        <p:spPr>
          <a:xfrm>
            <a:off x="6156176" y="1622829"/>
            <a:ext cx="288032" cy="288032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1" name="Flèche droite 30"/>
          <p:cNvSpPr/>
          <p:nvPr/>
        </p:nvSpPr>
        <p:spPr>
          <a:xfrm>
            <a:off x="6156176" y="2270901"/>
            <a:ext cx="288032" cy="288032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aphicFrame>
        <p:nvGraphicFramePr>
          <p:cNvPr id="77842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61646523"/>
              </p:ext>
            </p:extLst>
          </p:nvPr>
        </p:nvGraphicFramePr>
        <p:xfrm>
          <a:off x="204788" y="4221014"/>
          <a:ext cx="6022975" cy="792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8472" name="Équation" r:id="rId9" imgW="4635360" imgH="609480" progId="Equation.3">
                  <p:embed/>
                </p:oleObj>
              </mc:Choice>
              <mc:Fallback>
                <p:oleObj name="Équation" r:id="rId9" imgW="4635360" imgH="609480" progId="Equation.3">
                  <p:embed/>
                  <p:pic>
                    <p:nvPicPr>
                      <p:cNvPr id="0" name="Picture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4788" y="4221014"/>
                        <a:ext cx="6022975" cy="7921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7843" name="Object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73681027"/>
              </p:ext>
            </p:extLst>
          </p:nvPr>
        </p:nvGraphicFramePr>
        <p:xfrm>
          <a:off x="5940152" y="3033155"/>
          <a:ext cx="1596520" cy="5760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8473" name="Équation" r:id="rId11" imgW="1231560" imgH="444240" progId="Equation.3">
                  <p:embed/>
                </p:oleObj>
              </mc:Choice>
              <mc:Fallback>
                <p:oleObj name="Équation" r:id="rId11" imgW="1231560" imgH="444240" progId="Equation.3">
                  <p:embed/>
                  <p:pic>
                    <p:nvPicPr>
                      <p:cNvPr id="0" name="Picture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40152" y="3033155"/>
                        <a:ext cx="1596520" cy="57606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7844" name="Object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3007833"/>
              </p:ext>
            </p:extLst>
          </p:nvPr>
        </p:nvGraphicFramePr>
        <p:xfrm>
          <a:off x="7280430" y="4326091"/>
          <a:ext cx="1495908" cy="5040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8474" name="Équation" r:id="rId13" imgW="1168200" imgH="393480" progId="Equation.3">
                  <p:embed/>
                </p:oleObj>
              </mc:Choice>
              <mc:Fallback>
                <p:oleObj name="Équation" r:id="rId13" imgW="1168200" imgH="393480" progId="Equation.3">
                  <p:embed/>
                  <p:pic>
                    <p:nvPicPr>
                      <p:cNvPr id="0" name="Picture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80430" y="4326091"/>
                        <a:ext cx="1495908" cy="50405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" name="ZoneTexte 31"/>
          <p:cNvSpPr txBox="1"/>
          <p:nvPr/>
        </p:nvSpPr>
        <p:spPr>
          <a:xfrm>
            <a:off x="6523518" y="4427239"/>
            <a:ext cx="6480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err="1" smtClean="0"/>
              <a:t>With</a:t>
            </a:r>
            <a:endParaRPr lang="fr-FR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1943804" y="169116"/>
            <a:ext cx="5724540" cy="488983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fr-FR" sz="2400" cap="none" dirty="0" err="1" smtClean="0">
                <a:ln>
                  <a:noFill/>
                </a:ln>
              </a:rPr>
              <a:t>Superconductivity</a:t>
            </a:r>
            <a:r>
              <a:rPr lang="fr-FR" sz="2400" cap="none" dirty="0" smtClean="0">
                <a:ln>
                  <a:noFill/>
                </a:ln>
              </a:rPr>
              <a:t> : </a:t>
            </a:r>
            <a:r>
              <a:rPr lang="fr-FR" sz="2400" cap="none" dirty="0" err="1" smtClean="0">
                <a:ln>
                  <a:noFill/>
                </a:ln>
              </a:rPr>
              <a:t>Ginzburg</a:t>
            </a:r>
            <a:r>
              <a:rPr lang="fr-FR" sz="2400" cap="none" dirty="0" smtClean="0">
                <a:ln>
                  <a:noFill/>
                </a:ln>
              </a:rPr>
              <a:t>-Landau </a:t>
            </a:r>
            <a:r>
              <a:rPr lang="fr-FR" sz="2400" cap="none" dirty="0" err="1" smtClean="0">
                <a:ln>
                  <a:noFill/>
                </a:ln>
              </a:rPr>
              <a:t>theory</a:t>
            </a:r>
            <a:endParaRPr lang="fr-FR" sz="2400" cap="none" dirty="0" smtClean="0">
              <a:ln>
                <a:noFill/>
              </a:ln>
            </a:endParaRPr>
          </a:p>
        </p:txBody>
      </p:sp>
      <p:sp>
        <p:nvSpPr>
          <p:cNvPr id="6147" name="Rectangle 7"/>
          <p:cNvSpPr>
            <a:spLocks noChangeArrowheads="1"/>
          </p:cNvSpPr>
          <p:nvPr/>
        </p:nvSpPr>
        <p:spPr bwMode="auto">
          <a:xfrm>
            <a:off x="0" y="980728"/>
            <a:ext cx="8640960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4" eaLnBrk="0" hangingPunct="0">
              <a:defRPr/>
            </a:pPr>
            <a:endParaRPr lang="en-US" sz="2000" dirty="0" smtClean="0"/>
          </a:p>
          <a:p>
            <a:pPr lvl="2" eaLnBrk="0" hangingPunct="0">
              <a:defRPr/>
            </a:pPr>
            <a:endParaRPr lang="en-US" sz="2000" dirty="0"/>
          </a:p>
          <a:p>
            <a:pPr lvl="2" eaLnBrk="0" hangingPunct="0">
              <a:defRPr/>
            </a:pPr>
            <a:endParaRPr lang="en-US" sz="2000" b="1" dirty="0"/>
          </a:p>
        </p:txBody>
      </p:sp>
      <p:sp>
        <p:nvSpPr>
          <p:cNvPr id="5" name="Rectangle 7"/>
          <p:cNvSpPr>
            <a:spLocks noChangeArrowheads="1"/>
          </p:cNvSpPr>
          <p:nvPr/>
        </p:nvSpPr>
        <p:spPr bwMode="auto">
          <a:xfrm>
            <a:off x="107504" y="881414"/>
            <a:ext cx="9036496" cy="89562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1" eaLnBrk="0" hangingPunct="0">
              <a:defRPr/>
            </a:pPr>
            <a:endParaRPr lang="en-US" sz="1600" dirty="0" smtClean="0">
              <a:sym typeface="Symbol"/>
            </a:endParaRPr>
          </a:p>
          <a:p>
            <a:pPr lvl="1" eaLnBrk="0" hangingPunct="0">
              <a:buFont typeface="Wingdings" pitchFamily="2" charset="2"/>
              <a:buChar char="q"/>
              <a:defRPr/>
            </a:pPr>
            <a:r>
              <a:rPr lang="en-US" sz="1600" dirty="0" smtClean="0">
                <a:sym typeface="Symbol"/>
              </a:rPr>
              <a:t> If we assume no magnetic field, the equation simplifies as :</a:t>
            </a:r>
          </a:p>
          <a:p>
            <a:pPr lvl="1" eaLnBrk="0" hangingPunct="0">
              <a:buFont typeface="Wingdings" pitchFamily="2" charset="2"/>
              <a:buChar char="q"/>
              <a:defRPr/>
            </a:pPr>
            <a:endParaRPr lang="en-US" sz="1600" dirty="0" smtClean="0">
              <a:sym typeface="Symbol"/>
            </a:endParaRPr>
          </a:p>
          <a:p>
            <a:pPr lvl="1" eaLnBrk="0" hangingPunct="0">
              <a:buFont typeface="Wingdings" pitchFamily="2" charset="2"/>
              <a:buChar char="q"/>
              <a:defRPr/>
            </a:pPr>
            <a:endParaRPr lang="en-US" sz="1600" dirty="0" smtClean="0">
              <a:sym typeface="Symbol"/>
            </a:endParaRPr>
          </a:p>
          <a:p>
            <a:pPr lvl="1" eaLnBrk="0" hangingPunct="0">
              <a:buFont typeface="Wingdings" pitchFamily="2" charset="2"/>
              <a:buChar char="q"/>
              <a:defRPr/>
            </a:pPr>
            <a:endParaRPr lang="en-US" sz="1600" dirty="0" smtClean="0">
              <a:sym typeface="Symbol"/>
            </a:endParaRPr>
          </a:p>
          <a:p>
            <a:pPr lvl="1" eaLnBrk="0" hangingPunct="0">
              <a:buFont typeface="Wingdings" pitchFamily="2" charset="2"/>
              <a:buChar char="q"/>
              <a:defRPr/>
            </a:pPr>
            <a:r>
              <a:rPr lang="en-US" sz="1600" dirty="0" smtClean="0">
                <a:sym typeface="Symbol"/>
              </a:rPr>
              <a:t> If (T)&gt;0  T&gt;</a:t>
            </a:r>
            <a:r>
              <a:rPr lang="en-US" sz="1600" dirty="0" err="1" smtClean="0">
                <a:sym typeface="Symbol"/>
              </a:rPr>
              <a:t>Tc</a:t>
            </a:r>
            <a:r>
              <a:rPr lang="en-US" sz="1600" dirty="0" smtClean="0">
                <a:sym typeface="Symbol"/>
              </a:rPr>
              <a:t>  Fs&gt;Fn, superconducting phase cannot exist as  can only be 0</a:t>
            </a:r>
          </a:p>
          <a:p>
            <a:pPr lvl="1" eaLnBrk="0" hangingPunct="0">
              <a:buFont typeface="Wingdings" pitchFamily="2" charset="2"/>
              <a:buChar char="q"/>
              <a:defRPr/>
            </a:pPr>
            <a:r>
              <a:rPr lang="en-US" sz="1600" dirty="0" smtClean="0">
                <a:sym typeface="Symbol"/>
              </a:rPr>
              <a:t> If (T)&lt;0  T&lt;</a:t>
            </a:r>
            <a:r>
              <a:rPr lang="en-US" sz="1600" dirty="0" err="1" smtClean="0">
                <a:sym typeface="Symbol"/>
              </a:rPr>
              <a:t>Tc</a:t>
            </a:r>
            <a:r>
              <a:rPr lang="en-US" sz="1600" dirty="0" smtClean="0">
                <a:sym typeface="Symbol"/>
              </a:rPr>
              <a:t>  Fs&lt;Fn, superconducting phase can exist as   0</a:t>
            </a:r>
          </a:p>
          <a:p>
            <a:pPr lvl="8" eaLnBrk="0" hangingPunct="0">
              <a:buFont typeface="Wingdings" pitchFamily="2" charset="2"/>
              <a:buChar char="q"/>
              <a:defRPr/>
            </a:pPr>
            <a:endParaRPr lang="en-US" sz="1600" dirty="0" smtClean="0">
              <a:sym typeface="Symbol"/>
            </a:endParaRPr>
          </a:p>
          <a:p>
            <a:pPr lvl="7" eaLnBrk="0" hangingPunct="0">
              <a:buFont typeface="Wingdings" pitchFamily="2" charset="2"/>
              <a:buChar char="q"/>
              <a:defRPr/>
            </a:pPr>
            <a:r>
              <a:rPr lang="en-US" sz="1600" dirty="0" smtClean="0">
                <a:sym typeface="Symbol"/>
              </a:rPr>
              <a:t> For T~ </a:t>
            </a:r>
            <a:r>
              <a:rPr lang="en-US" sz="1600" dirty="0" err="1" smtClean="0">
                <a:sym typeface="Symbol"/>
              </a:rPr>
              <a:t>Tc</a:t>
            </a:r>
            <a:r>
              <a:rPr lang="en-US" sz="1600" dirty="0" smtClean="0">
                <a:sym typeface="Symbol"/>
              </a:rPr>
              <a:t>, 			</a:t>
            </a:r>
          </a:p>
          <a:p>
            <a:pPr lvl="8" eaLnBrk="0" hangingPunct="0">
              <a:buFont typeface="Wingdings" pitchFamily="2" charset="2"/>
              <a:buChar char="q"/>
              <a:defRPr/>
            </a:pPr>
            <a:endParaRPr lang="en-US" sz="1600" dirty="0" smtClean="0">
              <a:sym typeface="Symbol"/>
            </a:endParaRPr>
          </a:p>
          <a:p>
            <a:pPr lvl="8" eaLnBrk="0" hangingPunct="0">
              <a:buFont typeface="Wingdings" pitchFamily="2" charset="2"/>
              <a:buChar char="q"/>
              <a:defRPr/>
            </a:pPr>
            <a:endParaRPr lang="en-US" sz="1600" dirty="0" smtClean="0">
              <a:sym typeface="Symbol"/>
            </a:endParaRPr>
          </a:p>
          <a:p>
            <a:pPr lvl="7" eaLnBrk="0" hangingPunct="0">
              <a:buFont typeface="Wingdings" pitchFamily="2" charset="2"/>
              <a:buChar char="q"/>
              <a:defRPr/>
            </a:pPr>
            <a:r>
              <a:rPr lang="en-US" sz="1600" dirty="0" smtClean="0">
                <a:sym typeface="Symbol"/>
              </a:rPr>
              <a:t>  Very close to the empirical formula</a:t>
            </a:r>
          </a:p>
          <a:p>
            <a:pPr lvl="7" eaLnBrk="0" hangingPunct="0">
              <a:buFont typeface="Wingdings" pitchFamily="2" charset="2"/>
              <a:buChar char="q"/>
              <a:defRPr/>
            </a:pPr>
            <a:endParaRPr lang="en-US" sz="1600" dirty="0" smtClean="0">
              <a:sym typeface="Symbol"/>
            </a:endParaRPr>
          </a:p>
          <a:p>
            <a:pPr lvl="7" eaLnBrk="0" hangingPunct="0">
              <a:buFont typeface="Wingdings" pitchFamily="2" charset="2"/>
              <a:buChar char="q"/>
              <a:defRPr/>
            </a:pPr>
            <a:r>
              <a:rPr lang="en-US" sz="1600" dirty="0" smtClean="0">
                <a:sym typeface="Symbol"/>
              </a:rPr>
              <a:t> </a:t>
            </a:r>
            <a:r>
              <a:rPr lang="en-US" sz="1600" dirty="0" err="1" smtClean="0">
                <a:sym typeface="Symbol"/>
              </a:rPr>
              <a:t>Ginzburg</a:t>
            </a:r>
            <a:r>
              <a:rPr lang="en-US" sz="1600" dirty="0" smtClean="0">
                <a:sym typeface="Symbol"/>
              </a:rPr>
              <a:t>-Landau equations predicted 2 new parameters :</a:t>
            </a:r>
          </a:p>
          <a:p>
            <a:pPr lvl="7" eaLnBrk="0" hangingPunct="0">
              <a:buFont typeface="Wingdings" pitchFamily="2" charset="2"/>
              <a:buChar char="q"/>
              <a:defRPr/>
            </a:pPr>
            <a:endParaRPr lang="en-US" sz="1600" dirty="0" smtClean="0">
              <a:sym typeface="Symbol"/>
            </a:endParaRPr>
          </a:p>
          <a:p>
            <a:pPr lvl="7" eaLnBrk="0" hangingPunct="0">
              <a:defRPr/>
            </a:pPr>
            <a:endParaRPr lang="en-US" sz="1600" dirty="0" smtClean="0">
              <a:sym typeface="Symbol"/>
            </a:endParaRPr>
          </a:p>
          <a:p>
            <a:pPr lvl="8" eaLnBrk="0" hangingPunct="0">
              <a:defRPr/>
            </a:pPr>
            <a:r>
              <a:rPr lang="en-US" sz="1600" dirty="0" smtClean="0">
                <a:sym typeface="Symbol"/>
              </a:rPr>
              <a:t>			</a:t>
            </a:r>
            <a:r>
              <a:rPr lang="en-US" sz="1400" dirty="0" smtClean="0">
                <a:sym typeface="Symbol"/>
              </a:rPr>
              <a:t>Penetration depth of 				magnetic field</a:t>
            </a:r>
            <a:endParaRPr lang="en-US" sz="1600" dirty="0" smtClean="0">
              <a:sym typeface="Symbol"/>
            </a:endParaRPr>
          </a:p>
          <a:p>
            <a:pPr lvl="8" eaLnBrk="0" hangingPunct="0">
              <a:defRPr/>
            </a:pPr>
            <a:endParaRPr lang="en-US" sz="1600" dirty="0" smtClean="0">
              <a:sym typeface="Symbol"/>
            </a:endParaRPr>
          </a:p>
          <a:p>
            <a:pPr lvl="8" eaLnBrk="0" hangingPunct="0">
              <a:defRPr/>
            </a:pPr>
            <a:endParaRPr lang="en-US" sz="1600" dirty="0" smtClean="0">
              <a:sym typeface="Symbol"/>
            </a:endParaRPr>
          </a:p>
          <a:p>
            <a:pPr lvl="8" eaLnBrk="0" hangingPunct="0">
              <a:defRPr/>
            </a:pPr>
            <a:r>
              <a:rPr lang="en-US" sz="1600" dirty="0" smtClean="0">
                <a:sym typeface="Symbol"/>
              </a:rPr>
              <a:t>			</a:t>
            </a:r>
            <a:r>
              <a:rPr lang="en-US" sz="1400" u="sng" dirty="0" smtClean="0">
                <a:sym typeface="Symbol"/>
              </a:rPr>
              <a:t>Coherence length </a:t>
            </a:r>
            <a:r>
              <a:rPr lang="en-US" sz="1400" dirty="0" smtClean="0">
                <a:sym typeface="Symbol"/>
              </a:rPr>
              <a:t>: 				~ penetration depth of 				superconductivity</a:t>
            </a:r>
            <a:endParaRPr lang="en-US" sz="1600" dirty="0" smtClean="0">
              <a:sym typeface="Symbol"/>
            </a:endParaRPr>
          </a:p>
          <a:p>
            <a:pPr lvl="7" eaLnBrk="0" hangingPunct="0">
              <a:buFont typeface="Wingdings" pitchFamily="2" charset="2"/>
              <a:buChar char="q"/>
              <a:defRPr/>
            </a:pPr>
            <a:endParaRPr lang="en-US" sz="1600" dirty="0" smtClean="0">
              <a:sym typeface="Symbol"/>
            </a:endParaRPr>
          </a:p>
          <a:p>
            <a:pPr lvl="7" eaLnBrk="0" hangingPunct="0">
              <a:buFont typeface="Wingdings" pitchFamily="2" charset="2"/>
              <a:buChar char="q"/>
              <a:defRPr/>
            </a:pPr>
            <a:endParaRPr lang="en-US" sz="1600" dirty="0" smtClean="0">
              <a:sym typeface="Symbol"/>
            </a:endParaRPr>
          </a:p>
          <a:p>
            <a:pPr lvl="7" eaLnBrk="0" hangingPunct="0">
              <a:buFont typeface="Wingdings" pitchFamily="2" charset="2"/>
              <a:buChar char="q"/>
              <a:defRPr/>
            </a:pPr>
            <a:endParaRPr lang="en-US" sz="1600" dirty="0" smtClean="0">
              <a:sym typeface="Symbol"/>
            </a:endParaRPr>
          </a:p>
          <a:p>
            <a:pPr lvl="8" eaLnBrk="0" hangingPunct="0">
              <a:buFont typeface="Wingdings" pitchFamily="2" charset="2"/>
              <a:buChar char="q"/>
              <a:defRPr/>
            </a:pPr>
            <a:endParaRPr lang="fr-FR" sz="1600" dirty="0" smtClean="0"/>
          </a:p>
          <a:p>
            <a:pPr lvl="1" eaLnBrk="0" hangingPunct="0">
              <a:buFont typeface="Wingdings" pitchFamily="2" charset="2"/>
              <a:buChar char="q"/>
              <a:defRPr/>
            </a:pPr>
            <a:endParaRPr lang="fr-FR" sz="1600" dirty="0" smtClean="0"/>
          </a:p>
          <a:p>
            <a:pPr lvl="1" eaLnBrk="0" hangingPunct="0">
              <a:buFont typeface="Wingdings" pitchFamily="2" charset="2"/>
              <a:buChar char="q"/>
              <a:defRPr/>
            </a:pPr>
            <a:endParaRPr lang="fr-FR" sz="1600" dirty="0" smtClean="0"/>
          </a:p>
          <a:p>
            <a:pPr lvl="1" eaLnBrk="0" hangingPunct="0">
              <a:buFont typeface="Wingdings" pitchFamily="2" charset="2"/>
              <a:buChar char="q"/>
              <a:defRPr/>
            </a:pPr>
            <a:endParaRPr lang="fr-FR" sz="1600" dirty="0" smtClean="0"/>
          </a:p>
          <a:p>
            <a:pPr lvl="1" eaLnBrk="0" hangingPunct="0">
              <a:buFont typeface="Wingdings" pitchFamily="2" charset="2"/>
              <a:buChar char="q"/>
              <a:defRPr/>
            </a:pPr>
            <a:endParaRPr lang="fr-FR" sz="1600" dirty="0" smtClean="0"/>
          </a:p>
          <a:p>
            <a:pPr lvl="1" eaLnBrk="0" hangingPunct="0">
              <a:buFont typeface="Wingdings" pitchFamily="2" charset="2"/>
              <a:buChar char="q"/>
              <a:defRPr/>
            </a:pPr>
            <a:endParaRPr lang="fr-FR" sz="1600" dirty="0" smtClean="0"/>
          </a:p>
          <a:p>
            <a:pPr lvl="1" eaLnBrk="0" hangingPunct="0">
              <a:buFont typeface="Wingdings" pitchFamily="2" charset="2"/>
              <a:buChar char="q"/>
              <a:defRPr/>
            </a:pPr>
            <a:endParaRPr lang="fr-FR" sz="1600" dirty="0" smtClean="0"/>
          </a:p>
          <a:p>
            <a:pPr lvl="1" eaLnBrk="0" hangingPunct="0">
              <a:buFont typeface="Wingdings" pitchFamily="2" charset="2"/>
              <a:buChar char="q"/>
              <a:defRPr/>
            </a:pPr>
            <a:endParaRPr lang="fr-FR" sz="1600" dirty="0" smtClean="0"/>
          </a:p>
          <a:p>
            <a:pPr lvl="1" eaLnBrk="0" hangingPunct="0">
              <a:defRPr/>
            </a:pPr>
            <a:r>
              <a:rPr lang="fr-FR" sz="1600" dirty="0" smtClean="0"/>
              <a:t> </a:t>
            </a:r>
          </a:p>
        </p:txBody>
      </p:sp>
      <p:graphicFrame>
        <p:nvGraphicFramePr>
          <p:cNvPr id="77845" name="Object 21"/>
          <p:cNvGraphicFramePr>
            <a:graphicFrameLocks noChangeAspect="1"/>
          </p:cNvGraphicFramePr>
          <p:nvPr/>
        </p:nvGraphicFramePr>
        <p:xfrm>
          <a:off x="2843808" y="1412776"/>
          <a:ext cx="3117531" cy="57606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0353" name="Équation" r:id="rId3" imgW="2336760" imgH="431640" progId="Equation.3">
                  <p:embed/>
                </p:oleObj>
              </mc:Choice>
              <mc:Fallback>
                <p:oleObj name="Équation" r:id="rId3" imgW="2336760" imgH="431640" progId="Equation.3">
                  <p:embed/>
                  <p:pic>
                    <p:nvPicPr>
                      <p:cNvPr id="0" name="Picture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43808" y="1412776"/>
                        <a:ext cx="3117531" cy="57606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" name="Picture 170"/>
          <p:cNvPicPr/>
          <p:nvPr/>
        </p:nvPicPr>
        <p:blipFill>
          <a:blip r:embed="rId5" cstate="print"/>
          <a:srcRect l="35117" t="23975" r="29239" b="28419"/>
          <a:stretch>
            <a:fillRect/>
          </a:stretch>
        </p:blipFill>
        <p:spPr bwMode="auto">
          <a:xfrm>
            <a:off x="107504" y="3212976"/>
            <a:ext cx="2952328" cy="35283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19817" name="Object 9"/>
          <p:cNvGraphicFramePr>
            <a:graphicFrameLocks noChangeAspect="1"/>
          </p:cNvGraphicFramePr>
          <p:nvPr/>
        </p:nvGraphicFramePr>
        <p:xfrm>
          <a:off x="4589239" y="2707704"/>
          <a:ext cx="2359025" cy="649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0354" name="Équation" r:id="rId6" imgW="1663560" imgH="457200" progId="Equation.3">
                  <p:embed/>
                </p:oleObj>
              </mc:Choice>
              <mc:Fallback>
                <p:oleObj name="Équation" r:id="rId6" imgW="1663560" imgH="457200" progId="Equation.3">
                  <p:embed/>
                  <p:pic>
                    <p:nvPicPr>
                      <p:cNvPr id="0" name="Picture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89239" y="2707704"/>
                        <a:ext cx="2359025" cy="6492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9818" name="Object 10"/>
          <p:cNvGraphicFramePr>
            <a:graphicFrameLocks noChangeAspect="1"/>
          </p:cNvGraphicFramePr>
          <p:nvPr/>
        </p:nvGraphicFramePr>
        <p:xfrm>
          <a:off x="6912260" y="3379852"/>
          <a:ext cx="2196244" cy="6972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0355" name="Équation" r:id="rId8" imgW="1600200" imgH="507960" progId="Equation.3">
                  <p:embed/>
                </p:oleObj>
              </mc:Choice>
              <mc:Fallback>
                <p:oleObj name="Équation" r:id="rId8" imgW="1600200" imgH="507960" progId="Equation.3">
                  <p:embed/>
                  <p:pic>
                    <p:nvPicPr>
                      <p:cNvPr id="0" name="Picture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12260" y="3379852"/>
                        <a:ext cx="2196244" cy="69722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9819" name="Object 11"/>
          <p:cNvGraphicFramePr>
            <a:graphicFrameLocks noChangeAspect="1"/>
          </p:cNvGraphicFramePr>
          <p:nvPr/>
        </p:nvGraphicFramePr>
        <p:xfrm>
          <a:off x="3419872" y="4725144"/>
          <a:ext cx="3050865" cy="7200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0356" name="Équation" r:id="rId10" imgW="2044440" imgH="482400" progId="Equation.3">
                  <p:embed/>
                </p:oleObj>
              </mc:Choice>
              <mc:Fallback>
                <p:oleObj name="Équation" r:id="rId10" imgW="2044440" imgH="482400" progId="Equation.3">
                  <p:embed/>
                  <p:pic>
                    <p:nvPicPr>
                      <p:cNvPr id="0" name="Picture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19872" y="4725144"/>
                        <a:ext cx="3050865" cy="72008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9820" name="Object 12"/>
          <p:cNvGraphicFramePr>
            <a:graphicFrameLocks noChangeAspect="1"/>
          </p:cNvGraphicFramePr>
          <p:nvPr/>
        </p:nvGraphicFramePr>
        <p:xfrm>
          <a:off x="3491880" y="5733256"/>
          <a:ext cx="2566440" cy="7200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0357" name="Équation" r:id="rId12" imgW="1765080" imgH="495000" progId="Equation.3">
                  <p:embed/>
                </p:oleObj>
              </mc:Choice>
              <mc:Fallback>
                <p:oleObj name="Équation" r:id="rId12" imgW="1765080" imgH="495000" progId="Equation.3">
                  <p:embed/>
                  <p:pic>
                    <p:nvPicPr>
                      <p:cNvPr id="0" name="Picture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91880" y="5733256"/>
                        <a:ext cx="2566440" cy="72008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45913461"/>
              </p:ext>
            </p:extLst>
          </p:nvPr>
        </p:nvGraphicFramePr>
        <p:xfrm>
          <a:off x="6912260" y="1448780"/>
          <a:ext cx="1495908" cy="5040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0358" name="Équation" r:id="rId14" imgW="1168200" imgH="393480" progId="Equation.3">
                  <p:embed/>
                </p:oleObj>
              </mc:Choice>
              <mc:Fallback>
                <p:oleObj name="Équation" r:id="rId14" imgW="1168200" imgH="393480" progId="Equation.3">
                  <p:embed/>
                  <p:pic>
                    <p:nvPicPr>
                      <p:cNvPr id="77844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12260" y="1448780"/>
                        <a:ext cx="1495908" cy="50405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1943804" y="169116"/>
            <a:ext cx="5652532" cy="488983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fr-FR" sz="2400" cap="none" dirty="0" err="1" smtClean="0">
                <a:ln>
                  <a:noFill/>
                </a:ln>
              </a:rPr>
              <a:t>Superconductivity</a:t>
            </a:r>
            <a:r>
              <a:rPr lang="fr-FR" sz="2400" cap="none" dirty="0" smtClean="0">
                <a:ln>
                  <a:noFill/>
                </a:ln>
              </a:rPr>
              <a:t> : Type of </a:t>
            </a:r>
            <a:r>
              <a:rPr lang="fr-FR" sz="2400" cap="none" dirty="0" err="1" smtClean="0">
                <a:ln>
                  <a:noFill/>
                </a:ln>
              </a:rPr>
              <a:t>superconductors</a:t>
            </a:r>
            <a:endParaRPr lang="fr-FR" sz="2400" cap="none" dirty="0" smtClean="0">
              <a:ln>
                <a:noFill/>
              </a:ln>
            </a:endParaRPr>
          </a:p>
        </p:txBody>
      </p:sp>
      <p:sp>
        <p:nvSpPr>
          <p:cNvPr id="6147" name="Rectangle 7"/>
          <p:cNvSpPr>
            <a:spLocks noChangeArrowheads="1"/>
          </p:cNvSpPr>
          <p:nvPr/>
        </p:nvSpPr>
        <p:spPr bwMode="auto">
          <a:xfrm>
            <a:off x="0" y="980728"/>
            <a:ext cx="8640960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4" eaLnBrk="0" hangingPunct="0">
              <a:defRPr/>
            </a:pPr>
            <a:endParaRPr lang="en-US" sz="2000" dirty="0" smtClean="0"/>
          </a:p>
          <a:p>
            <a:pPr lvl="2" eaLnBrk="0" hangingPunct="0">
              <a:defRPr/>
            </a:pPr>
            <a:endParaRPr lang="en-US" sz="2000" dirty="0"/>
          </a:p>
          <a:p>
            <a:pPr lvl="2" eaLnBrk="0" hangingPunct="0">
              <a:defRPr/>
            </a:pPr>
            <a:endParaRPr lang="en-US" sz="2000" b="1" dirty="0"/>
          </a:p>
        </p:txBody>
      </p:sp>
      <p:sp>
        <p:nvSpPr>
          <p:cNvPr id="5" name="Rectangle 7"/>
          <p:cNvSpPr>
            <a:spLocks noChangeArrowheads="1"/>
          </p:cNvSpPr>
          <p:nvPr/>
        </p:nvSpPr>
        <p:spPr bwMode="auto">
          <a:xfrm>
            <a:off x="107504" y="875610"/>
            <a:ext cx="9036496" cy="526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1" eaLnBrk="0" hangingPunct="0">
              <a:defRPr/>
            </a:pPr>
            <a:endParaRPr lang="en-US" sz="1600" dirty="0" smtClean="0">
              <a:sym typeface="Symbol"/>
            </a:endParaRPr>
          </a:p>
          <a:p>
            <a:pPr lvl="1" eaLnBrk="0" hangingPunct="0">
              <a:buFont typeface="Wingdings" pitchFamily="2" charset="2"/>
              <a:buChar char="q"/>
              <a:defRPr/>
            </a:pPr>
            <a:r>
              <a:rPr lang="en-US" sz="1600" dirty="0" smtClean="0">
                <a:sym typeface="Symbol"/>
              </a:rPr>
              <a:t> A parameter , independent of temperature, can be defined as the ratio between  and </a:t>
            </a:r>
          </a:p>
          <a:p>
            <a:pPr lvl="1" eaLnBrk="0" hangingPunct="0">
              <a:buFont typeface="Wingdings" pitchFamily="2" charset="2"/>
              <a:buChar char="q"/>
              <a:defRPr/>
            </a:pPr>
            <a:endParaRPr lang="en-US" sz="1600" dirty="0" smtClean="0">
              <a:sym typeface="Symbol"/>
            </a:endParaRPr>
          </a:p>
          <a:p>
            <a:pPr lvl="1" eaLnBrk="0" hangingPunct="0">
              <a:buFont typeface="Wingdings" pitchFamily="2" charset="2"/>
              <a:buChar char="q"/>
              <a:defRPr/>
            </a:pPr>
            <a:endParaRPr lang="en-US" sz="1600" dirty="0" smtClean="0">
              <a:sym typeface="Symbol"/>
            </a:endParaRPr>
          </a:p>
          <a:p>
            <a:pPr lvl="1" eaLnBrk="0" hangingPunct="0">
              <a:buFont typeface="Wingdings" pitchFamily="2" charset="2"/>
              <a:buChar char="q"/>
              <a:defRPr/>
            </a:pPr>
            <a:endParaRPr lang="en-US" sz="1600" dirty="0" smtClean="0">
              <a:sym typeface="Symbol"/>
            </a:endParaRPr>
          </a:p>
          <a:p>
            <a:pPr lvl="1" eaLnBrk="0" hangingPunct="0">
              <a:defRPr/>
            </a:pPr>
            <a:endParaRPr lang="en-US" sz="1600" dirty="0" smtClean="0">
              <a:sym typeface="Symbol"/>
            </a:endParaRPr>
          </a:p>
          <a:p>
            <a:pPr lvl="1" eaLnBrk="0" hangingPunct="0">
              <a:buFont typeface="Wingdings" pitchFamily="2" charset="2"/>
              <a:buChar char="q"/>
              <a:defRPr/>
            </a:pPr>
            <a:r>
              <a:rPr lang="en-US" sz="1600" dirty="0" smtClean="0">
                <a:sym typeface="Symbol"/>
              </a:rPr>
              <a:t> For 0&lt; &lt;1/2, normal and superconducting phase can’t coexist in the material TYPE I</a:t>
            </a:r>
          </a:p>
          <a:p>
            <a:pPr lvl="6" eaLnBrk="0" hangingPunct="0">
              <a:defRPr/>
            </a:pPr>
            <a:r>
              <a:rPr lang="en-US" sz="1600" dirty="0" smtClean="0">
                <a:sym typeface="Symbol"/>
              </a:rPr>
              <a:t> </a:t>
            </a:r>
            <a:r>
              <a:rPr lang="en-US" sz="1600" dirty="0" err="1" smtClean="0">
                <a:sym typeface="Symbol"/>
              </a:rPr>
              <a:t>Meissner</a:t>
            </a:r>
            <a:r>
              <a:rPr lang="en-US" sz="1600" dirty="0" smtClean="0">
                <a:sym typeface="Symbol"/>
              </a:rPr>
              <a:t> effect is total</a:t>
            </a:r>
          </a:p>
          <a:p>
            <a:pPr lvl="1" eaLnBrk="0" hangingPunct="0">
              <a:buFont typeface="Wingdings" pitchFamily="2" charset="2"/>
              <a:buChar char="q"/>
              <a:defRPr/>
            </a:pPr>
            <a:r>
              <a:rPr lang="en-US" sz="1600" dirty="0" smtClean="0">
                <a:sym typeface="Symbol"/>
              </a:rPr>
              <a:t> For &gt; 1/2, normal and superconducting phase can coexist (energetically favorable) above a field Hc</a:t>
            </a:r>
            <a:r>
              <a:rPr lang="en-US" sz="1600" baseline="-25000" dirty="0" smtClean="0">
                <a:sym typeface="Symbol"/>
              </a:rPr>
              <a:t>1</a:t>
            </a:r>
            <a:r>
              <a:rPr lang="en-US" sz="1600" dirty="0" smtClean="0">
                <a:sym typeface="Symbol"/>
              </a:rPr>
              <a:t> in the material TYPE II	 </a:t>
            </a:r>
            <a:r>
              <a:rPr lang="en-US" sz="1600" dirty="0" err="1" smtClean="0">
                <a:sym typeface="Symbol"/>
              </a:rPr>
              <a:t>Meissner</a:t>
            </a:r>
            <a:r>
              <a:rPr lang="en-US" sz="1600" dirty="0" smtClean="0">
                <a:sym typeface="Symbol"/>
              </a:rPr>
              <a:t> effect is partial</a:t>
            </a:r>
          </a:p>
          <a:p>
            <a:pPr lvl="7" eaLnBrk="0" hangingPunct="0">
              <a:buFont typeface="Wingdings" pitchFamily="2" charset="2"/>
              <a:buChar char="q"/>
              <a:defRPr/>
            </a:pPr>
            <a:endParaRPr lang="en-US" sz="1600" dirty="0" smtClean="0">
              <a:sym typeface="Symbol"/>
            </a:endParaRPr>
          </a:p>
          <a:p>
            <a:pPr lvl="7" eaLnBrk="0" hangingPunct="0">
              <a:buFont typeface="Wingdings" pitchFamily="2" charset="2"/>
              <a:buChar char="q"/>
              <a:defRPr/>
            </a:pPr>
            <a:endParaRPr lang="en-US" sz="1600" dirty="0" smtClean="0">
              <a:sym typeface="Symbol"/>
            </a:endParaRPr>
          </a:p>
          <a:p>
            <a:pPr lvl="8" eaLnBrk="0" hangingPunct="0">
              <a:buFont typeface="Wingdings" pitchFamily="2" charset="2"/>
              <a:buChar char="q"/>
              <a:defRPr/>
            </a:pPr>
            <a:endParaRPr lang="fr-FR" sz="1600" dirty="0" smtClean="0"/>
          </a:p>
          <a:p>
            <a:pPr lvl="1" eaLnBrk="0" hangingPunct="0">
              <a:buFont typeface="Wingdings" pitchFamily="2" charset="2"/>
              <a:buChar char="q"/>
              <a:defRPr/>
            </a:pPr>
            <a:endParaRPr lang="fr-FR" sz="1600" dirty="0" smtClean="0"/>
          </a:p>
          <a:p>
            <a:pPr lvl="1" eaLnBrk="0" hangingPunct="0">
              <a:buFont typeface="Wingdings" pitchFamily="2" charset="2"/>
              <a:buChar char="q"/>
              <a:defRPr/>
            </a:pPr>
            <a:endParaRPr lang="fr-FR" sz="1600" dirty="0" smtClean="0"/>
          </a:p>
          <a:p>
            <a:pPr lvl="1" eaLnBrk="0" hangingPunct="0">
              <a:buFont typeface="Wingdings" pitchFamily="2" charset="2"/>
              <a:buChar char="q"/>
              <a:defRPr/>
            </a:pPr>
            <a:endParaRPr lang="fr-FR" sz="1600" dirty="0" smtClean="0"/>
          </a:p>
          <a:p>
            <a:pPr lvl="1" eaLnBrk="0" hangingPunct="0">
              <a:buFont typeface="Wingdings" pitchFamily="2" charset="2"/>
              <a:buChar char="q"/>
              <a:defRPr/>
            </a:pPr>
            <a:endParaRPr lang="fr-FR" sz="1600" dirty="0" smtClean="0"/>
          </a:p>
          <a:p>
            <a:pPr lvl="1" eaLnBrk="0" hangingPunct="0">
              <a:buFont typeface="Wingdings" pitchFamily="2" charset="2"/>
              <a:buChar char="q"/>
              <a:defRPr/>
            </a:pPr>
            <a:endParaRPr lang="fr-FR" sz="1600" dirty="0" smtClean="0"/>
          </a:p>
          <a:p>
            <a:pPr lvl="1" eaLnBrk="0" hangingPunct="0">
              <a:buFont typeface="Wingdings" pitchFamily="2" charset="2"/>
              <a:buChar char="q"/>
              <a:defRPr/>
            </a:pPr>
            <a:endParaRPr lang="fr-FR" sz="1600" dirty="0" smtClean="0"/>
          </a:p>
          <a:p>
            <a:pPr lvl="1" eaLnBrk="0" hangingPunct="0">
              <a:buFont typeface="Wingdings" pitchFamily="2" charset="2"/>
              <a:buChar char="q"/>
              <a:defRPr/>
            </a:pPr>
            <a:endParaRPr lang="fr-FR" sz="1600" dirty="0" smtClean="0"/>
          </a:p>
          <a:p>
            <a:pPr lvl="1" eaLnBrk="0" hangingPunct="0">
              <a:defRPr/>
            </a:pPr>
            <a:r>
              <a:rPr lang="fr-FR" sz="1600" dirty="0" smtClean="0"/>
              <a:t> </a:t>
            </a:r>
          </a:p>
        </p:txBody>
      </p:sp>
      <p:graphicFrame>
        <p:nvGraphicFramePr>
          <p:cNvPr id="122888" name="Object 8"/>
          <p:cNvGraphicFramePr>
            <a:graphicFrameLocks noChangeAspect="1"/>
          </p:cNvGraphicFramePr>
          <p:nvPr/>
        </p:nvGraphicFramePr>
        <p:xfrm>
          <a:off x="3707904" y="1484784"/>
          <a:ext cx="2239962" cy="822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993" name="Équation" r:id="rId3" imgW="1346040" imgH="495000" progId="Equation.3">
                  <p:embed/>
                </p:oleObj>
              </mc:Choice>
              <mc:Fallback>
                <p:oleObj name="Équation" r:id="rId3" imgW="1346040" imgH="495000" progId="Equation.3">
                  <p:embed/>
                  <p:pic>
                    <p:nvPicPr>
                      <p:cNvPr id="0" name="Picture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07904" y="1484784"/>
                        <a:ext cx="2239962" cy="822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4" name="Picture 163" descr="type I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3528" y="3861048"/>
            <a:ext cx="4176464" cy="259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164" descr="type II"/>
          <p:cNvPicPr/>
          <p:nvPr/>
        </p:nvPicPr>
        <p:blipFill>
          <a:blip r:embed="rId6" cstate="print"/>
          <a:srcRect r="4790"/>
          <a:stretch>
            <a:fillRect/>
          </a:stretch>
        </p:blipFill>
        <p:spPr bwMode="auto">
          <a:xfrm>
            <a:off x="4572000" y="3861048"/>
            <a:ext cx="3816424" cy="259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" name="ZoneTexte 24"/>
          <p:cNvSpPr txBox="1"/>
          <p:nvPr/>
        </p:nvSpPr>
        <p:spPr>
          <a:xfrm>
            <a:off x="2123728" y="6237312"/>
            <a:ext cx="576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err="1" smtClean="0"/>
              <a:t>Hc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1943804" y="169116"/>
            <a:ext cx="5436508" cy="488983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fr-FR" sz="2400" cap="none" dirty="0" err="1" smtClean="0">
                <a:ln>
                  <a:noFill/>
                </a:ln>
              </a:rPr>
              <a:t>Superconductivity</a:t>
            </a:r>
            <a:r>
              <a:rPr lang="fr-FR" sz="2400" cap="none" dirty="0" smtClean="0">
                <a:ln>
                  <a:noFill/>
                </a:ln>
              </a:rPr>
              <a:t> : Type of </a:t>
            </a:r>
            <a:r>
              <a:rPr lang="fr-FR" sz="2400" cap="none" dirty="0" err="1" smtClean="0">
                <a:ln>
                  <a:noFill/>
                </a:ln>
              </a:rPr>
              <a:t>superconductors</a:t>
            </a:r>
            <a:endParaRPr lang="fr-FR" sz="2400" cap="none" dirty="0" smtClean="0">
              <a:ln>
                <a:noFill/>
              </a:ln>
            </a:endParaRPr>
          </a:p>
        </p:txBody>
      </p:sp>
      <p:sp>
        <p:nvSpPr>
          <p:cNvPr id="6147" name="Rectangle 7"/>
          <p:cNvSpPr>
            <a:spLocks noChangeArrowheads="1"/>
          </p:cNvSpPr>
          <p:nvPr/>
        </p:nvSpPr>
        <p:spPr bwMode="auto">
          <a:xfrm>
            <a:off x="0" y="980728"/>
            <a:ext cx="8640960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4" eaLnBrk="0" hangingPunct="0">
              <a:defRPr/>
            </a:pPr>
            <a:endParaRPr lang="en-US" sz="2000" dirty="0" smtClean="0"/>
          </a:p>
          <a:p>
            <a:pPr lvl="2" eaLnBrk="0" hangingPunct="0">
              <a:defRPr/>
            </a:pPr>
            <a:endParaRPr lang="en-US" sz="2000" dirty="0"/>
          </a:p>
          <a:p>
            <a:pPr lvl="2" eaLnBrk="0" hangingPunct="0">
              <a:defRPr/>
            </a:pPr>
            <a:endParaRPr lang="en-US" sz="2000" b="1" dirty="0"/>
          </a:p>
        </p:txBody>
      </p:sp>
      <p:sp>
        <p:nvSpPr>
          <p:cNvPr id="5" name="Rectangle 7"/>
          <p:cNvSpPr>
            <a:spLocks noChangeArrowheads="1"/>
          </p:cNvSpPr>
          <p:nvPr/>
        </p:nvSpPr>
        <p:spPr bwMode="auto">
          <a:xfrm>
            <a:off x="107504" y="875610"/>
            <a:ext cx="9036496" cy="3539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1" eaLnBrk="0" hangingPunct="0">
              <a:defRPr/>
            </a:pPr>
            <a:endParaRPr lang="en-US" sz="1600" dirty="0" smtClean="0">
              <a:sym typeface="Symbol"/>
            </a:endParaRPr>
          </a:p>
          <a:p>
            <a:pPr lvl="1" eaLnBrk="0" hangingPunct="0">
              <a:buFont typeface="Wingdings" pitchFamily="2" charset="2"/>
              <a:buChar char="q"/>
              <a:defRPr/>
            </a:pPr>
            <a:r>
              <a:rPr lang="en-US" sz="1600" dirty="0" smtClean="0">
                <a:sym typeface="Symbol"/>
              </a:rPr>
              <a:t> Solving </a:t>
            </a:r>
            <a:r>
              <a:rPr lang="en-US" sz="1600" dirty="0" err="1" smtClean="0">
                <a:sym typeface="Symbol"/>
              </a:rPr>
              <a:t>Ginzburg</a:t>
            </a:r>
            <a:r>
              <a:rPr lang="en-US" sz="1600" dirty="0" smtClean="0">
                <a:sym typeface="Symbol"/>
              </a:rPr>
              <a:t>-Landau equations shows that the normal zones are cylindrical and are called vortices with a elementary magnetic flux </a:t>
            </a:r>
          </a:p>
          <a:p>
            <a:pPr lvl="7" eaLnBrk="0" hangingPunct="0">
              <a:buFont typeface="Wingdings" pitchFamily="2" charset="2"/>
              <a:buChar char="q"/>
              <a:defRPr/>
            </a:pPr>
            <a:endParaRPr lang="en-US" sz="1600" dirty="0" smtClean="0">
              <a:sym typeface="Symbol"/>
            </a:endParaRPr>
          </a:p>
          <a:p>
            <a:pPr lvl="7" eaLnBrk="0" hangingPunct="0">
              <a:buFont typeface="Wingdings" pitchFamily="2" charset="2"/>
              <a:buChar char="q"/>
              <a:defRPr/>
            </a:pPr>
            <a:endParaRPr lang="en-US" sz="1600" dirty="0" smtClean="0">
              <a:sym typeface="Symbol"/>
            </a:endParaRPr>
          </a:p>
          <a:p>
            <a:pPr lvl="8" eaLnBrk="0" hangingPunct="0">
              <a:buFont typeface="Wingdings" pitchFamily="2" charset="2"/>
              <a:buChar char="q"/>
              <a:defRPr/>
            </a:pPr>
            <a:endParaRPr lang="fr-FR" sz="1600" dirty="0" smtClean="0"/>
          </a:p>
          <a:p>
            <a:pPr lvl="1" eaLnBrk="0" hangingPunct="0">
              <a:buFont typeface="Wingdings" pitchFamily="2" charset="2"/>
              <a:buChar char="q"/>
              <a:defRPr/>
            </a:pPr>
            <a:endParaRPr lang="fr-FR" sz="1600" dirty="0" smtClean="0"/>
          </a:p>
          <a:p>
            <a:pPr lvl="1" eaLnBrk="0" hangingPunct="0">
              <a:buFont typeface="Wingdings" pitchFamily="2" charset="2"/>
              <a:buChar char="q"/>
              <a:defRPr/>
            </a:pPr>
            <a:endParaRPr lang="fr-FR" sz="1600" dirty="0" smtClean="0"/>
          </a:p>
          <a:p>
            <a:pPr lvl="1" eaLnBrk="0" hangingPunct="0">
              <a:buFont typeface="Wingdings" pitchFamily="2" charset="2"/>
              <a:buChar char="q"/>
              <a:defRPr/>
            </a:pPr>
            <a:endParaRPr lang="fr-FR" sz="1600" dirty="0" smtClean="0"/>
          </a:p>
          <a:p>
            <a:pPr lvl="1" eaLnBrk="0" hangingPunct="0">
              <a:buFont typeface="Wingdings" pitchFamily="2" charset="2"/>
              <a:buChar char="q"/>
              <a:defRPr/>
            </a:pPr>
            <a:endParaRPr lang="fr-FR" sz="1600" dirty="0" smtClean="0"/>
          </a:p>
          <a:p>
            <a:pPr lvl="1" eaLnBrk="0" hangingPunct="0">
              <a:buFont typeface="Wingdings" pitchFamily="2" charset="2"/>
              <a:buChar char="q"/>
              <a:defRPr/>
            </a:pPr>
            <a:endParaRPr lang="fr-FR" sz="1600" dirty="0" smtClean="0"/>
          </a:p>
          <a:p>
            <a:pPr lvl="1" eaLnBrk="0" hangingPunct="0">
              <a:buFont typeface="Wingdings" pitchFamily="2" charset="2"/>
              <a:buChar char="q"/>
              <a:defRPr/>
            </a:pPr>
            <a:endParaRPr lang="fr-FR" sz="1600" dirty="0" smtClean="0"/>
          </a:p>
          <a:p>
            <a:pPr lvl="1" eaLnBrk="0" hangingPunct="0">
              <a:buFont typeface="Wingdings" pitchFamily="2" charset="2"/>
              <a:buChar char="q"/>
              <a:defRPr/>
            </a:pPr>
            <a:endParaRPr lang="fr-FR" sz="1600" dirty="0" smtClean="0"/>
          </a:p>
          <a:p>
            <a:pPr lvl="1" eaLnBrk="0" hangingPunct="0">
              <a:defRPr/>
            </a:pPr>
            <a:r>
              <a:rPr lang="fr-FR" sz="1600" dirty="0" smtClean="0"/>
              <a:t> </a:t>
            </a:r>
          </a:p>
        </p:txBody>
      </p:sp>
      <p:pic>
        <p:nvPicPr>
          <p:cNvPr id="122889" name="Picture 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2636911"/>
            <a:ext cx="4248472" cy="38990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22890" name="Object 10"/>
          <p:cNvGraphicFramePr>
            <a:graphicFrameLocks noChangeAspect="1"/>
          </p:cNvGraphicFramePr>
          <p:nvPr/>
        </p:nvGraphicFramePr>
        <p:xfrm>
          <a:off x="3275856" y="1916832"/>
          <a:ext cx="2304256" cy="48593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6060" name="Équation" r:id="rId4" imgW="1866600" imgH="393480" progId="Equation.3">
                  <p:embed/>
                </p:oleObj>
              </mc:Choice>
              <mc:Fallback>
                <p:oleObj name="Équation" r:id="rId4" imgW="1866600" imgH="39348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75856" y="1916832"/>
                        <a:ext cx="2304256" cy="48593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e 23"/>
          <p:cNvGrpSpPr/>
          <p:nvPr/>
        </p:nvGrpSpPr>
        <p:grpSpPr>
          <a:xfrm rot="16200000">
            <a:off x="6602486" y="1254498"/>
            <a:ext cx="1296144" cy="1900732"/>
            <a:chOff x="4248150" y="931863"/>
            <a:chExt cx="1971675" cy="2681287"/>
          </a:xfrm>
        </p:grpSpPr>
        <p:pic>
          <p:nvPicPr>
            <p:cNvPr id="122891" name="Picture 11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 rot="5400000">
              <a:off x="3893344" y="1286669"/>
              <a:ext cx="2681287" cy="19716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3" name="Group 12"/>
            <p:cNvGrpSpPr>
              <a:grpSpLocks/>
            </p:cNvGrpSpPr>
            <p:nvPr/>
          </p:nvGrpSpPr>
          <p:grpSpPr bwMode="auto">
            <a:xfrm>
              <a:off x="5111750" y="2982913"/>
              <a:ext cx="258763" cy="280987"/>
              <a:chOff x="8535" y="7391"/>
              <a:chExt cx="408" cy="442"/>
            </a:xfrm>
          </p:grpSpPr>
          <p:grpSp>
            <p:nvGrpSpPr>
              <p:cNvPr id="6" name="Group 13"/>
              <p:cNvGrpSpPr>
                <a:grpSpLocks/>
              </p:cNvGrpSpPr>
              <p:nvPr/>
            </p:nvGrpSpPr>
            <p:grpSpPr bwMode="auto">
              <a:xfrm>
                <a:off x="8722" y="7527"/>
                <a:ext cx="221" cy="221"/>
                <a:chOff x="8705" y="4756"/>
                <a:chExt cx="221" cy="221"/>
              </a:xfrm>
            </p:grpSpPr>
            <p:sp>
              <p:nvSpPr>
                <p:cNvPr id="122894" name="Line 14"/>
                <p:cNvSpPr>
                  <a:spLocks noChangeShapeType="1"/>
                </p:cNvSpPr>
                <p:nvPr/>
              </p:nvSpPr>
              <p:spPr bwMode="auto">
                <a:xfrm flipH="1">
                  <a:off x="8705" y="4756"/>
                  <a:ext cx="204" cy="102"/>
                </a:xfrm>
                <a:prstGeom prst="line">
                  <a:avLst/>
                </a:prstGeom>
                <a:noFill/>
                <a:ln w="9525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/>
                </a:p>
              </p:txBody>
            </p:sp>
            <p:sp>
              <p:nvSpPr>
                <p:cNvPr id="122895" name="Line 15"/>
                <p:cNvSpPr>
                  <a:spLocks noChangeShapeType="1"/>
                </p:cNvSpPr>
                <p:nvPr/>
              </p:nvSpPr>
              <p:spPr bwMode="auto">
                <a:xfrm>
                  <a:off x="8705" y="4858"/>
                  <a:ext cx="221" cy="119"/>
                </a:xfrm>
                <a:prstGeom prst="line">
                  <a:avLst/>
                </a:prstGeom>
                <a:noFill/>
                <a:ln w="9525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/>
                </a:p>
              </p:txBody>
            </p:sp>
            <p:sp>
              <p:nvSpPr>
                <p:cNvPr id="122896" name="Line 16"/>
                <p:cNvSpPr>
                  <a:spLocks noChangeShapeType="1"/>
                </p:cNvSpPr>
                <p:nvPr/>
              </p:nvSpPr>
              <p:spPr bwMode="auto">
                <a:xfrm>
                  <a:off x="8909" y="4773"/>
                  <a:ext cx="0" cy="204"/>
                </a:xfrm>
                <a:prstGeom prst="line">
                  <a:avLst/>
                </a:prstGeom>
                <a:noFill/>
                <a:ln w="9525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/>
                </a:p>
              </p:txBody>
            </p:sp>
          </p:grpSp>
          <p:sp>
            <p:nvSpPr>
              <p:cNvPr id="122897" name="Line 17"/>
              <p:cNvSpPr>
                <a:spLocks noChangeShapeType="1"/>
              </p:cNvSpPr>
              <p:nvPr/>
            </p:nvSpPr>
            <p:spPr bwMode="auto">
              <a:xfrm flipH="1" flipV="1">
                <a:off x="8739" y="7391"/>
                <a:ext cx="170" cy="119"/>
              </a:xfrm>
              <a:prstGeom prst="line">
                <a:avLst/>
              </a:prstGeom>
              <a:noFill/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22898" name="Line 18"/>
              <p:cNvSpPr>
                <a:spLocks noChangeShapeType="1"/>
              </p:cNvSpPr>
              <p:nvPr/>
            </p:nvSpPr>
            <p:spPr bwMode="auto">
              <a:xfrm flipH="1">
                <a:off x="8552" y="7391"/>
                <a:ext cx="187" cy="102"/>
              </a:xfrm>
              <a:prstGeom prst="line">
                <a:avLst/>
              </a:prstGeom>
              <a:noFill/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22899" name="Line 19"/>
              <p:cNvSpPr>
                <a:spLocks noChangeShapeType="1"/>
              </p:cNvSpPr>
              <p:nvPr/>
            </p:nvSpPr>
            <p:spPr bwMode="auto">
              <a:xfrm>
                <a:off x="8552" y="7493"/>
                <a:ext cx="0" cy="221"/>
              </a:xfrm>
              <a:prstGeom prst="line">
                <a:avLst/>
              </a:prstGeom>
              <a:noFill/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22900" name="Line 20"/>
              <p:cNvSpPr>
                <a:spLocks noChangeShapeType="1"/>
              </p:cNvSpPr>
              <p:nvPr/>
            </p:nvSpPr>
            <p:spPr bwMode="auto">
              <a:xfrm>
                <a:off x="8535" y="7714"/>
                <a:ext cx="204" cy="119"/>
              </a:xfrm>
              <a:prstGeom prst="line">
                <a:avLst/>
              </a:prstGeom>
              <a:noFill/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22901" name="Line 21"/>
              <p:cNvSpPr>
                <a:spLocks noChangeShapeType="1"/>
              </p:cNvSpPr>
              <p:nvPr/>
            </p:nvSpPr>
            <p:spPr bwMode="auto">
              <a:xfrm flipH="1">
                <a:off x="8739" y="7731"/>
                <a:ext cx="170" cy="102"/>
              </a:xfrm>
              <a:prstGeom prst="line">
                <a:avLst/>
              </a:prstGeom>
              <a:noFill/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22902" name="Line 22"/>
              <p:cNvSpPr>
                <a:spLocks noChangeShapeType="1"/>
              </p:cNvSpPr>
              <p:nvPr/>
            </p:nvSpPr>
            <p:spPr bwMode="auto">
              <a:xfrm>
                <a:off x="8739" y="7408"/>
                <a:ext cx="0" cy="408"/>
              </a:xfrm>
              <a:prstGeom prst="line">
                <a:avLst/>
              </a:prstGeom>
              <a:noFill/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22903" name="Line 23"/>
              <p:cNvSpPr>
                <a:spLocks noChangeShapeType="1"/>
              </p:cNvSpPr>
              <p:nvPr/>
            </p:nvSpPr>
            <p:spPr bwMode="auto">
              <a:xfrm>
                <a:off x="8552" y="7476"/>
                <a:ext cx="170" cy="136"/>
              </a:xfrm>
              <a:prstGeom prst="line">
                <a:avLst/>
              </a:prstGeom>
              <a:noFill/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22904" name="Line 24"/>
              <p:cNvSpPr>
                <a:spLocks noChangeShapeType="1"/>
              </p:cNvSpPr>
              <p:nvPr/>
            </p:nvSpPr>
            <p:spPr bwMode="auto">
              <a:xfrm flipV="1">
                <a:off x="8552" y="7612"/>
                <a:ext cx="187" cy="102"/>
              </a:xfrm>
              <a:prstGeom prst="line">
                <a:avLst/>
              </a:prstGeom>
              <a:noFill/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</p:grpSp>
      </p:grpSp>
      <p:pic>
        <p:nvPicPr>
          <p:cNvPr id="22" name="Image 21" descr="4_8_3_6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4788024" y="3068960"/>
            <a:ext cx="3816424" cy="361954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>
              <a:defRPr/>
            </a:pPr>
            <a:r>
              <a:rPr lang="fr-FR" sz="2400" cap="none" dirty="0" err="1" smtClean="0">
                <a:ln>
                  <a:noFill/>
                </a:ln>
              </a:rPr>
              <a:t>Superconductivity</a:t>
            </a:r>
            <a:r>
              <a:rPr lang="fr-FR" sz="2400" cap="none" dirty="0" smtClean="0">
                <a:ln>
                  <a:noFill/>
                </a:ln>
              </a:rPr>
              <a:t> : BCS THEORY</a:t>
            </a:r>
          </a:p>
        </p:txBody>
      </p:sp>
      <p:sp>
        <p:nvSpPr>
          <p:cNvPr id="6147" name="Rectangle 7"/>
          <p:cNvSpPr>
            <a:spLocks noChangeArrowheads="1"/>
          </p:cNvSpPr>
          <p:nvPr/>
        </p:nvSpPr>
        <p:spPr bwMode="auto">
          <a:xfrm>
            <a:off x="0" y="980728"/>
            <a:ext cx="8640960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4" eaLnBrk="0" hangingPunct="0">
              <a:defRPr/>
            </a:pPr>
            <a:endParaRPr lang="en-US" sz="2000" dirty="0" smtClean="0"/>
          </a:p>
          <a:p>
            <a:pPr lvl="2" eaLnBrk="0" hangingPunct="0">
              <a:defRPr/>
            </a:pPr>
            <a:endParaRPr lang="en-US" sz="2000" dirty="0"/>
          </a:p>
          <a:p>
            <a:pPr lvl="2" eaLnBrk="0" hangingPunct="0">
              <a:defRPr/>
            </a:pPr>
            <a:endParaRPr lang="en-US" sz="2000" b="1" dirty="0"/>
          </a:p>
        </p:txBody>
      </p:sp>
      <p:sp>
        <p:nvSpPr>
          <p:cNvPr id="5" name="Rectangle 7"/>
          <p:cNvSpPr>
            <a:spLocks noChangeArrowheads="1"/>
          </p:cNvSpPr>
          <p:nvPr/>
        </p:nvSpPr>
        <p:spPr bwMode="auto">
          <a:xfrm>
            <a:off x="107504" y="692696"/>
            <a:ext cx="9036496" cy="57554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1" eaLnBrk="0" hangingPunct="0">
              <a:defRPr/>
            </a:pPr>
            <a:endParaRPr lang="en-US" sz="1600" dirty="0" smtClean="0">
              <a:sym typeface="Symbol"/>
            </a:endParaRPr>
          </a:p>
          <a:p>
            <a:pPr lvl="1" eaLnBrk="0" hangingPunct="0">
              <a:buFont typeface="Wingdings" pitchFamily="2" charset="2"/>
              <a:buChar char="q"/>
              <a:defRPr/>
            </a:pPr>
            <a:r>
              <a:rPr lang="en-US" sz="1600" dirty="0" smtClean="0">
                <a:sym typeface="Symbol"/>
              </a:rPr>
              <a:t> Theory based on quantum mechanics made up by Bardeen, Cooper and Schrieffer (1957)</a:t>
            </a:r>
          </a:p>
          <a:p>
            <a:pPr lvl="1" eaLnBrk="0" hangingPunct="0">
              <a:buFont typeface="Wingdings" pitchFamily="2" charset="2"/>
              <a:buChar char="q"/>
              <a:defRPr/>
            </a:pPr>
            <a:r>
              <a:rPr lang="en-US" sz="1600" dirty="0" smtClean="0">
                <a:sym typeface="Symbol"/>
              </a:rPr>
              <a:t> Superconductivity comes from the interactions between conduction electrons and vibrations of atoms (phonons). </a:t>
            </a:r>
          </a:p>
          <a:p>
            <a:pPr lvl="1" eaLnBrk="0" hangingPunct="0">
              <a:buFont typeface="Wingdings" pitchFamily="2" charset="2"/>
              <a:buChar char="q"/>
              <a:defRPr/>
            </a:pPr>
            <a:r>
              <a:rPr lang="en-US" sz="1600" dirty="0" smtClean="0">
                <a:sym typeface="Symbol"/>
              </a:rPr>
              <a:t> Nothing to do with nature of atoms but with their arrangements (crystal structure)</a:t>
            </a:r>
          </a:p>
          <a:p>
            <a:pPr lvl="1" eaLnBrk="0" hangingPunct="0">
              <a:buFont typeface="Wingdings" pitchFamily="2" charset="2"/>
              <a:buChar char="q"/>
              <a:defRPr/>
            </a:pPr>
            <a:r>
              <a:rPr lang="en-US" sz="1600" dirty="0" smtClean="0">
                <a:sym typeface="Symbol"/>
              </a:rPr>
              <a:t> An electron creates a positive screening cloud around itself (attraction of positive ions of the lattice) that creates an attractive force for another electron</a:t>
            </a:r>
          </a:p>
          <a:p>
            <a:pPr lvl="3" eaLnBrk="0" hangingPunct="0">
              <a:buFont typeface="Symbol"/>
              <a:buChar char="Þ"/>
              <a:defRPr/>
            </a:pPr>
            <a:r>
              <a:rPr lang="en-US" sz="1600" dirty="0" smtClean="0">
                <a:sym typeface="Symbol"/>
              </a:rPr>
              <a:t>2 electrons are paired : Cooper pair (opposite spin and momentum)</a:t>
            </a:r>
          </a:p>
          <a:p>
            <a:pPr lvl="1" eaLnBrk="0" hangingPunct="0">
              <a:defRPr/>
            </a:pPr>
            <a:endParaRPr lang="en-US" sz="1600" dirty="0" smtClean="0">
              <a:sym typeface="Symbol"/>
            </a:endParaRPr>
          </a:p>
          <a:p>
            <a:pPr lvl="1" eaLnBrk="0" hangingPunct="0">
              <a:buFont typeface="Wingdings" pitchFamily="2" charset="2"/>
              <a:buChar char="q"/>
              <a:defRPr/>
            </a:pPr>
            <a:r>
              <a:rPr lang="en-US" sz="1600" dirty="0" smtClean="0">
                <a:sym typeface="Symbol"/>
              </a:rPr>
              <a:t> To break a Cooper pair, a finite energy of 			is required</a:t>
            </a:r>
          </a:p>
          <a:p>
            <a:pPr lvl="1" eaLnBrk="0" hangingPunct="0">
              <a:buFont typeface="Wingdings" pitchFamily="2" charset="2"/>
              <a:buChar char="q"/>
              <a:defRPr/>
            </a:pPr>
            <a:r>
              <a:rPr lang="en-US" sz="1600" dirty="0" smtClean="0">
                <a:sym typeface="Symbol"/>
              </a:rPr>
              <a:t> The bigger the normal resistivity, the bigger the electron-phonon interaction, the bigger the pairing energy. </a:t>
            </a:r>
          </a:p>
          <a:p>
            <a:pPr lvl="7" eaLnBrk="0" hangingPunct="0">
              <a:buFont typeface="Wingdings" pitchFamily="2" charset="2"/>
              <a:buChar char="q"/>
              <a:defRPr/>
            </a:pPr>
            <a:endParaRPr lang="en-US" sz="1600" dirty="0" smtClean="0">
              <a:sym typeface="Symbol"/>
            </a:endParaRPr>
          </a:p>
          <a:p>
            <a:pPr lvl="7" eaLnBrk="0" hangingPunct="0">
              <a:buFont typeface="Wingdings" pitchFamily="2" charset="2"/>
              <a:buChar char="q"/>
              <a:defRPr/>
            </a:pPr>
            <a:endParaRPr lang="en-US" sz="1600" dirty="0" smtClean="0">
              <a:sym typeface="Symbol"/>
            </a:endParaRPr>
          </a:p>
          <a:p>
            <a:pPr lvl="8" eaLnBrk="0" hangingPunct="0">
              <a:buFont typeface="Wingdings" pitchFamily="2" charset="2"/>
              <a:buChar char="q"/>
              <a:defRPr/>
            </a:pPr>
            <a:endParaRPr lang="fr-FR" sz="1600" dirty="0" smtClean="0"/>
          </a:p>
          <a:p>
            <a:pPr lvl="1" eaLnBrk="0" hangingPunct="0">
              <a:buFont typeface="Wingdings" pitchFamily="2" charset="2"/>
              <a:buChar char="q"/>
              <a:defRPr/>
            </a:pPr>
            <a:endParaRPr lang="fr-FR" sz="1600" dirty="0" smtClean="0"/>
          </a:p>
          <a:p>
            <a:pPr lvl="1" eaLnBrk="0" hangingPunct="0">
              <a:buFont typeface="Wingdings" pitchFamily="2" charset="2"/>
              <a:buChar char="q"/>
              <a:defRPr/>
            </a:pPr>
            <a:endParaRPr lang="fr-FR" sz="1600" dirty="0" smtClean="0"/>
          </a:p>
          <a:p>
            <a:pPr lvl="1" eaLnBrk="0" hangingPunct="0">
              <a:buFont typeface="Wingdings" pitchFamily="2" charset="2"/>
              <a:buChar char="q"/>
              <a:defRPr/>
            </a:pPr>
            <a:endParaRPr lang="fr-FR" sz="1600" dirty="0" smtClean="0"/>
          </a:p>
          <a:p>
            <a:pPr lvl="1" eaLnBrk="0" hangingPunct="0">
              <a:buFont typeface="Wingdings" pitchFamily="2" charset="2"/>
              <a:buChar char="q"/>
              <a:defRPr/>
            </a:pPr>
            <a:endParaRPr lang="fr-FR" sz="1600" dirty="0" smtClean="0"/>
          </a:p>
          <a:p>
            <a:pPr lvl="1" eaLnBrk="0" hangingPunct="0">
              <a:buFont typeface="Wingdings" pitchFamily="2" charset="2"/>
              <a:buChar char="q"/>
              <a:defRPr/>
            </a:pPr>
            <a:endParaRPr lang="fr-FR" sz="1600" dirty="0" smtClean="0"/>
          </a:p>
          <a:p>
            <a:pPr lvl="1" eaLnBrk="0" hangingPunct="0">
              <a:buFont typeface="Wingdings" pitchFamily="2" charset="2"/>
              <a:buChar char="q"/>
              <a:defRPr/>
            </a:pPr>
            <a:endParaRPr lang="fr-FR" sz="1600" dirty="0" smtClean="0"/>
          </a:p>
          <a:p>
            <a:pPr lvl="1" eaLnBrk="0" hangingPunct="0">
              <a:buFont typeface="Wingdings" pitchFamily="2" charset="2"/>
              <a:buChar char="q"/>
              <a:defRPr/>
            </a:pPr>
            <a:endParaRPr lang="fr-FR" sz="1600" dirty="0" smtClean="0"/>
          </a:p>
          <a:p>
            <a:pPr lvl="1" eaLnBrk="0" hangingPunct="0">
              <a:defRPr/>
            </a:pPr>
            <a:r>
              <a:rPr lang="fr-FR" sz="1600" dirty="0" smtClean="0"/>
              <a:t> </a:t>
            </a:r>
          </a:p>
        </p:txBody>
      </p:sp>
      <p:pic>
        <p:nvPicPr>
          <p:cNvPr id="23" name="Image 22" descr="diag_cooper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621369" y="3770356"/>
            <a:ext cx="1819656" cy="2606040"/>
          </a:xfrm>
          <a:prstGeom prst="rect">
            <a:avLst/>
          </a:prstGeom>
        </p:spPr>
      </p:pic>
      <p:graphicFrame>
        <p:nvGraphicFramePr>
          <p:cNvPr id="131076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05729075"/>
              </p:ext>
            </p:extLst>
          </p:nvPr>
        </p:nvGraphicFramePr>
        <p:xfrm>
          <a:off x="4625752" y="2931783"/>
          <a:ext cx="1876871" cy="30077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1183" name="Équation" r:id="rId4" imgW="1346040" imgH="215640" progId="Equation.3">
                  <p:embed/>
                </p:oleObj>
              </mc:Choice>
              <mc:Fallback>
                <p:oleObj name="Équation" r:id="rId4" imgW="1346040" imgH="21564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25752" y="2931783"/>
                        <a:ext cx="1876871" cy="30077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" name="Picture 5"/>
          <p:cNvPicPr>
            <a:picLocks noChangeAspect="1" noChangeArrowheads="1"/>
          </p:cNvPicPr>
          <p:nvPr/>
        </p:nvPicPr>
        <p:blipFill>
          <a:blip r:embed="rId6" cstate="print"/>
          <a:srcRect l="30835" t="27463" r="36617" b="47462"/>
          <a:stretch>
            <a:fillRect/>
          </a:stretch>
        </p:blipFill>
        <p:spPr bwMode="auto">
          <a:xfrm>
            <a:off x="1691680" y="4509120"/>
            <a:ext cx="1728192" cy="1910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ZoneTexte 12"/>
          <p:cNvSpPr txBox="1"/>
          <p:nvPr/>
        </p:nvSpPr>
        <p:spPr>
          <a:xfrm>
            <a:off x="1551112" y="4341729"/>
            <a:ext cx="165618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 smtClean="0"/>
              <a:t>Normal </a:t>
            </a:r>
            <a:r>
              <a:rPr lang="fr-FR" sz="1200" dirty="0" err="1" smtClean="0"/>
              <a:t>conductor</a:t>
            </a:r>
            <a:endParaRPr lang="fr-FR" sz="1200" dirty="0"/>
          </a:p>
        </p:txBody>
      </p:sp>
      <p:sp>
        <p:nvSpPr>
          <p:cNvPr id="14" name="ZoneTexte 13"/>
          <p:cNvSpPr txBox="1"/>
          <p:nvPr/>
        </p:nvSpPr>
        <p:spPr>
          <a:xfrm>
            <a:off x="4194212" y="4232121"/>
            <a:ext cx="165618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 err="1" smtClean="0"/>
              <a:t>Superconductor</a:t>
            </a:r>
            <a:endParaRPr lang="fr-FR" sz="1200" dirty="0"/>
          </a:p>
        </p:txBody>
      </p:sp>
      <p:grpSp>
        <p:nvGrpSpPr>
          <p:cNvPr id="16" name="Groupe 15"/>
          <p:cNvGrpSpPr/>
          <p:nvPr/>
        </p:nvGrpSpPr>
        <p:grpSpPr>
          <a:xfrm>
            <a:off x="3621002" y="4458987"/>
            <a:ext cx="1680206" cy="1960240"/>
            <a:chOff x="4911466" y="4509120"/>
            <a:chExt cx="1680206" cy="1960240"/>
          </a:xfrm>
        </p:grpSpPr>
        <p:pic>
          <p:nvPicPr>
            <p:cNvPr id="9" name="Picture 3"/>
            <p:cNvPicPr>
              <a:picLocks noChangeAspect="1" noChangeArrowheads="1"/>
            </p:cNvPicPr>
            <p:nvPr/>
          </p:nvPicPr>
          <p:blipFill>
            <a:blip r:embed="rId6" cstate="print"/>
            <a:srcRect t="27463" r="69165" b="47462"/>
            <a:stretch>
              <a:fillRect/>
            </a:stretch>
          </p:blipFill>
          <p:spPr bwMode="auto">
            <a:xfrm>
              <a:off x="4911466" y="4509120"/>
              <a:ext cx="1680206" cy="19602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5" name="Rectangle 14"/>
            <p:cNvSpPr/>
            <p:nvPr/>
          </p:nvSpPr>
          <p:spPr>
            <a:xfrm>
              <a:off x="4940574" y="5346057"/>
              <a:ext cx="423514" cy="338554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lang="fr-FR" sz="1600" dirty="0" smtClean="0">
                  <a:solidFill>
                    <a:prstClr val="black"/>
                  </a:solidFill>
                  <a:sym typeface="Symbol"/>
                </a:rPr>
                <a:t>2</a:t>
              </a:r>
              <a:endParaRPr lang="fr-FR" dirty="0"/>
            </a:p>
          </p:txBody>
        </p:sp>
      </p:grpSp>
      <p:cxnSp>
        <p:nvCxnSpPr>
          <p:cNvPr id="12" name="Connecteur droit avec flèche 11"/>
          <p:cNvCxnSpPr/>
          <p:nvPr/>
        </p:nvCxnSpPr>
        <p:spPr>
          <a:xfrm>
            <a:off x="3313584" y="5165685"/>
            <a:ext cx="720080" cy="21602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e 21"/>
          <p:cNvGrpSpPr/>
          <p:nvPr/>
        </p:nvGrpSpPr>
        <p:grpSpPr>
          <a:xfrm>
            <a:off x="7462962" y="3356992"/>
            <a:ext cx="1681038" cy="1960240"/>
            <a:chOff x="7019440" y="3429000"/>
            <a:chExt cx="1681038" cy="1960240"/>
          </a:xfrm>
        </p:grpSpPr>
        <p:pic>
          <p:nvPicPr>
            <p:cNvPr id="20" name="Picture 3"/>
            <p:cNvPicPr>
              <a:picLocks noChangeAspect="1" noChangeArrowheads="1"/>
            </p:cNvPicPr>
            <p:nvPr/>
          </p:nvPicPr>
          <p:blipFill>
            <a:blip r:embed="rId3" cstate="print"/>
            <a:srcRect t="27463" r="69165" b="47462"/>
            <a:stretch>
              <a:fillRect/>
            </a:stretch>
          </p:blipFill>
          <p:spPr bwMode="auto">
            <a:xfrm>
              <a:off x="7020272" y="3429000"/>
              <a:ext cx="1680206" cy="19602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1" name="Rectangle 20"/>
            <p:cNvSpPr/>
            <p:nvPr/>
          </p:nvSpPr>
          <p:spPr>
            <a:xfrm>
              <a:off x="7019440" y="4176239"/>
              <a:ext cx="423514" cy="338554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lang="fr-FR" sz="1600" dirty="0" smtClean="0">
                  <a:solidFill>
                    <a:prstClr val="black"/>
                  </a:solidFill>
                  <a:sym typeface="Symbol"/>
                </a:rPr>
                <a:t>2</a:t>
              </a:r>
              <a:endParaRPr lang="fr-FR" dirty="0"/>
            </a:p>
          </p:txBody>
        </p:sp>
      </p:grpSp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>
              <a:defRPr/>
            </a:pPr>
            <a:r>
              <a:rPr lang="fr-FR" sz="2400" cap="none" dirty="0" err="1" smtClean="0">
                <a:ln>
                  <a:noFill/>
                </a:ln>
              </a:rPr>
              <a:t>Superconductivity</a:t>
            </a:r>
            <a:r>
              <a:rPr lang="fr-FR" sz="2400" cap="none" dirty="0" smtClean="0">
                <a:ln>
                  <a:noFill/>
                </a:ln>
              </a:rPr>
              <a:t> : BCS THEORY</a:t>
            </a:r>
          </a:p>
        </p:txBody>
      </p:sp>
      <p:sp>
        <p:nvSpPr>
          <p:cNvPr id="6147" name="Rectangle 7"/>
          <p:cNvSpPr>
            <a:spLocks noChangeArrowheads="1"/>
          </p:cNvSpPr>
          <p:nvPr/>
        </p:nvSpPr>
        <p:spPr bwMode="auto">
          <a:xfrm>
            <a:off x="0" y="980728"/>
            <a:ext cx="8640960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4" eaLnBrk="0" hangingPunct="0">
              <a:defRPr/>
            </a:pPr>
            <a:endParaRPr lang="en-US" sz="2000" dirty="0" smtClean="0"/>
          </a:p>
          <a:p>
            <a:pPr lvl="2" eaLnBrk="0" hangingPunct="0">
              <a:defRPr/>
            </a:pPr>
            <a:endParaRPr lang="en-US" sz="2000" dirty="0"/>
          </a:p>
          <a:p>
            <a:pPr lvl="2" eaLnBrk="0" hangingPunct="0">
              <a:defRPr/>
            </a:pPr>
            <a:endParaRPr lang="en-US" sz="2000" b="1" dirty="0"/>
          </a:p>
        </p:txBody>
      </p:sp>
      <p:sp>
        <p:nvSpPr>
          <p:cNvPr id="5" name="Rectangle 7"/>
          <p:cNvSpPr>
            <a:spLocks noChangeArrowheads="1"/>
          </p:cNvSpPr>
          <p:nvPr/>
        </p:nvSpPr>
        <p:spPr bwMode="auto">
          <a:xfrm>
            <a:off x="0" y="1052736"/>
            <a:ext cx="9144000" cy="42780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1" eaLnBrk="0" hangingPunct="0">
              <a:defRPr/>
            </a:pPr>
            <a:endParaRPr lang="en-US" sz="1600" dirty="0" smtClean="0">
              <a:sym typeface="Symbol"/>
            </a:endParaRPr>
          </a:p>
          <a:p>
            <a:pPr lvl="1" eaLnBrk="0" hangingPunct="0">
              <a:buFont typeface="Wingdings" pitchFamily="2" charset="2"/>
              <a:buChar char="q"/>
              <a:defRPr/>
            </a:pPr>
            <a:r>
              <a:rPr lang="en-US" sz="1600" dirty="0" smtClean="0">
                <a:sym typeface="Symbol"/>
              </a:rPr>
              <a:t> BCS theory predicted the following formula for the surface resistance of a superconductor :</a:t>
            </a:r>
          </a:p>
          <a:p>
            <a:pPr lvl="8" eaLnBrk="0" hangingPunct="0">
              <a:buFont typeface="Wingdings" pitchFamily="2" charset="2"/>
              <a:buChar char="q"/>
              <a:defRPr/>
            </a:pPr>
            <a:endParaRPr lang="fr-FR" sz="1600" dirty="0" smtClean="0"/>
          </a:p>
          <a:p>
            <a:pPr lvl="8" eaLnBrk="0" hangingPunct="0">
              <a:buFont typeface="Wingdings" pitchFamily="2" charset="2"/>
              <a:buChar char="q"/>
              <a:defRPr/>
            </a:pPr>
            <a:endParaRPr lang="fr-FR" sz="1600" dirty="0" smtClean="0"/>
          </a:p>
          <a:p>
            <a:pPr lvl="8" eaLnBrk="0" hangingPunct="0">
              <a:buFont typeface="Wingdings" pitchFamily="2" charset="2"/>
              <a:buChar char="q"/>
              <a:defRPr/>
            </a:pPr>
            <a:endParaRPr lang="fr-FR" sz="1600" dirty="0" smtClean="0"/>
          </a:p>
          <a:p>
            <a:pPr lvl="8" eaLnBrk="0" hangingPunct="0">
              <a:buFont typeface="Wingdings" pitchFamily="2" charset="2"/>
              <a:buChar char="q"/>
              <a:defRPr/>
            </a:pPr>
            <a:endParaRPr lang="fr-FR" sz="1600" dirty="0" smtClean="0"/>
          </a:p>
          <a:p>
            <a:pPr lvl="1" eaLnBrk="0" hangingPunct="0">
              <a:buFont typeface="Symbol" pitchFamily="18" charset="2"/>
              <a:buChar char="Þ"/>
              <a:defRPr/>
            </a:pPr>
            <a:r>
              <a:rPr lang="fr-FR" sz="1600" dirty="0" smtClean="0"/>
              <a:t> </a:t>
            </a:r>
            <a:r>
              <a:rPr lang="fr-FR" sz="1600" dirty="0" err="1" smtClean="0"/>
              <a:t>Depend</a:t>
            </a:r>
            <a:r>
              <a:rPr lang="fr-FR" sz="1600" dirty="0" smtClean="0"/>
              <a:t> on </a:t>
            </a:r>
            <a:r>
              <a:rPr lang="fr-FR" sz="1600" dirty="0" err="1" smtClean="0"/>
              <a:t>material</a:t>
            </a:r>
            <a:r>
              <a:rPr lang="fr-FR" sz="1600" dirty="0" smtClean="0"/>
              <a:t> </a:t>
            </a:r>
            <a:r>
              <a:rPr lang="fr-FR" sz="1600" dirty="0" err="1" smtClean="0"/>
              <a:t>properties</a:t>
            </a:r>
            <a:r>
              <a:rPr lang="fr-FR" sz="1600" dirty="0" smtClean="0"/>
              <a:t>.</a:t>
            </a:r>
          </a:p>
          <a:p>
            <a:pPr lvl="1" eaLnBrk="0" hangingPunct="0">
              <a:buFont typeface="Symbol" pitchFamily="18" charset="2"/>
              <a:buChar char="Þ"/>
              <a:defRPr/>
            </a:pPr>
            <a:r>
              <a:rPr lang="fr-FR" sz="1600" dirty="0" smtClean="0"/>
              <a:t> </a:t>
            </a:r>
            <a:r>
              <a:rPr lang="fr-FR" sz="1600" dirty="0" err="1" smtClean="0"/>
              <a:t>Depend</a:t>
            </a:r>
            <a:r>
              <a:rPr lang="fr-FR" sz="1600" dirty="0" smtClean="0"/>
              <a:t> on </a:t>
            </a:r>
            <a:r>
              <a:rPr lang="fr-FR" sz="1600" dirty="0" err="1" smtClean="0"/>
              <a:t>temperature</a:t>
            </a:r>
            <a:r>
              <a:rPr lang="fr-FR" sz="1600" dirty="0" smtClean="0"/>
              <a:t> (</a:t>
            </a:r>
            <a:r>
              <a:rPr lang="fr-FR" sz="1600" dirty="0" err="1" smtClean="0"/>
              <a:t>probability</a:t>
            </a:r>
            <a:r>
              <a:rPr lang="fr-FR" sz="1600" dirty="0" smtClean="0"/>
              <a:t> of a Cooper pair to </a:t>
            </a:r>
            <a:r>
              <a:rPr lang="fr-FR" sz="1600" dirty="0" err="1" smtClean="0"/>
              <a:t>be</a:t>
            </a:r>
            <a:r>
              <a:rPr lang="fr-FR" sz="1600" dirty="0" smtClean="0"/>
              <a:t> </a:t>
            </a:r>
            <a:r>
              <a:rPr lang="fr-FR" sz="1600" dirty="0" err="1" smtClean="0"/>
              <a:t>broken</a:t>
            </a:r>
            <a:r>
              <a:rPr lang="fr-FR" sz="1600" dirty="0" smtClean="0"/>
              <a:t> by thermal agitation)</a:t>
            </a:r>
          </a:p>
          <a:p>
            <a:pPr lvl="1" eaLnBrk="0" hangingPunct="0">
              <a:buFont typeface="Wingdings" pitchFamily="2" charset="2"/>
              <a:buChar char="q"/>
              <a:defRPr/>
            </a:pPr>
            <a:endParaRPr lang="fr-FR" sz="1600" dirty="0" smtClean="0"/>
          </a:p>
          <a:p>
            <a:pPr lvl="1" eaLnBrk="0" hangingPunct="0">
              <a:defRPr/>
            </a:pPr>
            <a:endParaRPr lang="fr-FR" sz="1600" dirty="0" smtClean="0"/>
          </a:p>
          <a:p>
            <a:pPr lvl="1" eaLnBrk="0" hangingPunct="0">
              <a:defRPr/>
            </a:pPr>
            <a:endParaRPr lang="fr-FR" sz="1600" dirty="0" smtClean="0"/>
          </a:p>
          <a:p>
            <a:pPr lvl="1" eaLnBrk="0" hangingPunct="0">
              <a:buFont typeface="Wingdings" pitchFamily="2" charset="2"/>
              <a:buChar char="q"/>
              <a:defRPr/>
            </a:pPr>
            <a:r>
              <a:rPr lang="fr-FR" sz="1600" dirty="0" smtClean="0"/>
              <a:t> To </a:t>
            </a:r>
            <a:r>
              <a:rPr lang="fr-FR" sz="1600" dirty="0" err="1" smtClean="0"/>
              <a:t>be</a:t>
            </a:r>
            <a:r>
              <a:rPr lang="fr-FR" sz="1600" dirty="0" smtClean="0"/>
              <a:t> </a:t>
            </a:r>
            <a:r>
              <a:rPr lang="fr-FR" sz="1600" dirty="0" err="1" smtClean="0"/>
              <a:t>compared</a:t>
            </a:r>
            <a:r>
              <a:rPr lang="fr-FR" sz="1600" dirty="0" smtClean="0"/>
              <a:t> to London formula :</a:t>
            </a:r>
          </a:p>
          <a:p>
            <a:pPr lvl="1" eaLnBrk="0" hangingPunct="0">
              <a:defRPr/>
            </a:pPr>
            <a:endParaRPr lang="fr-FR" sz="1600" dirty="0" smtClean="0"/>
          </a:p>
          <a:p>
            <a:pPr lvl="1" eaLnBrk="0" hangingPunct="0">
              <a:buFont typeface="Wingdings" pitchFamily="2" charset="2"/>
              <a:buChar char="q"/>
              <a:defRPr/>
            </a:pPr>
            <a:endParaRPr lang="fr-FR" sz="1600" dirty="0" smtClean="0"/>
          </a:p>
          <a:p>
            <a:pPr lvl="1" eaLnBrk="0" hangingPunct="0">
              <a:buFont typeface="Wingdings" pitchFamily="2" charset="2"/>
              <a:buChar char="q"/>
              <a:defRPr/>
            </a:pPr>
            <a:endParaRPr lang="fr-FR" sz="1600" dirty="0" smtClean="0"/>
          </a:p>
          <a:p>
            <a:pPr lvl="1" eaLnBrk="0" hangingPunct="0">
              <a:buFont typeface="Wingdings" pitchFamily="2" charset="2"/>
              <a:buChar char="q"/>
              <a:defRPr/>
            </a:pPr>
            <a:endParaRPr lang="fr-FR" sz="1600" dirty="0" smtClean="0"/>
          </a:p>
          <a:p>
            <a:pPr lvl="1" eaLnBrk="0" hangingPunct="0">
              <a:defRPr/>
            </a:pPr>
            <a:r>
              <a:rPr lang="fr-FR" sz="1600" dirty="0" smtClean="0"/>
              <a:t> </a:t>
            </a:r>
          </a:p>
        </p:txBody>
      </p:sp>
      <p:graphicFrame>
        <p:nvGraphicFramePr>
          <p:cNvPr id="154627" name="Object 3"/>
          <p:cNvGraphicFramePr>
            <a:graphicFrameLocks noChangeAspect="1"/>
          </p:cNvGraphicFramePr>
          <p:nvPr/>
        </p:nvGraphicFramePr>
        <p:xfrm>
          <a:off x="755576" y="1700808"/>
          <a:ext cx="4151349" cy="8173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943" name="Équation" r:id="rId4" imgW="2450880" imgH="482400" progId="Equation.3">
                  <p:embed/>
                </p:oleObj>
              </mc:Choice>
              <mc:Fallback>
                <p:oleObj name="Équation" r:id="rId4" imgW="2450880" imgH="4824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5576" y="1700808"/>
                        <a:ext cx="4151349" cy="81736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4628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55136076"/>
              </p:ext>
            </p:extLst>
          </p:nvPr>
        </p:nvGraphicFramePr>
        <p:xfrm>
          <a:off x="2617117" y="4382629"/>
          <a:ext cx="3481920" cy="70090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944" name="Équation" r:id="rId6" imgW="1955520" imgH="393480" progId="Equation.3">
                  <p:embed/>
                </p:oleObj>
              </mc:Choice>
              <mc:Fallback>
                <p:oleObj name="Équation" r:id="rId6" imgW="1955520" imgH="39348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17117" y="4382629"/>
                        <a:ext cx="3481920" cy="70090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4630" name="Object 6"/>
          <p:cNvGraphicFramePr>
            <a:graphicFrameLocks noChangeAspect="1"/>
          </p:cNvGraphicFramePr>
          <p:nvPr/>
        </p:nvGraphicFramePr>
        <p:xfrm>
          <a:off x="5868143" y="1916832"/>
          <a:ext cx="2253579" cy="3600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945" name="Équation" r:id="rId8" imgW="1346040" imgH="215640" progId="Equation.3">
                  <p:embed/>
                </p:oleObj>
              </mc:Choice>
              <mc:Fallback>
                <p:oleObj name="Équation" r:id="rId8" imgW="1346040" imgH="215640" progId="Equation.3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68143" y="1916832"/>
                        <a:ext cx="2253579" cy="36004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1943804" y="169116"/>
            <a:ext cx="6300604" cy="488983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fr-FR" sz="2400" cap="none" dirty="0" err="1" smtClean="0">
                <a:ln>
                  <a:noFill/>
                </a:ln>
              </a:rPr>
              <a:t>Superconducting</a:t>
            </a:r>
            <a:r>
              <a:rPr lang="fr-FR" sz="2400" cap="none" dirty="0" smtClean="0">
                <a:ln>
                  <a:noFill/>
                </a:ln>
              </a:rPr>
              <a:t> </a:t>
            </a:r>
            <a:r>
              <a:rPr lang="fr-FR" sz="2400" cap="none" dirty="0" err="1" smtClean="0">
                <a:ln>
                  <a:noFill/>
                </a:ln>
              </a:rPr>
              <a:t>materials</a:t>
            </a:r>
            <a:r>
              <a:rPr lang="fr-FR" sz="2400" cap="none" dirty="0" smtClean="0">
                <a:ln>
                  <a:noFill/>
                </a:ln>
              </a:rPr>
              <a:t> : </a:t>
            </a:r>
            <a:r>
              <a:rPr lang="fr-FR" sz="2400" cap="none" dirty="0" err="1" smtClean="0">
                <a:ln>
                  <a:noFill/>
                </a:ln>
              </a:rPr>
              <a:t>what</a:t>
            </a:r>
            <a:r>
              <a:rPr lang="fr-FR" sz="2400" cap="none" dirty="0" smtClean="0">
                <a:ln>
                  <a:noFill/>
                </a:ln>
              </a:rPr>
              <a:t> </a:t>
            </a:r>
            <a:r>
              <a:rPr lang="fr-FR" sz="2400" cap="none" dirty="0" err="1" smtClean="0">
                <a:ln>
                  <a:noFill/>
                </a:ln>
              </a:rPr>
              <a:t>is</a:t>
            </a:r>
            <a:r>
              <a:rPr lang="fr-FR" sz="2400" cap="none" dirty="0" smtClean="0">
                <a:ln>
                  <a:noFill/>
                </a:ln>
              </a:rPr>
              <a:t> </a:t>
            </a:r>
            <a:r>
              <a:rPr lang="fr-FR" sz="2400" cap="none" dirty="0" err="1" smtClean="0">
                <a:ln>
                  <a:noFill/>
                </a:ln>
              </a:rPr>
              <a:t>used</a:t>
            </a:r>
            <a:r>
              <a:rPr lang="fr-FR" sz="2400" cap="none" dirty="0" smtClean="0">
                <a:ln>
                  <a:noFill/>
                </a:ln>
              </a:rPr>
              <a:t> </a:t>
            </a:r>
            <a:r>
              <a:rPr lang="fr-FR" sz="2400" cap="none" dirty="0" err="1" smtClean="0">
                <a:ln>
                  <a:noFill/>
                </a:ln>
              </a:rPr>
              <a:t>today</a:t>
            </a:r>
            <a:r>
              <a:rPr lang="fr-FR" sz="2400" cap="none" dirty="0" smtClean="0">
                <a:ln>
                  <a:noFill/>
                </a:ln>
              </a:rPr>
              <a:t> ?</a:t>
            </a:r>
          </a:p>
        </p:txBody>
      </p:sp>
      <p:sp>
        <p:nvSpPr>
          <p:cNvPr id="6147" name="Rectangle 7"/>
          <p:cNvSpPr>
            <a:spLocks noChangeArrowheads="1"/>
          </p:cNvSpPr>
          <p:nvPr/>
        </p:nvSpPr>
        <p:spPr bwMode="auto">
          <a:xfrm>
            <a:off x="0" y="980728"/>
            <a:ext cx="8640960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4" eaLnBrk="0" hangingPunct="0">
              <a:defRPr/>
            </a:pPr>
            <a:endParaRPr lang="en-US" sz="2000" dirty="0" smtClean="0"/>
          </a:p>
          <a:p>
            <a:pPr lvl="2" eaLnBrk="0" hangingPunct="0">
              <a:defRPr/>
            </a:pPr>
            <a:endParaRPr lang="en-US" sz="2000" dirty="0"/>
          </a:p>
          <a:p>
            <a:pPr lvl="2" eaLnBrk="0" hangingPunct="0">
              <a:defRPr/>
            </a:pPr>
            <a:endParaRPr lang="en-US" sz="2000" b="1" dirty="0"/>
          </a:p>
        </p:txBody>
      </p:sp>
      <p:graphicFrame>
        <p:nvGraphicFramePr>
          <p:cNvPr id="26" name="Tableau 2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75710530"/>
              </p:ext>
            </p:extLst>
          </p:nvPr>
        </p:nvGraphicFramePr>
        <p:xfrm>
          <a:off x="107504" y="984469"/>
          <a:ext cx="5932742" cy="5360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3038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274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131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3379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279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36060"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err="1" smtClean="0"/>
                        <a:t>Material</a:t>
                      </a:r>
                      <a:endParaRPr lang="fr-FR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err="1" smtClean="0"/>
                        <a:t>Hc</a:t>
                      </a:r>
                      <a:r>
                        <a:rPr lang="fr-FR" sz="2400" dirty="0" smtClean="0"/>
                        <a:t> (</a:t>
                      </a:r>
                      <a:r>
                        <a:rPr lang="fr-FR" sz="2400" dirty="0" err="1" smtClean="0"/>
                        <a:t>mT</a:t>
                      </a:r>
                      <a:r>
                        <a:rPr lang="fr-FR" sz="2400" dirty="0" smtClean="0"/>
                        <a:t>)</a:t>
                      </a:r>
                      <a:endParaRPr lang="fr-FR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Hc1(</a:t>
                      </a:r>
                      <a:r>
                        <a:rPr lang="fr-FR" sz="2400" dirty="0" err="1" smtClean="0"/>
                        <a:t>mT</a:t>
                      </a:r>
                      <a:r>
                        <a:rPr lang="fr-FR" sz="2400" dirty="0" smtClean="0"/>
                        <a:t>)</a:t>
                      </a:r>
                      <a:endParaRPr lang="fr-FR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Hc2 (T)</a:t>
                      </a:r>
                      <a:endParaRPr lang="fr-FR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Tc (K)</a:t>
                      </a:r>
                      <a:endParaRPr lang="fr-FR" sz="2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6060"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Sn</a:t>
                      </a:r>
                      <a:endParaRPr lang="fr-FR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31</a:t>
                      </a:r>
                      <a:endParaRPr lang="fr-FR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/</a:t>
                      </a:r>
                      <a:endParaRPr lang="fr-FR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/</a:t>
                      </a:r>
                      <a:endParaRPr lang="fr-FR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3.72</a:t>
                      </a:r>
                      <a:endParaRPr lang="fr-FR" sz="2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36060"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Hg</a:t>
                      </a:r>
                      <a:endParaRPr lang="fr-FR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41</a:t>
                      </a:r>
                      <a:endParaRPr lang="fr-FR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/</a:t>
                      </a:r>
                      <a:endParaRPr lang="fr-FR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/</a:t>
                      </a:r>
                      <a:endParaRPr lang="fr-FR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4.15</a:t>
                      </a:r>
                      <a:endParaRPr lang="fr-FR" sz="2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36060"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Pb</a:t>
                      </a:r>
                      <a:endParaRPr lang="fr-FR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80</a:t>
                      </a:r>
                      <a:endParaRPr lang="fr-FR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/</a:t>
                      </a:r>
                      <a:endParaRPr lang="fr-FR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/</a:t>
                      </a:r>
                      <a:endParaRPr lang="fr-FR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7.2</a:t>
                      </a:r>
                      <a:endParaRPr lang="fr-FR" sz="2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36060"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Nb</a:t>
                      </a:r>
                      <a:endParaRPr lang="fr-FR" sz="2400" dirty="0"/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200</a:t>
                      </a:r>
                      <a:endParaRPr lang="fr-FR" sz="2400" dirty="0"/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 smtClean="0">
                          <a:solidFill>
                            <a:srgbClr val="FF0000"/>
                          </a:solidFill>
                        </a:rPr>
                        <a:t>170</a:t>
                      </a:r>
                      <a:endParaRPr lang="fr-FR" sz="24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0.4</a:t>
                      </a:r>
                      <a:endParaRPr lang="fr-FR" sz="2400" dirty="0"/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9.2</a:t>
                      </a:r>
                      <a:endParaRPr lang="fr-FR" sz="2400" dirty="0"/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36060"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err="1" smtClean="0"/>
                        <a:t>NbTi</a:t>
                      </a:r>
                      <a:endParaRPr lang="fr-FR" sz="2400" dirty="0"/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?</a:t>
                      </a:r>
                      <a:endParaRPr lang="fr-FR" sz="2400" dirty="0"/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10</a:t>
                      </a:r>
                      <a:endParaRPr lang="fr-FR" sz="2400" dirty="0"/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 smtClean="0">
                          <a:solidFill>
                            <a:srgbClr val="FF0000"/>
                          </a:solidFill>
                        </a:rPr>
                        <a:t>15</a:t>
                      </a:r>
                      <a:endParaRPr lang="fr-FR" sz="24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10</a:t>
                      </a:r>
                      <a:endParaRPr lang="fr-FR" sz="2400" dirty="0"/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36060"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Nb3Sn</a:t>
                      </a:r>
                      <a:endParaRPr lang="fr-FR" sz="2400" dirty="0"/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540</a:t>
                      </a:r>
                      <a:endParaRPr lang="fr-FR" sz="2400" dirty="0"/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50</a:t>
                      </a:r>
                      <a:endParaRPr lang="fr-FR" sz="2400" dirty="0"/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30</a:t>
                      </a:r>
                      <a:endParaRPr lang="fr-FR" sz="2400" dirty="0"/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18</a:t>
                      </a:r>
                      <a:endParaRPr lang="fr-FR" sz="2400" dirty="0"/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36060"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MgB2</a:t>
                      </a:r>
                      <a:endParaRPr lang="fr-FR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430</a:t>
                      </a:r>
                      <a:endParaRPr lang="fr-FR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30</a:t>
                      </a:r>
                      <a:endParaRPr lang="fr-FR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3.5</a:t>
                      </a:r>
                      <a:endParaRPr lang="fr-FR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40</a:t>
                      </a:r>
                      <a:endParaRPr lang="fr-FR" sz="2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36060"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err="1" smtClean="0"/>
                        <a:t>NbN</a:t>
                      </a:r>
                      <a:endParaRPr lang="fr-FR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230</a:t>
                      </a:r>
                      <a:endParaRPr lang="fr-FR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20</a:t>
                      </a:r>
                      <a:endParaRPr lang="fr-FR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15</a:t>
                      </a:r>
                      <a:endParaRPr lang="fr-FR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16.2</a:t>
                      </a:r>
                      <a:endParaRPr lang="fr-FR" sz="2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36060"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err="1" smtClean="0"/>
                        <a:t>YBaCuO</a:t>
                      </a:r>
                      <a:endParaRPr lang="fr-FR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1400</a:t>
                      </a:r>
                      <a:endParaRPr lang="fr-FR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10</a:t>
                      </a:r>
                      <a:endParaRPr lang="fr-FR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100</a:t>
                      </a:r>
                      <a:endParaRPr lang="fr-FR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93</a:t>
                      </a:r>
                      <a:endParaRPr lang="fr-FR" sz="2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28" name="Flèche droite 27"/>
          <p:cNvSpPr/>
          <p:nvPr/>
        </p:nvSpPr>
        <p:spPr>
          <a:xfrm>
            <a:off x="6170367" y="3284984"/>
            <a:ext cx="144016" cy="288032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9" name="Flèche droite 28"/>
          <p:cNvSpPr/>
          <p:nvPr/>
        </p:nvSpPr>
        <p:spPr>
          <a:xfrm>
            <a:off x="6180105" y="3862952"/>
            <a:ext cx="144016" cy="288032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0" name="ZoneTexte 29"/>
          <p:cNvSpPr txBox="1"/>
          <p:nvPr/>
        </p:nvSpPr>
        <p:spPr>
          <a:xfrm>
            <a:off x="6386391" y="3284984"/>
            <a:ext cx="270953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/>
              <a:t>Best for </a:t>
            </a:r>
            <a:r>
              <a:rPr lang="fr-FR" sz="1400" dirty="0" err="1" smtClean="0"/>
              <a:t>cavities</a:t>
            </a:r>
            <a:r>
              <a:rPr lang="fr-FR" sz="1400" dirty="0" smtClean="0"/>
              <a:t> (Bc1 </a:t>
            </a:r>
            <a:r>
              <a:rPr lang="fr-FR" sz="1400" dirty="0" err="1" smtClean="0"/>
              <a:t>matters</a:t>
            </a:r>
            <a:r>
              <a:rPr lang="fr-FR" sz="1400" dirty="0" smtClean="0"/>
              <a:t>)</a:t>
            </a:r>
            <a:endParaRPr lang="fr-FR" sz="1400" dirty="0"/>
          </a:p>
        </p:txBody>
      </p:sp>
      <p:sp>
        <p:nvSpPr>
          <p:cNvPr id="31" name="ZoneTexte 30"/>
          <p:cNvSpPr txBox="1"/>
          <p:nvPr/>
        </p:nvSpPr>
        <p:spPr>
          <a:xfrm>
            <a:off x="6396129" y="3862952"/>
            <a:ext cx="26997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/>
              <a:t>Best for </a:t>
            </a:r>
            <a:r>
              <a:rPr lang="fr-FR" sz="1400" dirty="0" err="1" smtClean="0"/>
              <a:t>magnets</a:t>
            </a:r>
            <a:r>
              <a:rPr lang="fr-FR" sz="1400" dirty="0" smtClean="0"/>
              <a:t> (Bc2 </a:t>
            </a:r>
            <a:r>
              <a:rPr lang="fr-FR" sz="1400" dirty="0" err="1" smtClean="0"/>
              <a:t>matters</a:t>
            </a:r>
            <a:r>
              <a:rPr lang="fr-FR" sz="1400" dirty="0" smtClean="0"/>
              <a:t>)</a:t>
            </a:r>
            <a:endParaRPr lang="fr-FR" sz="1400" dirty="0"/>
          </a:p>
        </p:txBody>
      </p:sp>
      <p:pic>
        <p:nvPicPr>
          <p:cNvPr id="9" name="Picture 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54708" y="905860"/>
            <a:ext cx="2552099" cy="23422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>
              <a:defRPr/>
            </a:pPr>
            <a:r>
              <a:rPr lang="fr-FR" sz="2400" cap="none" dirty="0" err="1" smtClean="0">
                <a:ln>
                  <a:noFill/>
                </a:ln>
              </a:rPr>
              <a:t>Superconducting</a:t>
            </a:r>
            <a:r>
              <a:rPr lang="fr-FR" sz="2400" cap="none" dirty="0" smtClean="0">
                <a:ln>
                  <a:noFill/>
                </a:ln>
              </a:rPr>
              <a:t> </a:t>
            </a:r>
            <a:r>
              <a:rPr lang="fr-FR" sz="2400" cap="none" dirty="0" err="1" smtClean="0">
                <a:ln>
                  <a:noFill/>
                </a:ln>
              </a:rPr>
              <a:t>materials</a:t>
            </a:r>
            <a:endParaRPr lang="fr-FR" sz="2400" cap="none" dirty="0" smtClean="0">
              <a:ln>
                <a:noFill/>
              </a:ln>
            </a:endParaRPr>
          </a:p>
        </p:txBody>
      </p:sp>
      <p:sp>
        <p:nvSpPr>
          <p:cNvPr id="6147" name="Rectangle 7"/>
          <p:cNvSpPr>
            <a:spLocks noChangeArrowheads="1"/>
          </p:cNvSpPr>
          <p:nvPr/>
        </p:nvSpPr>
        <p:spPr bwMode="auto">
          <a:xfrm>
            <a:off x="0" y="980728"/>
            <a:ext cx="8640960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4" eaLnBrk="0" hangingPunct="0">
              <a:defRPr/>
            </a:pPr>
            <a:endParaRPr lang="en-US" sz="2000" dirty="0" smtClean="0"/>
          </a:p>
          <a:p>
            <a:pPr lvl="2" eaLnBrk="0" hangingPunct="0">
              <a:defRPr/>
            </a:pPr>
            <a:endParaRPr lang="en-US" sz="2000" dirty="0"/>
          </a:p>
          <a:p>
            <a:pPr lvl="2" eaLnBrk="0" hangingPunct="0">
              <a:defRPr/>
            </a:pPr>
            <a:endParaRPr lang="en-US" sz="2000" b="1" dirty="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107504" y="548680"/>
            <a:ext cx="9036496" cy="62478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1" eaLnBrk="0" hangingPunct="0">
              <a:defRPr/>
            </a:pPr>
            <a:endParaRPr lang="en-US" sz="1600" dirty="0" smtClean="0">
              <a:sym typeface="Symbol"/>
            </a:endParaRPr>
          </a:p>
          <a:p>
            <a:pPr lvl="1" eaLnBrk="0" hangingPunct="0">
              <a:buFont typeface="Wingdings" pitchFamily="2" charset="2"/>
              <a:buChar char="q"/>
              <a:defRPr/>
            </a:pPr>
            <a:r>
              <a:rPr lang="en-US" sz="1600" u="sng" dirty="0" smtClean="0">
                <a:sym typeface="Symbol"/>
              </a:rPr>
              <a:t> Cavities :</a:t>
            </a:r>
            <a:endParaRPr lang="en-US" sz="1600" dirty="0" smtClean="0">
              <a:sym typeface="Symbol"/>
            </a:endParaRPr>
          </a:p>
          <a:p>
            <a:pPr lvl="2" eaLnBrk="0" hangingPunct="0">
              <a:buFont typeface="Wingdings" pitchFamily="2" charset="2"/>
              <a:buChar char="§"/>
              <a:defRPr/>
            </a:pPr>
            <a:r>
              <a:rPr lang="en-US" sz="1600" dirty="0" smtClean="0">
                <a:sym typeface="Symbol"/>
              </a:rPr>
              <a:t> Best material : Bulk Niobium : mechanical and physical properties </a:t>
            </a:r>
          </a:p>
          <a:p>
            <a:pPr lvl="2" eaLnBrk="0" hangingPunct="0">
              <a:defRPr/>
            </a:pPr>
            <a:r>
              <a:rPr lang="en-US" sz="1600" dirty="0" smtClean="0">
                <a:sym typeface="Symbol"/>
              </a:rPr>
              <a:t>are optimal. Metal =&gt; high formability and workability. </a:t>
            </a:r>
          </a:p>
          <a:p>
            <a:pPr lvl="2" eaLnBrk="0" hangingPunct="0">
              <a:buFont typeface="Wingdings" pitchFamily="2" charset="2"/>
              <a:buChar char="§"/>
              <a:defRPr/>
            </a:pPr>
            <a:r>
              <a:rPr lang="en-US" sz="1600" dirty="0" smtClean="0">
                <a:sym typeface="Symbol"/>
              </a:rPr>
              <a:t> New materials : MgB2, Nb3Sn, … alloys can’t be worked easily</a:t>
            </a:r>
          </a:p>
          <a:p>
            <a:pPr lvl="2" eaLnBrk="0" hangingPunct="0">
              <a:defRPr/>
            </a:pPr>
            <a:r>
              <a:rPr lang="en-US" sz="1600" dirty="0" smtClean="0">
                <a:sym typeface="Symbol"/>
              </a:rPr>
              <a:t> =&gt; thin layer deposition on Niobium or multilayer (SIS).</a:t>
            </a:r>
          </a:p>
          <a:p>
            <a:pPr lvl="1" eaLnBrk="0" hangingPunct="0">
              <a:buFont typeface="Wingdings" pitchFamily="2" charset="2"/>
              <a:buChar char="q"/>
              <a:defRPr/>
            </a:pPr>
            <a:endParaRPr lang="en-US" sz="1600" dirty="0" smtClean="0">
              <a:sym typeface="Symbol"/>
            </a:endParaRPr>
          </a:p>
          <a:p>
            <a:pPr lvl="1" eaLnBrk="0" hangingPunct="0">
              <a:buFont typeface="Wingdings" pitchFamily="2" charset="2"/>
              <a:buChar char="q"/>
              <a:defRPr/>
            </a:pPr>
            <a:r>
              <a:rPr lang="en-US" sz="1600" dirty="0" smtClean="0">
                <a:sym typeface="Symbol"/>
              </a:rPr>
              <a:t> </a:t>
            </a:r>
            <a:r>
              <a:rPr lang="en-US" sz="1600" u="sng" dirty="0" smtClean="0">
                <a:sym typeface="Symbol"/>
              </a:rPr>
              <a:t>Magnets :</a:t>
            </a:r>
            <a:endParaRPr lang="en-US" sz="1600" dirty="0" smtClean="0">
              <a:sym typeface="Symbol"/>
            </a:endParaRPr>
          </a:p>
          <a:p>
            <a:pPr lvl="2" eaLnBrk="0" hangingPunct="0">
              <a:buFont typeface="Wingdings" pitchFamily="2" charset="2"/>
              <a:buChar char="§"/>
              <a:defRPr/>
            </a:pPr>
            <a:r>
              <a:rPr lang="en-US" sz="1600" dirty="0" smtClean="0">
                <a:sym typeface="Symbol"/>
              </a:rPr>
              <a:t> Rutherford cable : </a:t>
            </a:r>
            <a:r>
              <a:rPr lang="en-US" sz="1600" dirty="0" err="1" smtClean="0">
                <a:sym typeface="Symbol"/>
              </a:rPr>
              <a:t>NbTi</a:t>
            </a:r>
            <a:r>
              <a:rPr lang="en-US" sz="1600" dirty="0" smtClean="0">
                <a:sym typeface="Symbol"/>
              </a:rPr>
              <a:t> filaments embedded in a copper matrix </a:t>
            </a:r>
          </a:p>
          <a:p>
            <a:pPr lvl="2" eaLnBrk="0" hangingPunct="0">
              <a:defRPr/>
            </a:pPr>
            <a:r>
              <a:rPr lang="en-US" sz="1600" dirty="0" smtClean="0">
                <a:sym typeface="Symbol"/>
              </a:rPr>
              <a:t>Heat and current extraction. </a:t>
            </a:r>
            <a:r>
              <a:rPr lang="en-US" sz="1600" u="sng" dirty="0" smtClean="0">
                <a:sym typeface="Symbol"/>
              </a:rPr>
              <a:t>Example</a:t>
            </a:r>
            <a:r>
              <a:rPr lang="en-US" sz="1600" dirty="0" smtClean="0">
                <a:sym typeface="Symbol"/>
              </a:rPr>
              <a:t> : LHC magnets :</a:t>
            </a:r>
          </a:p>
          <a:p>
            <a:pPr lvl="2" eaLnBrk="0" hangingPunct="0">
              <a:defRPr/>
            </a:pPr>
            <a:endParaRPr lang="en-US" sz="1600" dirty="0" smtClean="0">
              <a:sym typeface="Symbol"/>
            </a:endParaRPr>
          </a:p>
          <a:p>
            <a:pPr lvl="2" eaLnBrk="0" hangingPunct="0">
              <a:defRPr/>
            </a:pPr>
            <a:endParaRPr lang="en-US" sz="1600" dirty="0" smtClean="0">
              <a:sym typeface="Symbol"/>
            </a:endParaRPr>
          </a:p>
          <a:p>
            <a:pPr lvl="2" eaLnBrk="0" hangingPunct="0">
              <a:defRPr/>
            </a:pPr>
            <a:endParaRPr lang="en-US" sz="1600" dirty="0" smtClean="0">
              <a:sym typeface="Symbol"/>
            </a:endParaRPr>
          </a:p>
          <a:p>
            <a:pPr lvl="2" eaLnBrk="0" hangingPunct="0">
              <a:defRPr/>
            </a:pPr>
            <a:endParaRPr lang="en-US" sz="1600" dirty="0" smtClean="0">
              <a:sym typeface="Symbol"/>
            </a:endParaRPr>
          </a:p>
          <a:p>
            <a:pPr lvl="2" eaLnBrk="0" hangingPunct="0">
              <a:defRPr/>
            </a:pPr>
            <a:endParaRPr lang="en-US" sz="1600" dirty="0" smtClean="0">
              <a:sym typeface="Symbol"/>
            </a:endParaRPr>
          </a:p>
          <a:p>
            <a:pPr lvl="2" eaLnBrk="0" hangingPunct="0">
              <a:defRPr/>
            </a:pPr>
            <a:endParaRPr lang="en-US" sz="1600" dirty="0" smtClean="0">
              <a:sym typeface="Symbol"/>
            </a:endParaRPr>
          </a:p>
          <a:p>
            <a:pPr lvl="2" eaLnBrk="0" hangingPunct="0">
              <a:defRPr/>
            </a:pPr>
            <a:endParaRPr lang="en-US" sz="1600" dirty="0" smtClean="0">
              <a:sym typeface="Symbol"/>
            </a:endParaRPr>
          </a:p>
          <a:p>
            <a:pPr lvl="2" eaLnBrk="0" hangingPunct="0">
              <a:defRPr/>
            </a:pPr>
            <a:endParaRPr lang="en-US" sz="1600" dirty="0" smtClean="0">
              <a:sym typeface="Symbol"/>
            </a:endParaRPr>
          </a:p>
          <a:p>
            <a:pPr lvl="2" eaLnBrk="0" hangingPunct="0">
              <a:defRPr/>
            </a:pPr>
            <a:endParaRPr lang="en-US" sz="1600" dirty="0" smtClean="0">
              <a:sym typeface="Symbol"/>
            </a:endParaRPr>
          </a:p>
          <a:p>
            <a:pPr lvl="2" eaLnBrk="0" hangingPunct="0">
              <a:buFont typeface="Wingdings" pitchFamily="2" charset="2"/>
              <a:buChar char="§"/>
              <a:defRPr/>
            </a:pPr>
            <a:endParaRPr lang="en-US" sz="1600" dirty="0" smtClean="0">
              <a:sym typeface="Symbol"/>
            </a:endParaRPr>
          </a:p>
          <a:p>
            <a:pPr lvl="2" eaLnBrk="0" hangingPunct="0">
              <a:buFont typeface="Wingdings" pitchFamily="2" charset="2"/>
              <a:buChar char="§"/>
              <a:defRPr/>
            </a:pPr>
            <a:endParaRPr lang="en-US" sz="1600" dirty="0" smtClean="0">
              <a:sym typeface="Symbol"/>
            </a:endParaRPr>
          </a:p>
          <a:p>
            <a:pPr lvl="2" eaLnBrk="0" hangingPunct="0">
              <a:buFont typeface="Wingdings" pitchFamily="2" charset="2"/>
              <a:buChar char="§"/>
              <a:defRPr/>
            </a:pPr>
            <a:endParaRPr lang="en-US" sz="1600" dirty="0" smtClean="0">
              <a:sym typeface="Symbol"/>
            </a:endParaRPr>
          </a:p>
          <a:p>
            <a:pPr lvl="2" eaLnBrk="0" hangingPunct="0">
              <a:buFont typeface="Wingdings" pitchFamily="2" charset="2"/>
              <a:buChar char="§"/>
              <a:defRPr/>
            </a:pPr>
            <a:r>
              <a:rPr lang="en-US" sz="1600" dirty="0" smtClean="0">
                <a:sym typeface="Symbol"/>
              </a:rPr>
              <a:t> New material : Nb3Sn to achieve 15 T but very brittle!</a:t>
            </a:r>
          </a:p>
          <a:p>
            <a:pPr lvl="2" eaLnBrk="0" hangingPunct="0">
              <a:defRPr/>
            </a:pPr>
            <a:endParaRPr lang="en-US" sz="1600" dirty="0" smtClean="0">
              <a:sym typeface="Symbol"/>
            </a:endParaRPr>
          </a:p>
          <a:p>
            <a:pPr lvl="1" eaLnBrk="0" hangingPunct="0">
              <a:defRPr/>
            </a:pPr>
            <a:r>
              <a:rPr lang="en-US" sz="1600" dirty="0">
                <a:sym typeface="Symbol"/>
              </a:rPr>
              <a:t>http://</a:t>
            </a:r>
            <a:r>
              <a:rPr lang="en-US" sz="1600" dirty="0" smtClean="0">
                <a:sym typeface="Symbol"/>
              </a:rPr>
              <a:t>lhc-machine-outreach.web.cern.ch/components/cable.htm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 b="35310"/>
          <a:stretch>
            <a:fillRect/>
          </a:stretch>
        </p:blipFill>
        <p:spPr bwMode="auto">
          <a:xfrm>
            <a:off x="7261992" y="2213902"/>
            <a:ext cx="1800200" cy="13036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8001" name="Picture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9228" y="3158355"/>
            <a:ext cx="6516216" cy="22378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ZoneTexte 7"/>
          <p:cNvSpPr txBox="1"/>
          <p:nvPr/>
        </p:nvSpPr>
        <p:spPr>
          <a:xfrm>
            <a:off x="6972315" y="4597531"/>
            <a:ext cx="2083803" cy="175432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sz="1200" u="sng" dirty="0" smtClean="0"/>
              <a:t>In LHC :</a:t>
            </a:r>
          </a:p>
          <a:p>
            <a:r>
              <a:rPr lang="fr-FR" sz="1200" dirty="0" smtClean="0"/>
              <a:t>1200 </a:t>
            </a:r>
            <a:r>
              <a:rPr lang="fr-FR" sz="1200" dirty="0" err="1" smtClean="0"/>
              <a:t>magnets</a:t>
            </a:r>
            <a:endParaRPr lang="fr-FR" sz="1200" dirty="0" smtClean="0"/>
          </a:p>
          <a:p>
            <a:r>
              <a:rPr lang="fr-FR" sz="1200" dirty="0" smtClean="0"/>
              <a:t>7600 km of </a:t>
            </a:r>
            <a:r>
              <a:rPr lang="fr-FR" sz="1200" dirty="0" err="1" smtClean="0"/>
              <a:t>cable</a:t>
            </a:r>
            <a:endParaRPr lang="fr-FR" sz="1200" dirty="0" smtClean="0"/>
          </a:p>
          <a:p>
            <a:r>
              <a:rPr lang="fr-FR" sz="1200" dirty="0" smtClean="0"/>
              <a:t>36 </a:t>
            </a:r>
            <a:r>
              <a:rPr lang="fr-FR" sz="1200" dirty="0" err="1" smtClean="0"/>
              <a:t>strands</a:t>
            </a:r>
            <a:r>
              <a:rPr lang="fr-FR" sz="1200" dirty="0" smtClean="0"/>
              <a:t> per </a:t>
            </a:r>
            <a:r>
              <a:rPr lang="fr-FR" sz="1200" dirty="0" err="1" smtClean="0"/>
              <a:t>cable</a:t>
            </a:r>
            <a:endParaRPr lang="fr-FR" sz="1200" dirty="0" smtClean="0"/>
          </a:p>
          <a:p>
            <a:r>
              <a:rPr lang="fr-FR" sz="1200" dirty="0" smtClean="0"/>
              <a:t>6400 filaments per </a:t>
            </a:r>
            <a:r>
              <a:rPr lang="fr-FR" sz="1200" dirty="0" err="1" smtClean="0"/>
              <a:t>strands</a:t>
            </a:r>
            <a:endParaRPr lang="fr-FR" sz="1200" dirty="0" smtClean="0"/>
          </a:p>
          <a:p>
            <a:endParaRPr lang="fr-FR" sz="1200" dirty="0" smtClean="0"/>
          </a:p>
          <a:p>
            <a:pPr>
              <a:buFont typeface="Symbol"/>
              <a:buChar char="Þ"/>
            </a:pPr>
            <a:r>
              <a:rPr lang="fr-FR" sz="1200" dirty="0" smtClean="0"/>
              <a:t>Total </a:t>
            </a:r>
            <a:r>
              <a:rPr lang="fr-FR" sz="1200" dirty="0" err="1" smtClean="0"/>
              <a:t>length</a:t>
            </a:r>
            <a:r>
              <a:rPr lang="fr-FR" sz="1200" dirty="0" smtClean="0"/>
              <a:t> of filaments</a:t>
            </a:r>
          </a:p>
          <a:p>
            <a:r>
              <a:rPr lang="fr-FR" sz="1200" dirty="0" smtClean="0"/>
              <a:t>10 times the distance </a:t>
            </a:r>
            <a:r>
              <a:rPr lang="fr-FR" sz="1200" dirty="0" err="1" smtClean="0"/>
              <a:t>between</a:t>
            </a:r>
            <a:r>
              <a:rPr lang="fr-FR" sz="1200" dirty="0" smtClean="0"/>
              <a:t> </a:t>
            </a:r>
            <a:r>
              <a:rPr lang="fr-FR" sz="1200" dirty="0" err="1" smtClean="0"/>
              <a:t>earth</a:t>
            </a:r>
            <a:r>
              <a:rPr lang="fr-FR" sz="1200" dirty="0" smtClean="0"/>
              <a:t> and </a:t>
            </a:r>
            <a:r>
              <a:rPr lang="fr-FR" sz="1200" dirty="0" err="1" smtClean="0"/>
              <a:t>sun</a:t>
            </a:r>
            <a:r>
              <a:rPr lang="fr-FR" sz="1200" dirty="0" smtClean="0"/>
              <a:t> !!!</a:t>
            </a:r>
            <a:endParaRPr lang="fr-FR" sz="1200" dirty="0"/>
          </a:p>
        </p:txBody>
      </p:sp>
      <p:cxnSp>
        <p:nvCxnSpPr>
          <p:cNvPr id="11" name="Connecteur droit avec flèche 10"/>
          <p:cNvCxnSpPr/>
          <p:nvPr/>
        </p:nvCxnSpPr>
        <p:spPr>
          <a:xfrm>
            <a:off x="3779912" y="5589240"/>
            <a:ext cx="1872208" cy="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3" name="ZoneTexte 12"/>
          <p:cNvSpPr txBox="1"/>
          <p:nvPr/>
        </p:nvSpPr>
        <p:spPr>
          <a:xfrm>
            <a:off x="4139952" y="5308035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0.825 mm</a:t>
            </a:r>
            <a:endParaRPr lang="fr-FR" dirty="0"/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 rotWithShape="1">
          <a:blip r:embed="rId5" cstate="print"/>
          <a:srcRect l="4143" t="15714" r="10373" b="10952"/>
          <a:stretch/>
        </p:blipFill>
        <p:spPr bwMode="auto">
          <a:xfrm>
            <a:off x="7261992" y="1168676"/>
            <a:ext cx="1630488" cy="9429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Image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11557" y="3661613"/>
            <a:ext cx="805317" cy="871161"/>
          </a:xfrm>
          <a:prstGeom prst="rect">
            <a:avLst/>
          </a:prstGeom>
        </p:spPr>
      </p:pic>
      <p:sp>
        <p:nvSpPr>
          <p:cNvPr id="14" name="ZoneTexte 13"/>
          <p:cNvSpPr txBox="1"/>
          <p:nvPr/>
        </p:nvSpPr>
        <p:spPr>
          <a:xfrm>
            <a:off x="6033476" y="5378399"/>
            <a:ext cx="8994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6 </a:t>
            </a:r>
            <a:r>
              <a:rPr lang="fr-FR" dirty="0" err="1" smtClean="0"/>
              <a:t>um</a:t>
            </a:r>
            <a:endParaRPr lang="fr-FR" dirty="0"/>
          </a:p>
        </p:txBody>
      </p:sp>
      <p:cxnSp>
        <p:nvCxnSpPr>
          <p:cNvPr id="10" name="Connecteur droit avec flèche 9"/>
          <p:cNvCxnSpPr>
            <a:stCxn id="14" idx="0"/>
          </p:cNvCxnSpPr>
          <p:nvPr/>
        </p:nvCxnSpPr>
        <p:spPr>
          <a:xfrm flipH="1" flipV="1">
            <a:off x="6419650" y="4277259"/>
            <a:ext cx="63562" cy="110114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buFontTx/>
              <a:buNone/>
              <a:defRPr/>
            </a:pPr>
            <a:r>
              <a:rPr lang="fr-FR" sz="2400" cap="none" dirty="0" smtClean="0">
                <a:ln>
                  <a:noFill/>
                </a:ln>
              </a:rPr>
              <a:t>OUTLINE</a:t>
            </a:r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251520" y="1852503"/>
            <a:ext cx="8640960" cy="40523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57056" tIns="45720" rIns="91440" bIns="126960" numCol="1" anchor="ctr" anchorCtr="0" compatLnSpc="1">
            <a:prstTxWarp prst="textNoShape">
              <a:avLst/>
            </a:prstTxWarp>
            <a:spAutoFit/>
          </a:bodyPr>
          <a:lstStyle/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en-US" sz="2000" b="1" i="0" u="none" strike="noStrike" cap="none" normalizeH="0" baseline="0" dirty="0" smtClean="0">
              <a:ln>
                <a:noFill/>
              </a:ln>
              <a:solidFill>
                <a:srgbClr val="501F74"/>
              </a:solidFill>
              <a:effectLst/>
              <a:latin typeface="Calibri" pitchFamily="34" charset="0"/>
              <a:ea typeface="PMingLiU" pitchFamily="18" charset="-120"/>
              <a:cs typeface="Times New Roman" pitchFamily="18" charset="0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lang="en-US" sz="2000" b="1" dirty="0" smtClean="0">
                <a:solidFill>
                  <a:srgbClr val="501F74"/>
                </a:solidFill>
                <a:latin typeface="Calibri" pitchFamily="34" charset="0"/>
                <a:ea typeface="PMingLiU" pitchFamily="18" charset="-120"/>
                <a:cs typeface="Times New Roman" pitchFamily="18" charset="0"/>
              </a:rPr>
              <a:t> </a:t>
            </a:r>
            <a:r>
              <a:rPr kumimoji="0" lang="en-US" sz="2000" b="1" u="none" strike="noStrike" cap="none" normalizeH="0" baseline="0" dirty="0" smtClean="0">
                <a:ln>
                  <a:noFill/>
                </a:ln>
                <a:solidFill>
                  <a:srgbClr val="501F74"/>
                </a:solidFill>
                <a:effectLst/>
                <a:latin typeface="Calibri" pitchFamily="34" charset="0"/>
                <a:ea typeface="PMingLiU" pitchFamily="18" charset="-120"/>
                <a:cs typeface="Times New Roman" pitchFamily="18" charset="0"/>
              </a:rPr>
              <a:t>Cryogenics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endParaRPr kumimoji="0" lang="en-US" sz="2000" b="1" u="none" strike="noStrike" cap="none" normalizeH="0" baseline="0" dirty="0" smtClean="0">
              <a:ln>
                <a:noFill/>
              </a:ln>
              <a:solidFill>
                <a:srgbClr val="501F74"/>
              </a:solidFill>
              <a:effectLst/>
              <a:latin typeface="Calibri" pitchFamily="34" charset="0"/>
              <a:ea typeface="PMingLiU" pitchFamily="18" charset="-120"/>
              <a:cs typeface="Times New Roman" pitchFamily="18" charset="0"/>
            </a:endParaRPr>
          </a:p>
          <a:p>
            <a:pPr lvl="2" eaLnBrk="0" hangingPunct="0">
              <a:buFontTx/>
              <a:buAutoNum type="alphaLcPeriod"/>
            </a:pPr>
            <a:r>
              <a:rPr lang="en-US" sz="2000" b="1" dirty="0" smtClean="0">
                <a:latin typeface="Calibri" pitchFamily="34" charset="0"/>
                <a:ea typeface="PMingLiU" pitchFamily="18" charset="-120"/>
                <a:cs typeface="Times New Roman" pitchFamily="18" charset="0"/>
              </a:rPr>
              <a:t> What’s the right temperature of operation?</a:t>
            </a:r>
            <a:endParaRPr lang="fr-FR" sz="1000" b="1" dirty="0" smtClean="0"/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lphaLcPeriod"/>
              <a:tabLst/>
            </a:pPr>
            <a:r>
              <a:rPr kumimoji="0" lang="en-US" sz="2000" b="1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PMingLiU" pitchFamily="18" charset="-120"/>
                <a:cs typeface="Times New Roman" pitchFamily="18" charset="0"/>
              </a:rPr>
              <a:t> Cryostats and interfaces</a:t>
            </a: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lphaLcPeriod"/>
              <a:tabLst/>
            </a:pP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PMingLiU" pitchFamily="18" charset="-120"/>
              <a:cs typeface="Times New Roman" pitchFamily="18" charset="0"/>
            </a:endParaRP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fr-FR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lang="en-US" sz="2000" b="1" dirty="0" smtClean="0">
                <a:solidFill>
                  <a:srgbClr val="501F74"/>
                </a:solidFill>
                <a:latin typeface="Calibri" pitchFamily="34" charset="0"/>
                <a:ea typeface="PMingLiU" pitchFamily="18" charset="-120"/>
                <a:cs typeface="Times New Roman" pitchFamily="18" charset="0"/>
              </a:rPr>
              <a:t> Operation of an accelerator (from perturbations to failures)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fr-FR" sz="1000" b="1" u="none" strike="noStrike" cap="none" normalizeH="0" baseline="0" dirty="0" smtClean="0">
              <a:ln>
                <a:noFill/>
              </a:ln>
              <a:solidFill>
                <a:srgbClr val="501F74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2" eaLnBrk="0" hangingPunct="0">
              <a:buFontTx/>
              <a:buAutoNum type="alphaLcPeriod"/>
            </a:pPr>
            <a:r>
              <a:rPr lang="en-US" sz="2000" b="1" dirty="0" smtClean="0">
                <a:latin typeface="Calibri" pitchFamily="34" charset="0"/>
                <a:ea typeface="PMingLiU" pitchFamily="18" charset="-120"/>
                <a:cs typeface="Times New Roman" pitchFamily="18" charset="0"/>
              </a:rPr>
              <a:t> Perturbation during operation (focus on accelerating cavities)</a:t>
            </a:r>
            <a:endParaRPr lang="en-US" sz="2000" dirty="0" smtClean="0">
              <a:latin typeface="Calibri" pitchFamily="34" charset="0"/>
              <a:ea typeface="PMingLiU" pitchFamily="18" charset="-120"/>
              <a:cs typeface="Times New Roman" pitchFamily="18" charset="0"/>
            </a:endParaRPr>
          </a:p>
          <a:p>
            <a:pPr lvl="2" eaLnBrk="0" hangingPunct="0">
              <a:buFontTx/>
              <a:buAutoNum type="alphaLcPeriod"/>
            </a:pPr>
            <a:r>
              <a:rPr lang="en-US" sz="2000" b="1" dirty="0" smtClean="0">
                <a:latin typeface="Calibri" pitchFamily="34" charset="0"/>
                <a:ea typeface="PMingLiU" pitchFamily="18" charset="-120"/>
                <a:cs typeface="Times New Roman" pitchFamily="18" charset="0"/>
              </a:rPr>
              <a:t> Failures during operation</a:t>
            </a:r>
            <a:endParaRPr lang="en-US" sz="2000" dirty="0" smtClean="0">
              <a:latin typeface="Calibri" pitchFamily="34" charset="0"/>
              <a:ea typeface="PMingLiU" pitchFamily="18" charset="-120"/>
              <a:cs typeface="Times New Roman" pitchFamily="18" charset="0"/>
            </a:endParaRPr>
          </a:p>
          <a:p>
            <a:pPr lvl="2" eaLnBrk="0" hangingPunct="0">
              <a:buFontTx/>
              <a:buAutoNum type="alphaLcPeriod"/>
            </a:pPr>
            <a:r>
              <a:rPr lang="en-US" sz="2000" b="1" dirty="0" smtClean="0">
                <a:latin typeface="Calibri" pitchFamily="34" charset="0"/>
                <a:ea typeface="PMingLiU" pitchFamily="18" charset="-120"/>
                <a:cs typeface="Times New Roman" pitchFamily="18" charset="0"/>
              </a:rPr>
              <a:t> Beam losses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>
              <a:buFontTx/>
              <a:buNone/>
              <a:defRPr/>
            </a:pPr>
            <a:r>
              <a:rPr lang="fr-FR" sz="2400" cap="none" dirty="0" smtClean="0">
                <a:ln>
                  <a:noFill/>
                </a:ln>
              </a:rPr>
              <a:t>CRYOGENICS ( </a:t>
            </a:r>
            <a:r>
              <a:rPr lang="fr-FR" sz="2400" cap="none" dirty="0" err="1" smtClean="0">
                <a:ln>
                  <a:noFill/>
                </a:ln>
              </a:rPr>
              <a:t>what’s</a:t>
            </a:r>
            <a:r>
              <a:rPr lang="fr-FR" sz="2400" cap="none" dirty="0" smtClean="0">
                <a:ln>
                  <a:noFill/>
                </a:ln>
              </a:rPr>
              <a:t> the right T° ?) </a:t>
            </a:r>
          </a:p>
        </p:txBody>
      </p:sp>
      <p:sp>
        <p:nvSpPr>
          <p:cNvPr id="6147" name="Rectangle 7"/>
          <p:cNvSpPr>
            <a:spLocks noChangeArrowheads="1"/>
          </p:cNvSpPr>
          <p:nvPr/>
        </p:nvSpPr>
        <p:spPr bwMode="auto">
          <a:xfrm>
            <a:off x="-828600" y="980728"/>
            <a:ext cx="7560840" cy="58169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2" eaLnBrk="0" hangingPunct="0">
              <a:defRPr/>
            </a:pPr>
            <a:r>
              <a:rPr lang="en-US" sz="1600" dirty="0" smtClean="0"/>
              <a:t>Superconductivity requires to operate cavities (</a:t>
            </a:r>
            <a:r>
              <a:rPr lang="en-US" sz="1600" dirty="0" err="1" smtClean="0"/>
              <a:t>Nb</a:t>
            </a:r>
            <a:r>
              <a:rPr lang="en-US" sz="1600" dirty="0" smtClean="0"/>
              <a:t>) and magnets (</a:t>
            </a:r>
            <a:r>
              <a:rPr lang="en-US" sz="1600" dirty="0" err="1" smtClean="0"/>
              <a:t>NbTi</a:t>
            </a:r>
            <a:r>
              <a:rPr lang="en-US" sz="1600" dirty="0" smtClean="0"/>
              <a:t>) below 9.2K and 10K : only liquid helium at 4.2 K :</a:t>
            </a:r>
          </a:p>
          <a:p>
            <a:pPr lvl="2" eaLnBrk="0" hangingPunct="0">
              <a:defRPr/>
            </a:pPr>
            <a:endParaRPr lang="en-US" sz="1600" dirty="0" smtClean="0"/>
          </a:p>
          <a:p>
            <a:pPr lvl="2" eaLnBrk="0" hangingPunct="0">
              <a:defRPr/>
            </a:pPr>
            <a:r>
              <a:rPr lang="en-US" sz="1600" u="sng" dirty="0" smtClean="0"/>
              <a:t>BUT</a:t>
            </a:r>
            <a:r>
              <a:rPr lang="en-US" sz="1600" dirty="0" smtClean="0"/>
              <a:t> : </a:t>
            </a:r>
          </a:p>
          <a:p>
            <a:pPr lvl="3" eaLnBrk="0" hangingPunct="0">
              <a:buFont typeface="Wingdings" pitchFamily="2" charset="2"/>
              <a:buChar char="§"/>
              <a:defRPr/>
            </a:pPr>
            <a:r>
              <a:rPr lang="en-US" sz="1600" dirty="0" smtClean="0"/>
              <a:t> Very low latent heat of vaporization and very expensive to liquefy (&gt; 25 €/L today from a company)</a:t>
            </a:r>
          </a:p>
          <a:p>
            <a:pPr lvl="3" eaLnBrk="0" hangingPunct="0">
              <a:buFont typeface="Wingdings" pitchFamily="2" charset="2"/>
              <a:buChar char="§"/>
              <a:defRPr/>
            </a:pPr>
            <a:r>
              <a:rPr lang="en-US" sz="1600" dirty="0" smtClean="0"/>
              <a:t> Critical field depend on temperature :</a:t>
            </a:r>
          </a:p>
          <a:p>
            <a:pPr lvl="3" eaLnBrk="0" hangingPunct="0">
              <a:defRPr/>
            </a:pPr>
            <a:r>
              <a:rPr lang="en-US" sz="1600" dirty="0" smtClean="0">
                <a:sym typeface="Symbol"/>
              </a:rPr>
              <a:t>			</a:t>
            </a:r>
          </a:p>
          <a:p>
            <a:pPr lvl="3" eaLnBrk="0" hangingPunct="0">
              <a:defRPr/>
            </a:pPr>
            <a:r>
              <a:rPr lang="en-US" sz="1600" dirty="0" smtClean="0">
                <a:sym typeface="Symbol"/>
              </a:rPr>
              <a:t>			 </a:t>
            </a:r>
            <a:r>
              <a:rPr lang="en-US" sz="1600" dirty="0" err="1" smtClean="0">
                <a:sym typeface="Symbol"/>
              </a:rPr>
              <a:t>Hc</a:t>
            </a:r>
            <a:r>
              <a:rPr lang="en-US" sz="1600" dirty="0" smtClean="0">
                <a:sym typeface="Symbol"/>
              </a:rPr>
              <a:t>(4.2K) = 0.8H</a:t>
            </a:r>
            <a:r>
              <a:rPr lang="en-US" sz="1600" baseline="-25000" dirty="0" smtClean="0">
                <a:sym typeface="Symbol"/>
              </a:rPr>
              <a:t>0</a:t>
            </a:r>
            <a:endParaRPr lang="en-US" sz="1600" dirty="0" smtClean="0"/>
          </a:p>
          <a:p>
            <a:pPr lvl="3" eaLnBrk="0" hangingPunct="0">
              <a:defRPr/>
            </a:pPr>
            <a:r>
              <a:rPr lang="en-US" sz="1600" dirty="0" smtClean="0"/>
              <a:t>	</a:t>
            </a:r>
            <a:endParaRPr lang="en-US" sz="1600" baseline="-25000" dirty="0" smtClean="0"/>
          </a:p>
          <a:p>
            <a:pPr lvl="3" eaLnBrk="0" hangingPunct="0">
              <a:buFont typeface="Wingdings" pitchFamily="2" charset="2"/>
              <a:buChar char="§"/>
              <a:defRPr/>
            </a:pPr>
            <a:r>
              <a:rPr lang="en-US" sz="1600" dirty="0" smtClean="0"/>
              <a:t> Surface resistance depend on frequency and temperature :</a:t>
            </a:r>
          </a:p>
          <a:p>
            <a:pPr lvl="3" eaLnBrk="0" hangingPunct="0">
              <a:buFont typeface="Wingdings" pitchFamily="2" charset="2"/>
              <a:buChar char="§"/>
              <a:defRPr/>
            </a:pPr>
            <a:endParaRPr lang="en-US" sz="1600" dirty="0" smtClean="0"/>
          </a:p>
          <a:p>
            <a:pPr lvl="3" eaLnBrk="0" hangingPunct="0">
              <a:buFont typeface="Wingdings" pitchFamily="2" charset="2"/>
              <a:buChar char="§"/>
              <a:defRPr/>
            </a:pPr>
            <a:endParaRPr lang="en-US" sz="1600" dirty="0" smtClean="0"/>
          </a:p>
          <a:p>
            <a:pPr lvl="3" eaLnBrk="0" hangingPunct="0">
              <a:buFont typeface="Wingdings" pitchFamily="2" charset="2"/>
              <a:buChar char="§"/>
              <a:defRPr/>
            </a:pPr>
            <a:endParaRPr lang="en-US" sz="1600" dirty="0" smtClean="0"/>
          </a:p>
          <a:p>
            <a:pPr lvl="3" eaLnBrk="0" hangingPunct="0">
              <a:buFont typeface="Wingdings" pitchFamily="2" charset="2"/>
              <a:buChar char="§"/>
              <a:defRPr/>
            </a:pPr>
            <a:endParaRPr lang="en-US" sz="1600" dirty="0" smtClean="0"/>
          </a:p>
          <a:p>
            <a:pPr lvl="3" eaLnBrk="0" hangingPunct="0">
              <a:buFont typeface="Wingdings" pitchFamily="2" charset="2"/>
              <a:buChar char="§"/>
              <a:defRPr/>
            </a:pPr>
            <a:r>
              <a:rPr lang="en-US" sz="1600" dirty="0" smtClean="0"/>
              <a:t> Power dissipation is limited by heat</a:t>
            </a:r>
          </a:p>
          <a:p>
            <a:pPr lvl="3" eaLnBrk="0" hangingPunct="0">
              <a:defRPr/>
            </a:pPr>
            <a:r>
              <a:rPr lang="en-US" sz="1600" dirty="0" smtClean="0"/>
              <a:t> exchange coefficient : </a:t>
            </a:r>
          </a:p>
          <a:p>
            <a:pPr lvl="3" eaLnBrk="0" hangingPunct="0">
              <a:defRPr/>
            </a:pPr>
            <a:r>
              <a:rPr lang="en-US" sz="1600" dirty="0" smtClean="0"/>
              <a:t>high power dissipations may require to </a:t>
            </a:r>
          </a:p>
          <a:p>
            <a:pPr lvl="3" eaLnBrk="0" hangingPunct="0">
              <a:defRPr/>
            </a:pPr>
            <a:r>
              <a:rPr lang="en-US" sz="1600" dirty="0" smtClean="0"/>
              <a:t>operate with </a:t>
            </a:r>
            <a:r>
              <a:rPr lang="en-US" sz="1600" dirty="0" err="1" smtClean="0"/>
              <a:t>superfluid</a:t>
            </a:r>
            <a:r>
              <a:rPr lang="en-US" sz="1600" dirty="0" smtClean="0"/>
              <a:t> helium &lt; 2K.</a:t>
            </a:r>
          </a:p>
          <a:p>
            <a:pPr lvl="3" eaLnBrk="0" hangingPunct="0">
              <a:defRPr/>
            </a:pPr>
            <a:endParaRPr lang="en-US" sz="1600" dirty="0" smtClean="0"/>
          </a:p>
          <a:p>
            <a:pPr lvl="4" eaLnBrk="0" hangingPunct="0">
              <a:defRPr/>
            </a:pPr>
            <a:endParaRPr lang="en-US" sz="1600" dirty="0" smtClean="0"/>
          </a:p>
          <a:p>
            <a:pPr lvl="2" eaLnBrk="0" hangingPunct="0">
              <a:defRPr/>
            </a:pPr>
            <a:endParaRPr lang="en-US" dirty="0"/>
          </a:p>
          <a:p>
            <a:pPr lvl="2" eaLnBrk="0" hangingPunct="0">
              <a:defRPr/>
            </a:pPr>
            <a:endParaRPr lang="en-US" b="1" dirty="0"/>
          </a:p>
        </p:txBody>
      </p:sp>
      <p:graphicFrame>
        <p:nvGraphicFramePr>
          <p:cNvPr id="7" name="Tableau 6"/>
          <p:cNvGraphicFramePr>
            <a:graphicFrameLocks noGrp="1"/>
          </p:cNvGraphicFramePr>
          <p:nvPr/>
        </p:nvGraphicFramePr>
        <p:xfrm>
          <a:off x="7236296" y="908720"/>
          <a:ext cx="1750569" cy="222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295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104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err="1" smtClean="0"/>
                        <a:t>Element</a:t>
                      </a:r>
                      <a:endParaRPr lang="fr-FR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err="1" smtClean="0"/>
                        <a:t>T</a:t>
                      </a:r>
                      <a:r>
                        <a:rPr lang="fr-FR" sz="1600" baseline="-25000" dirty="0" err="1" smtClean="0"/>
                        <a:t>liq</a:t>
                      </a:r>
                      <a:r>
                        <a:rPr lang="fr-FR" sz="1600" baseline="-25000" dirty="0" smtClean="0"/>
                        <a:t> </a:t>
                      </a:r>
                      <a:r>
                        <a:rPr lang="fr-FR" sz="1600" baseline="0" dirty="0" smtClean="0"/>
                        <a:t>(K)</a:t>
                      </a:r>
                      <a:endParaRPr lang="fr-FR" sz="1600" baseline="-250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err="1" smtClean="0"/>
                        <a:t>Helium</a:t>
                      </a:r>
                      <a:endParaRPr lang="fr-FR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/>
                        <a:t>4.2</a:t>
                      </a:r>
                      <a:endParaRPr lang="fr-FR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err="1" smtClean="0"/>
                        <a:t>Hydrogen</a:t>
                      </a:r>
                      <a:endParaRPr lang="fr-FR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/>
                        <a:t>20.4 </a:t>
                      </a:r>
                      <a:endParaRPr lang="fr-FR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err="1" smtClean="0"/>
                        <a:t>Neon</a:t>
                      </a:r>
                      <a:endParaRPr lang="fr-FR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/>
                        <a:t>27.1</a:t>
                      </a:r>
                      <a:endParaRPr lang="fr-FR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err="1" smtClean="0"/>
                        <a:t>Nitrogen</a:t>
                      </a:r>
                      <a:endParaRPr lang="fr-FR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/>
                        <a:t>77.4</a:t>
                      </a:r>
                      <a:endParaRPr lang="fr-FR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err="1" smtClean="0"/>
                        <a:t>Oxygen</a:t>
                      </a:r>
                      <a:endParaRPr lang="fr-FR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/>
                        <a:t>90.2</a:t>
                      </a:r>
                      <a:endParaRPr lang="fr-FR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126977" name="Object 1"/>
          <p:cNvGraphicFramePr>
            <a:graphicFrameLocks noChangeAspect="1"/>
          </p:cNvGraphicFramePr>
          <p:nvPr/>
        </p:nvGraphicFramePr>
        <p:xfrm>
          <a:off x="647564" y="2780928"/>
          <a:ext cx="2268252" cy="7200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7189" name="Équation" r:id="rId3" imgW="1600200" imgH="507960" progId="Equation.3">
                  <p:embed/>
                </p:oleObj>
              </mc:Choice>
              <mc:Fallback>
                <p:oleObj name="Équation" r:id="rId3" imgW="1600200" imgH="507960" progId="Equation.3">
                  <p:embed/>
                  <p:pic>
                    <p:nvPicPr>
                      <p:cNvPr id="0" name="Picture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7564" y="2780928"/>
                        <a:ext cx="2268252" cy="72008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6978" name="Object 2"/>
          <p:cNvGraphicFramePr>
            <a:graphicFrameLocks noChangeAspect="1"/>
          </p:cNvGraphicFramePr>
          <p:nvPr/>
        </p:nvGraphicFramePr>
        <p:xfrm>
          <a:off x="611560" y="3789040"/>
          <a:ext cx="3657249" cy="7200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7190" name="Équation" r:id="rId5" imgW="2450880" imgH="482400" progId="Equation.3">
                  <p:embed/>
                </p:oleObj>
              </mc:Choice>
              <mc:Fallback>
                <p:oleObj name="Équation" r:id="rId5" imgW="2450880" imgH="4824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1560" y="3789040"/>
                        <a:ext cx="3657249" cy="72008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Tableau 8"/>
          <p:cNvGraphicFramePr>
            <a:graphicFrameLocks noGrp="1"/>
          </p:cNvGraphicFramePr>
          <p:nvPr/>
        </p:nvGraphicFramePr>
        <p:xfrm>
          <a:off x="4788024" y="4304440"/>
          <a:ext cx="4320480" cy="236492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0251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53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6750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6750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6750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6750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46450"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/>
                        <a:t>RBCS (n</a:t>
                      </a:r>
                      <a:r>
                        <a:rPr lang="fr-FR" sz="1600" dirty="0" smtClean="0">
                          <a:sym typeface="Symbol"/>
                        </a:rPr>
                        <a:t>)</a:t>
                      </a:r>
                      <a:r>
                        <a:rPr lang="fr-FR" sz="1600" dirty="0" smtClean="0"/>
                        <a:t> </a:t>
                      </a:r>
                      <a:endParaRPr lang="fr-FR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/>
                        <a:t>4.2K</a:t>
                      </a:r>
                      <a:endParaRPr lang="fr-FR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/>
                        <a:t>2.2K</a:t>
                      </a:r>
                      <a:endParaRPr lang="fr-FR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/>
                        <a:t>2K</a:t>
                      </a:r>
                      <a:endParaRPr lang="fr-FR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/>
                        <a:t>1.8K</a:t>
                      </a:r>
                      <a:endParaRPr lang="fr-FR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/>
                        <a:t>1.5K</a:t>
                      </a:r>
                      <a:endParaRPr lang="fr-FR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6450"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/>
                        <a:t>1300</a:t>
                      </a:r>
                      <a:r>
                        <a:rPr lang="fr-FR" sz="1600" baseline="0" dirty="0" smtClean="0"/>
                        <a:t> MHz</a:t>
                      </a:r>
                      <a:endParaRPr lang="fr-FR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>
                          <a:solidFill>
                            <a:srgbClr val="FF0000"/>
                          </a:solidFill>
                        </a:rPr>
                        <a:t>600</a:t>
                      </a:r>
                      <a:endParaRPr lang="fr-FR" sz="16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>
                          <a:solidFill>
                            <a:srgbClr val="FF0000"/>
                          </a:solidFill>
                        </a:rPr>
                        <a:t>33</a:t>
                      </a:r>
                      <a:endParaRPr lang="fr-FR" sz="16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15</a:t>
                      </a:r>
                      <a:endParaRPr lang="fr-FR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6.5</a:t>
                      </a:r>
                      <a:endParaRPr lang="fr-FR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1.2</a:t>
                      </a:r>
                      <a:endParaRPr lang="fr-FR" sz="16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6450"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smtClean="0">
                          <a:solidFill>
                            <a:schemeClr val="tx1"/>
                          </a:solidFill>
                        </a:rPr>
                        <a:t>700 MHz</a:t>
                      </a:r>
                      <a:endParaRPr lang="fr-FR" sz="16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>
                          <a:solidFill>
                            <a:srgbClr val="FF0000"/>
                          </a:solidFill>
                        </a:rPr>
                        <a:t>174</a:t>
                      </a:r>
                      <a:endParaRPr lang="fr-FR" sz="16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>
                          <a:solidFill>
                            <a:schemeClr val="tx1"/>
                          </a:solidFill>
                        </a:rPr>
                        <a:t>9.5</a:t>
                      </a:r>
                      <a:endParaRPr lang="fr-FR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>
                          <a:solidFill>
                            <a:schemeClr val="tx1"/>
                          </a:solidFill>
                        </a:rPr>
                        <a:t>4.3</a:t>
                      </a:r>
                      <a:endParaRPr lang="fr-FR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>
                          <a:solidFill>
                            <a:schemeClr val="tx1"/>
                          </a:solidFill>
                        </a:rPr>
                        <a:t>1.9</a:t>
                      </a:r>
                      <a:endParaRPr lang="fr-FR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>
                          <a:solidFill>
                            <a:srgbClr val="00B0F0"/>
                          </a:solidFill>
                        </a:rPr>
                        <a:t>0.35</a:t>
                      </a:r>
                      <a:endParaRPr lang="fr-FR" sz="1600" b="1" dirty="0">
                        <a:solidFill>
                          <a:srgbClr val="00B0F0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6450"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>
                          <a:solidFill>
                            <a:schemeClr val="tx1"/>
                          </a:solidFill>
                        </a:rPr>
                        <a:t>352 MHz</a:t>
                      </a:r>
                      <a:endParaRPr lang="fr-FR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>
                          <a:solidFill>
                            <a:srgbClr val="FF0000"/>
                          </a:solidFill>
                        </a:rPr>
                        <a:t>44</a:t>
                      </a:r>
                      <a:endParaRPr lang="fr-FR" sz="16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>
                          <a:solidFill>
                            <a:schemeClr val="tx1"/>
                          </a:solidFill>
                        </a:rPr>
                        <a:t>2.5</a:t>
                      </a:r>
                      <a:endParaRPr lang="fr-FR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fr-FR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>
                          <a:solidFill>
                            <a:srgbClr val="00B0F0"/>
                          </a:solidFill>
                        </a:rPr>
                        <a:t>0.48</a:t>
                      </a:r>
                      <a:endParaRPr lang="fr-FR" sz="1600" b="1" dirty="0">
                        <a:solidFill>
                          <a:srgbClr val="00B0F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>
                          <a:solidFill>
                            <a:srgbClr val="00B0F0"/>
                          </a:solidFill>
                        </a:rPr>
                        <a:t>0.09</a:t>
                      </a:r>
                      <a:endParaRPr lang="fr-FR" sz="1600" b="1" dirty="0">
                        <a:solidFill>
                          <a:srgbClr val="00B0F0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46450"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smtClean="0">
                          <a:solidFill>
                            <a:schemeClr val="tx1"/>
                          </a:solidFill>
                        </a:rPr>
                        <a:t>88 MHz</a:t>
                      </a:r>
                      <a:endParaRPr lang="fr-FR" sz="16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fr-FR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>
                          <a:solidFill>
                            <a:srgbClr val="00B0F0"/>
                          </a:solidFill>
                        </a:rPr>
                        <a:t>0.15</a:t>
                      </a:r>
                      <a:endParaRPr lang="fr-FR" sz="1600" b="1" dirty="0">
                        <a:solidFill>
                          <a:srgbClr val="00B0F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>
                          <a:solidFill>
                            <a:srgbClr val="00B0F0"/>
                          </a:solidFill>
                        </a:rPr>
                        <a:t>0.07</a:t>
                      </a:r>
                      <a:endParaRPr lang="fr-FR" sz="1600" b="1" dirty="0">
                        <a:solidFill>
                          <a:srgbClr val="00B0F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>
                          <a:solidFill>
                            <a:srgbClr val="00B0F0"/>
                          </a:solidFill>
                        </a:rPr>
                        <a:t>0.03</a:t>
                      </a:r>
                      <a:endParaRPr lang="fr-FR" sz="1600" b="1" dirty="0">
                        <a:solidFill>
                          <a:srgbClr val="00B0F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>
                          <a:solidFill>
                            <a:srgbClr val="00B0F0"/>
                          </a:solidFill>
                        </a:rPr>
                        <a:t>0.006</a:t>
                      </a:r>
                      <a:endParaRPr lang="fr-FR" sz="1600" b="1" dirty="0">
                        <a:solidFill>
                          <a:srgbClr val="00B0F0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11" name="Image 10" descr="pd_He4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4644008" y="908720"/>
            <a:ext cx="4327785" cy="561662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>
              <a:buFontTx/>
              <a:buNone/>
              <a:defRPr/>
            </a:pPr>
            <a:r>
              <a:rPr lang="fr-FR" sz="2400" cap="none" dirty="0" smtClean="0">
                <a:ln>
                  <a:noFill/>
                </a:ln>
              </a:rPr>
              <a:t>CRYOGENICS </a:t>
            </a:r>
          </a:p>
        </p:txBody>
      </p:sp>
      <p:pic>
        <p:nvPicPr>
          <p:cNvPr id="126979" name="Picture 3"/>
          <p:cNvPicPr>
            <a:picLocks noChangeAspect="1" noChangeArrowheads="1"/>
          </p:cNvPicPr>
          <p:nvPr/>
        </p:nvPicPr>
        <p:blipFill>
          <a:blip r:embed="rId2" cstate="print"/>
          <a:srcRect l="21590" t="26938" r="43787" b="28539"/>
          <a:stretch>
            <a:fillRect/>
          </a:stretch>
        </p:blipFill>
        <p:spPr bwMode="auto">
          <a:xfrm>
            <a:off x="0" y="1138577"/>
            <a:ext cx="4688383" cy="4824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Image 12" descr="kapitza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956372" y="1113788"/>
            <a:ext cx="3351438" cy="4761697"/>
          </a:xfrm>
          <a:prstGeom prst="rect">
            <a:avLst/>
          </a:prstGeom>
        </p:spPr>
      </p:pic>
      <p:sp>
        <p:nvSpPr>
          <p:cNvPr id="12" name="ZoneTexte 11"/>
          <p:cNvSpPr txBox="1"/>
          <p:nvPr/>
        </p:nvSpPr>
        <p:spPr>
          <a:xfrm>
            <a:off x="1878167" y="777647"/>
            <a:ext cx="2232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Normal </a:t>
            </a:r>
            <a:r>
              <a:rPr lang="fr-FR" dirty="0" err="1" smtClean="0"/>
              <a:t>helium</a:t>
            </a:r>
            <a:endParaRPr lang="fr-FR" dirty="0"/>
          </a:p>
        </p:txBody>
      </p:sp>
      <p:sp>
        <p:nvSpPr>
          <p:cNvPr id="14" name="ZoneTexte 13"/>
          <p:cNvSpPr txBox="1"/>
          <p:nvPr/>
        </p:nvSpPr>
        <p:spPr>
          <a:xfrm>
            <a:off x="5724557" y="833059"/>
            <a:ext cx="2232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err="1" smtClean="0"/>
              <a:t>Superfluid</a:t>
            </a:r>
            <a:r>
              <a:rPr lang="fr-FR" dirty="0" smtClean="0"/>
              <a:t> </a:t>
            </a:r>
            <a:r>
              <a:rPr lang="fr-FR" dirty="0" err="1" smtClean="0"/>
              <a:t>helium</a:t>
            </a:r>
            <a:endParaRPr lang="fr-FR" dirty="0"/>
          </a:p>
        </p:txBody>
      </p:sp>
      <p:sp>
        <p:nvSpPr>
          <p:cNvPr id="15" name="Rectangle 14"/>
          <p:cNvSpPr/>
          <p:nvPr/>
        </p:nvSpPr>
        <p:spPr>
          <a:xfrm>
            <a:off x="2555776" y="6581001"/>
            <a:ext cx="457200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sz="1200" dirty="0" smtClean="0"/>
              <a:t>S. W. Van </a:t>
            </a:r>
            <a:r>
              <a:rPr lang="en-GB" sz="1200" dirty="0" err="1" smtClean="0"/>
              <a:t>Sciver</a:t>
            </a:r>
            <a:r>
              <a:rPr lang="en-GB" sz="1200" dirty="0" smtClean="0"/>
              <a:t>, “Helium cryogenics”, Plenum press, 1986</a:t>
            </a:r>
            <a:endParaRPr lang="fr-FR" sz="1200" dirty="0"/>
          </a:p>
        </p:txBody>
      </p:sp>
      <p:sp>
        <p:nvSpPr>
          <p:cNvPr id="16" name="ZoneTexte 15"/>
          <p:cNvSpPr txBox="1"/>
          <p:nvPr/>
        </p:nvSpPr>
        <p:spPr>
          <a:xfrm>
            <a:off x="1893284" y="5977141"/>
            <a:ext cx="1656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rgbClr val="FF0000"/>
                </a:solidFill>
              </a:rPr>
              <a:t>~100 W/m</a:t>
            </a:r>
            <a:r>
              <a:rPr lang="fr-FR" b="1" baseline="30000" dirty="0" smtClean="0">
                <a:solidFill>
                  <a:srgbClr val="FF0000"/>
                </a:solidFill>
              </a:rPr>
              <a:t>2</a:t>
            </a:r>
            <a:r>
              <a:rPr lang="fr-FR" b="1" dirty="0" smtClean="0">
                <a:solidFill>
                  <a:srgbClr val="FF0000"/>
                </a:solidFill>
              </a:rPr>
              <a:t>/K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18" name="Ellipse 17"/>
          <p:cNvSpPr/>
          <p:nvPr/>
        </p:nvSpPr>
        <p:spPr>
          <a:xfrm>
            <a:off x="7668344" y="2420888"/>
            <a:ext cx="144016" cy="144016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ZoneTexte 18"/>
          <p:cNvSpPr txBox="1"/>
          <p:nvPr/>
        </p:nvSpPr>
        <p:spPr>
          <a:xfrm>
            <a:off x="6138132" y="5909739"/>
            <a:ext cx="19622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rgbClr val="FF0000"/>
                </a:solidFill>
              </a:rPr>
              <a:t>~ 5000 W/m</a:t>
            </a:r>
            <a:r>
              <a:rPr lang="fr-FR" b="1" baseline="30000" dirty="0" smtClean="0">
                <a:solidFill>
                  <a:srgbClr val="FF0000"/>
                </a:solidFill>
              </a:rPr>
              <a:t>2</a:t>
            </a:r>
            <a:r>
              <a:rPr lang="fr-FR" b="1" dirty="0" smtClean="0">
                <a:solidFill>
                  <a:srgbClr val="FF0000"/>
                </a:solidFill>
              </a:rPr>
              <a:t>/K</a:t>
            </a:r>
            <a:endParaRPr lang="fr-FR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buFontTx/>
              <a:buNone/>
              <a:defRPr/>
            </a:pPr>
            <a:r>
              <a:rPr lang="fr-FR" sz="2400" cap="none" dirty="0" smtClean="0">
                <a:ln>
                  <a:noFill/>
                </a:ln>
              </a:rPr>
              <a:t>OUTLINE</a:t>
            </a:r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251520" y="1852503"/>
            <a:ext cx="8640960" cy="40523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57056" tIns="45720" rIns="91440" bIns="126960" numCol="1" anchor="ctr" anchorCtr="0" compatLnSpc="1">
            <a:prstTxWarp prst="textNoShape">
              <a:avLst/>
            </a:prstTxWarp>
            <a:spAutoFit/>
          </a:bodyPr>
          <a:lstStyle/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en-US" sz="2000" b="1" i="0" u="none" strike="noStrike" cap="none" normalizeH="0" baseline="0" dirty="0" smtClean="0">
              <a:ln>
                <a:noFill/>
              </a:ln>
              <a:solidFill>
                <a:srgbClr val="501F74"/>
              </a:solidFill>
              <a:effectLst/>
              <a:latin typeface="Calibri" pitchFamily="34" charset="0"/>
              <a:ea typeface="PMingLiU" pitchFamily="18" charset="-120"/>
              <a:cs typeface="Times New Roman" pitchFamily="18" charset="0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lang="en-US" sz="2000" b="1" dirty="0" smtClean="0">
                <a:solidFill>
                  <a:srgbClr val="501F74"/>
                </a:solidFill>
                <a:latin typeface="Calibri" pitchFamily="34" charset="0"/>
                <a:ea typeface="PMingLiU" pitchFamily="18" charset="-120"/>
                <a:cs typeface="Times New Roman" pitchFamily="18" charset="0"/>
              </a:rPr>
              <a:t> </a:t>
            </a:r>
            <a:r>
              <a:rPr kumimoji="0" lang="en-US" sz="2000" b="1" u="none" strike="noStrike" cap="none" normalizeH="0" baseline="0" dirty="0" smtClean="0">
                <a:ln>
                  <a:noFill/>
                </a:ln>
                <a:solidFill>
                  <a:srgbClr val="501F74"/>
                </a:solidFill>
                <a:effectLst/>
                <a:latin typeface="Calibri" pitchFamily="34" charset="0"/>
                <a:ea typeface="PMingLiU" pitchFamily="18" charset="-120"/>
                <a:cs typeface="Times New Roman" pitchFamily="18" charset="0"/>
              </a:rPr>
              <a:t>Cryogenics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endParaRPr kumimoji="0" lang="en-US" sz="2000" b="1" u="none" strike="noStrike" cap="none" normalizeH="0" baseline="0" dirty="0" smtClean="0">
              <a:ln>
                <a:noFill/>
              </a:ln>
              <a:solidFill>
                <a:srgbClr val="501F74"/>
              </a:solidFill>
              <a:effectLst/>
              <a:latin typeface="Calibri" pitchFamily="34" charset="0"/>
              <a:ea typeface="PMingLiU" pitchFamily="18" charset="-120"/>
              <a:cs typeface="Times New Roman" pitchFamily="18" charset="0"/>
            </a:endParaRPr>
          </a:p>
          <a:p>
            <a:pPr lvl="2" eaLnBrk="0" hangingPunct="0">
              <a:buFontTx/>
              <a:buAutoNum type="alphaLcPeriod"/>
            </a:pPr>
            <a:r>
              <a:rPr lang="en-US" sz="2000" b="1" dirty="0" smtClean="0">
                <a:latin typeface="Calibri" pitchFamily="34" charset="0"/>
                <a:ea typeface="PMingLiU" pitchFamily="18" charset="-120"/>
                <a:cs typeface="Times New Roman" pitchFamily="18" charset="0"/>
              </a:rPr>
              <a:t> What’s the right temperature of operation?</a:t>
            </a:r>
            <a:endParaRPr lang="fr-FR" sz="1000" b="1" dirty="0" smtClean="0"/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lphaLcPeriod"/>
              <a:tabLst/>
            </a:pPr>
            <a:r>
              <a:rPr kumimoji="0" lang="en-US" sz="2000" b="1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PMingLiU" pitchFamily="18" charset="-120"/>
                <a:cs typeface="Times New Roman" pitchFamily="18" charset="0"/>
              </a:rPr>
              <a:t> Cryostats and interfaces</a:t>
            </a: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lphaLcPeriod"/>
              <a:tabLst/>
            </a:pP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PMingLiU" pitchFamily="18" charset="-120"/>
              <a:cs typeface="Times New Roman" pitchFamily="18" charset="0"/>
            </a:endParaRP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fr-FR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lang="en-US" sz="2000" b="1" dirty="0" smtClean="0">
                <a:solidFill>
                  <a:srgbClr val="501F74"/>
                </a:solidFill>
                <a:latin typeface="Calibri" pitchFamily="34" charset="0"/>
                <a:ea typeface="PMingLiU" pitchFamily="18" charset="-120"/>
                <a:cs typeface="Times New Roman" pitchFamily="18" charset="0"/>
              </a:rPr>
              <a:t> Operation of an accelerator (from perturbations to failures)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fr-FR" sz="1000" b="1" u="none" strike="noStrike" cap="none" normalizeH="0" baseline="0" dirty="0" smtClean="0">
              <a:ln>
                <a:noFill/>
              </a:ln>
              <a:solidFill>
                <a:srgbClr val="501F74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2" eaLnBrk="0" hangingPunct="0">
              <a:buFontTx/>
              <a:buAutoNum type="alphaLcPeriod"/>
            </a:pPr>
            <a:r>
              <a:rPr lang="en-US" sz="2000" b="1" dirty="0" smtClean="0">
                <a:latin typeface="Calibri" pitchFamily="34" charset="0"/>
                <a:ea typeface="PMingLiU" pitchFamily="18" charset="-120"/>
                <a:cs typeface="Times New Roman" pitchFamily="18" charset="0"/>
              </a:rPr>
              <a:t> Perturbation during operation (focus on accelerating cavities)</a:t>
            </a:r>
            <a:endParaRPr lang="en-US" sz="2000" dirty="0" smtClean="0">
              <a:latin typeface="Calibri" pitchFamily="34" charset="0"/>
              <a:ea typeface="PMingLiU" pitchFamily="18" charset="-120"/>
              <a:cs typeface="Times New Roman" pitchFamily="18" charset="0"/>
            </a:endParaRPr>
          </a:p>
          <a:p>
            <a:pPr lvl="2" eaLnBrk="0" hangingPunct="0">
              <a:buFontTx/>
              <a:buAutoNum type="alphaLcPeriod"/>
            </a:pPr>
            <a:r>
              <a:rPr lang="en-US" sz="2000" b="1" dirty="0" smtClean="0">
                <a:latin typeface="Calibri" pitchFamily="34" charset="0"/>
                <a:ea typeface="PMingLiU" pitchFamily="18" charset="-120"/>
                <a:cs typeface="Times New Roman" pitchFamily="18" charset="0"/>
              </a:rPr>
              <a:t> Failures during operation</a:t>
            </a:r>
            <a:endParaRPr lang="en-US" sz="2000" dirty="0" smtClean="0">
              <a:latin typeface="Calibri" pitchFamily="34" charset="0"/>
              <a:ea typeface="PMingLiU" pitchFamily="18" charset="-120"/>
              <a:cs typeface="Times New Roman" pitchFamily="18" charset="0"/>
            </a:endParaRPr>
          </a:p>
          <a:p>
            <a:pPr lvl="2" eaLnBrk="0" hangingPunct="0">
              <a:buFontTx/>
              <a:buAutoNum type="alphaLcPeriod"/>
            </a:pPr>
            <a:r>
              <a:rPr lang="en-US" sz="2000" b="1" dirty="0" smtClean="0">
                <a:latin typeface="Calibri" pitchFamily="34" charset="0"/>
                <a:ea typeface="PMingLiU" pitchFamily="18" charset="-120"/>
                <a:cs typeface="Times New Roman" pitchFamily="18" charset="0"/>
              </a:rPr>
              <a:t> Beam losses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9895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ess.png"/>
          <p:cNvPicPr>
            <a:picLocks noChangeAspect="1"/>
          </p:cNvPicPr>
          <p:nvPr/>
        </p:nvPicPr>
        <p:blipFill>
          <a:blip r:embed="rId2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059832" y="1052736"/>
            <a:ext cx="5294948" cy="4567955"/>
          </a:xfrm>
          <a:prstGeom prst="rect">
            <a:avLst/>
          </a:prstGeom>
        </p:spPr>
      </p:pic>
      <p:sp>
        <p:nvSpPr>
          <p:cNvPr id="8" name="ZoneTexte 7"/>
          <p:cNvSpPr txBox="1"/>
          <p:nvPr/>
        </p:nvSpPr>
        <p:spPr>
          <a:xfrm>
            <a:off x="6408204" y="712395"/>
            <a:ext cx="33215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i="1" u="sng" dirty="0" smtClean="0"/>
              <a:t>ESS Spoke </a:t>
            </a:r>
            <a:r>
              <a:rPr lang="en-GB" i="1" u="sng" dirty="0" err="1" smtClean="0"/>
              <a:t>Cryomodule</a:t>
            </a:r>
            <a:endParaRPr lang="en-GB" i="1" u="sng" dirty="0"/>
          </a:p>
        </p:txBody>
      </p:sp>
      <p:sp>
        <p:nvSpPr>
          <p:cNvPr id="9" name="Rectangle 8"/>
          <p:cNvSpPr/>
          <p:nvPr/>
        </p:nvSpPr>
        <p:spPr>
          <a:xfrm>
            <a:off x="7101086" y="1484784"/>
            <a:ext cx="143135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/>
            <a:r>
              <a:rPr lang="fr-FR" sz="1600" b="1" dirty="0" smtClean="0"/>
              <a:t>Vacuum </a:t>
            </a:r>
            <a:r>
              <a:rPr lang="fr-FR" sz="1600" b="1" dirty="0" err="1" smtClean="0"/>
              <a:t>vessel</a:t>
            </a:r>
            <a:endParaRPr lang="fr-FR" sz="1600" b="1" dirty="0" smtClean="0"/>
          </a:p>
        </p:txBody>
      </p:sp>
      <p:cxnSp>
        <p:nvCxnSpPr>
          <p:cNvPr id="10" name="Connecteur droit avec flèche 9"/>
          <p:cNvCxnSpPr/>
          <p:nvPr/>
        </p:nvCxnSpPr>
        <p:spPr>
          <a:xfrm rot="5400000">
            <a:off x="6712345" y="1889489"/>
            <a:ext cx="614995" cy="477432"/>
          </a:xfrm>
          <a:prstGeom prst="straightConnector1">
            <a:avLst/>
          </a:prstGeom>
          <a:ln w="28575">
            <a:solidFill>
              <a:srgbClr val="C0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/>
        </p:nvSpPr>
        <p:spPr>
          <a:xfrm>
            <a:off x="7120178" y="5094520"/>
            <a:ext cx="144142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/>
            <a:r>
              <a:rPr lang="fr-FR" sz="1600" b="1" dirty="0" smtClean="0"/>
              <a:t>Thermal </a:t>
            </a:r>
            <a:r>
              <a:rPr lang="fr-FR" sz="1600" b="1" dirty="0" err="1" smtClean="0"/>
              <a:t>shield</a:t>
            </a:r>
            <a:endParaRPr lang="fr-FR" sz="1600" b="1" dirty="0" smtClean="0"/>
          </a:p>
        </p:txBody>
      </p:sp>
      <p:cxnSp>
        <p:nvCxnSpPr>
          <p:cNvPr id="12" name="Connecteur droit avec flèche 11"/>
          <p:cNvCxnSpPr/>
          <p:nvPr/>
        </p:nvCxnSpPr>
        <p:spPr>
          <a:xfrm flipH="1" flipV="1">
            <a:off x="6013891" y="4357650"/>
            <a:ext cx="1214858" cy="870969"/>
          </a:xfrm>
          <a:prstGeom prst="straightConnector1">
            <a:avLst/>
          </a:prstGeom>
          <a:ln w="28575">
            <a:solidFill>
              <a:srgbClr val="C0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4955974" y="1052736"/>
            <a:ext cx="199229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/>
            <a:r>
              <a:rPr lang="fr-FR" sz="1600" b="1" dirty="0" err="1" smtClean="0"/>
              <a:t>Cryogenic</a:t>
            </a:r>
            <a:r>
              <a:rPr lang="fr-FR" sz="1600" b="1" dirty="0" smtClean="0"/>
              <a:t> </a:t>
            </a:r>
            <a:r>
              <a:rPr lang="fr-FR" sz="1600" b="1" dirty="0" err="1" smtClean="0"/>
              <a:t>piping</a:t>
            </a:r>
            <a:r>
              <a:rPr lang="fr-FR" sz="1600" b="1" dirty="0" smtClean="0"/>
              <a:t> (</a:t>
            </a:r>
            <a:r>
              <a:rPr lang="fr-FR" sz="1600" b="1" dirty="0" err="1" smtClean="0"/>
              <a:t>supply</a:t>
            </a:r>
            <a:r>
              <a:rPr lang="fr-FR" sz="1600" b="1" dirty="0" smtClean="0"/>
              <a:t> and </a:t>
            </a:r>
            <a:r>
              <a:rPr lang="fr-FR" sz="1600" b="1" dirty="0" err="1" smtClean="0"/>
              <a:t>exhaust</a:t>
            </a:r>
            <a:r>
              <a:rPr lang="fr-FR" sz="1600" b="1" dirty="0" smtClean="0"/>
              <a:t>)</a:t>
            </a:r>
          </a:p>
        </p:txBody>
      </p:sp>
      <p:cxnSp>
        <p:nvCxnSpPr>
          <p:cNvPr id="14" name="Connecteur droit avec flèche 13"/>
          <p:cNvCxnSpPr/>
          <p:nvPr/>
        </p:nvCxnSpPr>
        <p:spPr>
          <a:xfrm>
            <a:off x="5688701" y="1925904"/>
            <a:ext cx="35427" cy="1215066"/>
          </a:xfrm>
          <a:prstGeom prst="straightConnector1">
            <a:avLst/>
          </a:prstGeom>
          <a:ln w="28575">
            <a:solidFill>
              <a:srgbClr val="C0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avec flèche 14"/>
          <p:cNvCxnSpPr/>
          <p:nvPr/>
        </p:nvCxnSpPr>
        <p:spPr>
          <a:xfrm rot="5400000" flipH="1" flipV="1">
            <a:off x="3791416" y="4604467"/>
            <a:ext cx="901868" cy="182273"/>
          </a:xfrm>
          <a:prstGeom prst="straightConnector1">
            <a:avLst/>
          </a:prstGeom>
          <a:ln w="28575">
            <a:solidFill>
              <a:srgbClr val="C0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3851920" y="5157192"/>
            <a:ext cx="107433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/>
            <a:r>
              <a:rPr lang="fr-FR" sz="1600" b="1" dirty="0" err="1" smtClean="0"/>
              <a:t>Magnetic</a:t>
            </a:r>
            <a:endParaRPr lang="fr-FR" sz="1600" b="1" dirty="0" smtClean="0"/>
          </a:p>
          <a:p>
            <a:pPr marL="342900" indent="-342900"/>
            <a:r>
              <a:rPr lang="fr-FR" sz="1600" b="1" dirty="0" smtClean="0"/>
              <a:t> </a:t>
            </a:r>
            <a:r>
              <a:rPr lang="fr-FR" sz="1600" b="1" dirty="0" err="1" smtClean="0"/>
              <a:t>shield</a:t>
            </a:r>
            <a:endParaRPr lang="fr-FR" sz="1600" b="1" dirty="0" smtClean="0"/>
          </a:p>
        </p:txBody>
      </p:sp>
      <p:sp>
        <p:nvSpPr>
          <p:cNvPr id="17" name="Rectangle 16"/>
          <p:cNvSpPr/>
          <p:nvPr/>
        </p:nvSpPr>
        <p:spPr>
          <a:xfrm>
            <a:off x="3373623" y="1484784"/>
            <a:ext cx="186642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ctr"/>
            <a:r>
              <a:rPr lang="fr-FR" sz="1600" b="1" dirty="0" err="1" smtClean="0"/>
              <a:t>Superconducting</a:t>
            </a:r>
            <a:r>
              <a:rPr lang="fr-FR" sz="1600" b="1" dirty="0" smtClean="0"/>
              <a:t> </a:t>
            </a:r>
            <a:r>
              <a:rPr lang="fr-FR" sz="1600" b="1" dirty="0" err="1" smtClean="0"/>
              <a:t>cavity</a:t>
            </a:r>
            <a:endParaRPr lang="fr-FR" sz="1600" b="1" dirty="0" smtClean="0"/>
          </a:p>
        </p:txBody>
      </p:sp>
      <p:cxnSp>
        <p:nvCxnSpPr>
          <p:cNvPr id="18" name="Connecteur droit avec flèche 17"/>
          <p:cNvCxnSpPr/>
          <p:nvPr/>
        </p:nvCxnSpPr>
        <p:spPr>
          <a:xfrm flipH="1" flipV="1">
            <a:off x="5559230" y="4118849"/>
            <a:ext cx="668954" cy="1470391"/>
          </a:xfrm>
          <a:prstGeom prst="straightConnector1">
            <a:avLst/>
          </a:prstGeom>
          <a:ln w="28575">
            <a:solidFill>
              <a:srgbClr val="C0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ZoneTexte 2"/>
          <p:cNvSpPr txBox="1"/>
          <p:nvPr/>
        </p:nvSpPr>
        <p:spPr>
          <a:xfrm>
            <a:off x="471572" y="980728"/>
            <a:ext cx="3700630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itchFamily="2" charset="2"/>
              <a:buChar char="q"/>
            </a:pPr>
            <a:r>
              <a:rPr lang="en-GB" b="1" dirty="0" smtClean="0">
                <a:solidFill>
                  <a:schemeClr val="tx2"/>
                </a:solidFill>
              </a:rPr>
              <a:t>Vacuum vessel</a:t>
            </a:r>
          </a:p>
          <a:p>
            <a:pPr marL="800100" lvl="1" indent="-342900">
              <a:buFont typeface="Wingdings" pitchFamily="2" charset="2"/>
              <a:buChar char="§"/>
            </a:pPr>
            <a:r>
              <a:rPr lang="en-GB" sz="1400" dirty="0"/>
              <a:t>Interface (</a:t>
            </a:r>
            <a:r>
              <a:rPr lang="en-GB" sz="1400" dirty="0" smtClean="0"/>
              <a:t>valves, beam pipe)</a:t>
            </a:r>
            <a:endParaRPr lang="en-GB" sz="1400" dirty="0"/>
          </a:p>
          <a:p>
            <a:pPr marL="800100" lvl="1" indent="-342900">
              <a:buFont typeface="Wingdings" pitchFamily="2" charset="2"/>
              <a:buChar char="§"/>
            </a:pPr>
            <a:r>
              <a:rPr lang="en-GB" sz="1400" dirty="0" smtClean="0"/>
              <a:t>Thermal Insulation</a:t>
            </a:r>
          </a:p>
          <a:p>
            <a:pPr marL="800100" lvl="1" indent="-342900">
              <a:buFont typeface="Wingdings" pitchFamily="2" charset="2"/>
              <a:buChar char="§"/>
            </a:pPr>
            <a:r>
              <a:rPr lang="en-GB" sz="1400" dirty="0" smtClean="0"/>
              <a:t>Limiting convection losses</a:t>
            </a:r>
          </a:p>
          <a:p>
            <a:pPr marL="342900" indent="-342900"/>
            <a:r>
              <a:rPr lang="en-GB" sz="1400" dirty="0" smtClean="0"/>
              <a:t> </a:t>
            </a:r>
            <a:endParaRPr lang="en-GB" b="1" dirty="0" smtClean="0">
              <a:solidFill>
                <a:schemeClr val="tx2"/>
              </a:solidFill>
            </a:endParaRPr>
          </a:p>
        </p:txBody>
      </p:sp>
      <p:cxnSp>
        <p:nvCxnSpPr>
          <p:cNvPr id="22" name="Connecteur droit avec flèche 21"/>
          <p:cNvCxnSpPr/>
          <p:nvPr/>
        </p:nvCxnSpPr>
        <p:spPr>
          <a:xfrm rot="16200000" flipH="1">
            <a:off x="3961051" y="2561131"/>
            <a:ext cx="1416109" cy="469338"/>
          </a:xfrm>
          <a:prstGeom prst="straightConnector1">
            <a:avLst/>
          </a:prstGeom>
          <a:ln w="28575">
            <a:solidFill>
              <a:srgbClr val="C0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angle 26"/>
          <p:cNvSpPr/>
          <p:nvPr/>
        </p:nvSpPr>
        <p:spPr>
          <a:xfrm>
            <a:off x="5580112" y="5589240"/>
            <a:ext cx="452155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/>
            <a:r>
              <a:rPr lang="fr-FR" sz="1600" b="1" dirty="0" err="1" smtClean="0"/>
              <a:t>Supporting</a:t>
            </a:r>
            <a:r>
              <a:rPr lang="fr-FR" sz="1600" b="1" dirty="0" smtClean="0"/>
              <a:t> components : support + </a:t>
            </a:r>
            <a:r>
              <a:rPr lang="fr-FR" sz="1600" b="1" dirty="0" err="1" smtClean="0"/>
              <a:t>alignment</a:t>
            </a:r>
            <a:r>
              <a:rPr lang="fr-FR" sz="1600" b="1" dirty="0" smtClean="0"/>
              <a:t> </a:t>
            </a:r>
          </a:p>
        </p:txBody>
      </p:sp>
      <p:sp>
        <p:nvSpPr>
          <p:cNvPr id="23" name="ZoneTexte 22"/>
          <p:cNvSpPr txBox="1"/>
          <p:nvPr/>
        </p:nvSpPr>
        <p:spPr>
          <a:xfrm rot="16200000">
            <a:off x="-2855228" y="3633440"/>
            <a:ext cx="60797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 smtClean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MAIN COMPONENTS</a:t>
            </a:r>
          </a:p>
        </p:txBody>
      </p:sp>
      <p:sp>
        <p:nvSpPr>
          <p:cNvPr id="24" name="ZoneTexte 23"/>
          <p:cNvSpPr txBox="1"/>
          <p:nvPr/>
        </p:nvSpPr>
        <p:spPr>
          <a:xfrm>
            <a:off x="471572" y="2110347"/>
            <a:ext cx="370063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itchFamily="2" charset="2"/>
              <a:buChar char="q"/>
            </a:pPr>
            <a:r>
              <a:rPr lang="en-GB" b="1" dirty="0" smtClean="0">
                <a:solidFill>
                  <a:schemeClr val="tx2"/>
                </a:solidFill>
              </a:rPr>
              <a:t>Supporting components</a:t>
            </a:r>
          </a:p>
          <a:p>
            <a:pPr marL="800100" lvl="1" indent="-342900">
              <a:buFont typeface="Wingdings" pitchFamily="2" charset="2"/>
              <a:buChar char="§"/>
            </a:pPr>
            <a:r>
              <a:rPr lang="en-GB" sz="1400" dirty="0" smtClean="0"/>
              <a:t>Supporting and positioning</a:t>
            </a:r>
          </a:p>
          <a:p>
            <a:pPr lvl="1"/>
            <a:r>
              <a:rPr lang="en-GB" sz="1400" dirty="0" smtClean="0"/>
              <a:t>the cold mass</a:t>
            </a:r>
          </a:p>
          <a:p>
            <a:pPr marL="800100" lvl="1" indent="-342900">
              <a:buFont typeface="Wingdings" pitchFamily="2" charset="2"/>
              <a:buChar char="§"/>
            </a:pPr>
            <a:r>
              <a:rPr lang="en-GB" sz="1400" dirty="0" smtClean="0"/>
              <a:t>Limiting conduction losses</a:t>
            </a:r>
          </a:p>
        </p:txBody>
      </p:sp>
      <p:sp>
        <p:nvSpPr>
          <p:cNvPr id="25" name="ZoneTexte 24"/>
          <p:cNvSpPr txBox="1"/>
          <p:nvPr/>
        </p:nvSpPr>
        <p:spPr>
          <a:xfrm>
            <a:off x="467544" y="3157219"/>
            <a:ext cx="370063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itchFamily="2" charset="2"/>
              <a:buChar char="q"/>
            </a:pPr>
            <a:r>
              <a:rPr lang="en-GB" b="1" dirty="0" smtClean="0">
                <a:solidFill>
                  <a:schemeClr val="tx2"/>
                </a:solidFill>
              </a:rPr>
              <a:t>Thermal shields</a:t>
            </a:r>
          </a:p>
          <a:p>
            <a:pPr marL="800100" lvl="1" indent="-342900">
              <a:buFont typeface="Wingdings" pitchFamily="2" charset="2"/>
              <a:buChar char="§"/>
            </a:pPr>
            <a:r>
              <a:rPr lang="en-GB" sz="1400" dirty="0" smtClean="0"/>
              <a:t>Thermal Insulation (80K)</a:t>
            </a:r>
          </a:p>
          <a:p>
            <a:pPr marL="800100" lvl="1" indent="-342900">
              <a:buFont typeface="Wingdings" pitchFamily="2" charset="2"/>
              <a:buChar char="§"/>
            </a:pPr>
            <a:r>
              <a:rPr lang="en-GB" sz="1400" dirty="0" smtClean="0"/>
              <a:t>Limiting radiation losses </a:t>
            </a:r>
          </a:p>
        </p:txBody>
      </p:sp>
      <p:sp>
        <p:nvSpPr>
          <p:cNvPr id="26" name="ZoneTexte 25"/>
          <p:cNvSpPr txBox="1"/>
          <p:nvPr/>
        </p:nvSpPr>
        <p:spPr>
          <a:xfrm>
            <a:off x="471572" y="3936815"/>
            <a:ext cx="370063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itchFamily="2" charset="2"/>
              <a:buChar char="q"/>
            </a:pPr>
            <a:r>
              <a:rPr lang="en-GB" b="1" dirty="0" smtClean="0">
                <a:solidFill>
                  <a:schemeClr val="tx2"/>
                </a:solidFill>
              </a:rPr>
              <a:t>Cryogenic piping</a:t>
            </a:r>
          </a:p>
          <a:p>
            <a:pPr marL="800100" lvl="1" indent="-342900">
              <a:buFont typeface="Wingdings" pitchFamily="2" charset="2"/>
              <a:buChar char="§"/>
            </a:pPr>
            <a:r>
              <a:rPr lang="en-GB" sz="1400" dirty="0" smtClean="0"/>
              <a:t>Cryogenic environment </a:t>
            </a:r>
          </a:p>
          <a:p>
            <a:pPr marL="800100" lvl="1" indent="-342900">
              <a:buFont typeface="Wingdings" pitchFamily="2" charset="2"/>
              <a:buChar char="§"/>
            </a:pPr>
            <a:r>
              <a:rPr lang="en-GB" sz="1400" dirty="0" smtClean="0"/>
              <a:t>Ensuring supply of </a:t>
            </a:r>
            <a:r>
              <a:rPr lang="en-GB" sz="1400" dirty="0" err="1" smtClean="0"/>
              <a:t>Lhe</a:t>
            </a:r>
            <a:r>
              <a:rPr lang="en-GB" sz="1400" dirty="0" smtClean="0"/>
              <a:t> and </a:t>
            </a:r>
          </a:p>
          <a:p>
            <a:pPr lvl="1"/>
            <a:r>
              <a:rPr lang="en-GB" sz="1400" dirty="0"/>
              <a:t>d</a:t>
            </a:r>
            <a:r>
              <a:rPr lang="en-GB" sz="1400" dirty="0" smtClean="0"/>
              <a:t>egassing of </a:t>
            </a:r>
            <a:r>
              <a:rPr lang="en-GB" sz="1400" dirty="0" err="1" smtClean="0"/>
              <a:t>GHe</a:t>
            </a:r>
            <a:endParaRPr lang="en-GB" sz="1400" dirty="0" smtClean="0"/>
          </a:p>
        </p:txBody>
      </p:sp>
      <p:sp>
        <p:nvSpPr>
          <p:cNvPr id="28" name="ZoneTexte 27"/>
          <p:cNvSpPr txBox="1"/>
          <p:nvPr/>
        </p:nvSpPr>
        <p:spPr>
          <a:xfrm>
            <a:off x="471572" y="4957419"/>
            <a:ext cx="370063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itchFamily="2" charset="2"/>
              <a:buChar char="q"/>
            </a:pPr>
            <a:r>
              <a:rPr lang="en-GB" b="1" dirty="0" smtClean="0">
                <a:solidFill>
                  <a:schemeClr val="tx2"/>
                </a:solidFill>
              </a:rPr>
              <a:t>Magnetic shield</a:t>
            </a:r>
          </a:p>
          <a:p>
            <a:pPr marL="800100" lvl="1" indent="-342900">
              <a:buFont typeface="Wingdings" pitchFamily="2" charset="2"/>
              <a:buChar char="§"/>
            </a:pPr>
            <a:r>
              <a:rPr lang="en-GB" sz="1400" dirty="0" smtClean="0"/>
              <a:t>Reduction of earth </a:t>
            </a:r>
          </a:p>
          <a:p>
            <a:pPr lvl="1"/>
            <a:r>
              <a:rPr lang="en-GB" sz="1400" dirty="0" smtClean="0"/>
              <a:t>magnetic field</a:t>
            </a:r>
          </a:p>
        </p:txBody>
      </p:sp>
      <p:sp>
        <p:nvSpPr>
          <p:cNvPr id="30" name="ZoneTexte 29"/>
          <p:cNvSpPr txBox="1"/>
          <p:nvPr/>
        </p:nvSpPr>
        <p:spPr>
          <a:xfrm>
            <a:off x="471572" y="5685630"/>
            <a:ext cx="37006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itchFamily="2" charset="2"/>
              <a:buChar char="q"/>
            </a:pPr>
            <a:r>
              <a:rPr lang="en-GB" b="1" dirty="0" smtClean="0">
                <a:solidFill>
                  <a:schemeClr val="tx2"/>
                </a:solidFill>
              </a:rPr>
              <a:t>Cold mass (cavities, magnets)</a:t>
            </a:r>
          </a:p>
        </p:txBody>
      </p:sp>
      <p:cxnSp>
        <p:nvCxnSpPr>
          <p:cNvPr id="33" name="Connecteur droit avec flèche 32"/>
          <p:cNvCxnSpPr/>
          <p:nvPr/>
        </p:nvCxnSpPr>
        <p:spPr>
          <a:xfrm flipV="1">
            <a:off x="3059832" y="3212976"/>
            <a:ext cx="5616624" cy="792088"/>
          </a:xfrm>
          <a:prstGeom prst="straightConnector1">
            <a:avLst/>
          </a:prstGeom>
          <a:ln w="28575">
            <a:solidFill>
              <a:srgbClr val="7030A0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ZoneTexte 33"/>
          <p:cNvSpPr txBox="1"/>
          <p:nvPr/>
        </p:nvSpPr>
        <p:spPr>
          <a:xfrm>
            <a:off x="8172400" y="2780928"/>
            <a:ext cx="971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err="1" smtClean="0">
                <a:solidFill>
                  <a:srgbClr val="7030A0"/>
                </a:solidFill>
              </a:rPr>
              <a:t>Beam</a:t>
            </a:r>
            <a:endParaRPr lang="fr-FR" dirty="0">
              <a:solidFill>
                <a:srgbClr val="7030A0"/>
              </a:solidFill>
            </a:endParaRPr>
          </a:p>
        </p:txBody>
      </p:sp>
      <p:cxnSp>
        <p:nvCxnSpPr>
          <p:cNvPr id="36" name="Connecteur droit avec flèche 35"/>
          <p:cNvCxnSpPr/>
          <p:nvPr/>
        </p:nvCxnSpPr>
        <p:spPr>
          <a:xfrm flipV="1">
            <a:off x="3563888" y="4005064"/>
            <a:ext cx="470305" cy="2232248"/>
          </a:xfrm>
          <a:prstGeom prst="straightConnector1">
            <a:avLst/>
          </a:prstGeom>
          <a:ln w="28575">
            <a:solidFill>
              <a:srgbClr val="C0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Rectangle 39"/>
          <p:cNvSpPr/>
          <p:nvPr/>
        </p:nvSpPr>
        <p:spPr>
          <a:xfrm>
            <a:off x="2771800" y="6237312"/>
            <a:ext cx="194421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/>
            <a:r>
              <a:rPr lang="fr-FR" sz="1600" b="1" dirty="0" err="1" smtClean="0"/>
              <a:t>Frequency</a:t>
            </a:r>
            <a:r>
              <a:rPr lang="fr-FR" sz="1600" b="1" dirty="0" smtClean="0"/>
              <a:t> </a:t>
            </a:r>
            <a:r>
              <a:rPr lang="fr-FR" sz="1600" b="1" dirty="0" err="1" smtClean="0"/>
              <a:t>tuning</a:t>
            </a:r>
            <a:r>
              <a:rPr lang="fr-FR" sz="1600" b="1" dirty="0" smtClean="0"/>
              <a:t> system</a:t>
            </a:r>
          </a:p>
        </p:txBody>
      </p:sp>
      <p:cxnSp>
        <p:nvCxnSpPr>
          <p:cNvPr id="41" name="Connecteur droit avec flèche 40"/>
          <p:cNvCxnSpPr/>
          <p:nvPr/>
        </p:nvCxnSpPr>
        <p:spPr>
          <a:xfrm flipH="1" flipV="1">
            <a:off x="5042306" y="4293096"/>
            <a:ext cx="177766" cy="1944216"/>
          </a:xfrm>
          <a:prstGeom prst="straightConnector1">
            <a:avLst/>
          </a:prstGeom>
          <a:ln w="28575">
            <a:solidFill>
              <a:srgbClr val="C0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Rectangle 46"/>
          <p:cNvSpPr/>
          <p:nvPr/>
        </p:nvSpPr>
        <p:spPr>
          <a:xfrm>
            <a:off x="4860032" y="6258798"/>
            <a:ext cx="194421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/>
            <a:r>
              <a:rPr lang="fr-FR" sz="1600" b="1" dirty="0" smtClean="0"/>
              <a:t>RF power coupler</a:t>
            </a:r>
          </a:p>
        </p:txBody>
      </p:sp>
      <p:cxnSp>
        <p:nvCxnSpPr>
          <p:cNvPr id="49" name="Connecteur droit avec flèche 48"/>
          <p:cNvCxnSpPr/>
          <p:nvPr/>
        </p:nvCxnSpPr>
        <p:spPr>
          <a:xfrm flipV="1">
            <a:off x="6228184" y="3212977"/>
            <a:ext cx="360040" cy="2376263"/>
          </a:xfrm>
          <a:prstGeom prst="straightConnector1">
            <a:avLst/>
          </a:prstGeom>
          <a:ln w="28575">
            <a:solidFill>
              <a:srgbClr val="C0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MAIN COMPONENTS in a </a:t>
            </a:r>
            <a:r>
              <a:rPr lang="en-US" dirty="0" smtClean="0"/>
              <a:t>CRYOMODULE</a:t>
            </a:r>
            <a:endParaRPr lang="fr-FR" dirty="0"/>
          </a:p>
        </p:txBody>
      </p:sp>
      <p:sp>
        <p:nvSpPr>
          <p:cNvPr id="6" name="ZoneTexte 5"/>
          <p:cNvSpPr txBox="1"/>
          <p:nvPr/>
        </p:nvSpPr>
        <p:spPr>
          <a:xfrm>
            <a:off x="6862702" y="3985388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rgbClr val="FF0000"/>
                </a:solidFill>
              </a:rPr>
              <a:t>300K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35" name="ZoneTexte 34"/>
          <p:cNvSpPr txBox="1"/>
          <p:nvPr/>
        </p:nvSpPr>
        <p:spPr>
          <a:xfrm>
            <a:off x="4235870" y="3421896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chemeClr val="accent1">
                    <a:lumMod val="50000"/>
                  </a:schemeClr>
                </a:solidFill>
              </a:rPr>
              <a:t>2K</a:t>
            </a:r>
            <a:endParaRPr lang="fr-FR" b="1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  <p:bldP spid="13" grpId="0"/>
      <p:bldP spid="16" grpId="0"/>
      <p:bldP spid="3" grpId="0"/>
      <p:bldP spid="27" grpId="0"/>
      <p:bldP spid="24" grpId="0"/>
      <p:bldP spid="25" grpId="0"/>
      <p:bldP spid="26" grpId="0"/>
      <p:bldP spid="28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Rectangle 43"/>
          <p:cNvSpPr/>
          <p:nvPr/>
        </p:nvSpPr>
        <p:spPr>
          <a:xfrm rot="5400000">
            <a:off x="3743908" y="2456892"/>
            <a:ext cx="1728191" cy="360040"/>
          </a:xfrm>
          <a:prstGeom prst="rect">
            <a:avLst/>
          </a:prstGeom>
          <a:gradFill flip="none" rotWithShape="1">
            <a:gsLst>
              <a:gs pos="0">
                <a:srgbClr val="0070C0"/>
              </a:gs>
              <a:gs pos="50000">
                <a:schemeClr val="accent6">
                  <a:lumMod val="75000"/>
                </a:schemeClr>
              </a:gs>
              <a:gs pos="100000">
                <a:srgbClr val="FF0000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8" name="Rectangle 27"/>
          <p:cNvSpPr/>
          <p:nvPr/>
        </p:nvSpPr>
        <p:spPr>
          <a:xfrm rot="16200000">
            <a:off x="3743908" y="4689140"/>
            <a:ext cx="1728191" cy="936104"/>
          </a:xfrm>
          <a:prstGeom prst="rect">
            <a:avLst/>
          </a:prstGeom>
          <a:gradFill flip="none" rotWithShape="1">
            <a:gsLst>
              <a:gs pos="0">
                <a:srgbClr val="0070C0"/>
              </a:gs>
              <a:gs pos="50000">
                <a:schemeClr val="accent6">
                  <a:lumMod val="75000"/>
                </a:schemeClr>
              </a:gs>
              <a:gs pos="100000">
                <a:srgbClr val="FF0000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>
              <a:buFontTx/>
              <a:buNone/>
              <a:defRPr/>
            </a:pPr>
            <a:r>
              <a:rPr lang="fr-FR" sz="2400" cap="none" dirty="0" smtClean="0">
                <a:ln>
                  <a:noFill/>
                </a:ln>
              </a:rPr>
              <a:t>CRYOGENICS (thermal </a:t>
            </a:r>
            <a:r>
              <a:rPr lang="fr-FR" sz="2400" cap="none" dirty="0" err="1" smtClean="0">
                <a:ln>
                  <a:noFill/>
                </a:ln>
              </a:rPr>
              <a:t>insulation</a:t>
            </a:r>
            <a:r>
              <a:rPr lang="fr-FR" sz="2400" cap="none" dirty="0" smtClean="0">
                <a:ln>
                  <a:noFill/>
                </a:ln>
              </a:rPr>
              <a:t>) </a:t>
            </a:r>
          </a:p>
        </p:txBody>
      </p:sp>
      <p:sp>
        <p:nvSpPr>
          <p:cNvPr id="5" name="Ellipse 4"/>
          <p:cNvSpPr/>
          <p:nvPr/>
        </p:nvSpPr>
        <p:spPr>
          <a:xfrm>
            <a:off x="971600" y="1772816"/>
            <a:ext cx="7200800" cy="4248472"/>
          </a:xfrm>
          <a:prstGeom prst="ellipse">
            <a:avLst/>
          </a:prstGeom>
          <a:noFill/>
          <a:ln w="82550" cmpd="sng">
            <a:solidFill>
              <a:srgbClr val="FF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Ellipse 11"/>
          <p:cNvSpPr/>
          <p:nvPr/>
        </p:nvSpPr>
        <p:spPr>
          <a:xfrm>
            <a:off x="2267744" y="2492896"/>
            <a:ext cx="4392488" cy="2736304"/>
          </a:xfrm>
          <a:prstGeom prst="ellipse">
            <a:avLst/>
          </a:prstGeom>
          <a:noFill/>
          <a:ln w="50800" cmpd="tri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ZoneTexte 19"/>
          <p:cNvSpPr txBox="1"/>
          <p:nvPr/>
        </p:nvSpPr>
        <p:spPr>
          <a:xfrm>
            <a:off x="3779912" y="1340768"/>
            <a:ext cx="33843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rgbClr val="FF0000"/>
                </a:solidFill>
              </a:rPr>
              <a:t>300K vacuum tank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21" name="ZoneTexte 20"/>
          <p:cNvSpPr txBox="1"/>
          <p:nvPr/>
        </p:nvSpPr>
        <p:spPr>
          <a:xfrm>
            <a:off x="5796136" y="3068960"/>
            <a:ext cx="23042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 smtClean="0">
                <a:solidFill>
                  <a:schemeClr val="accent6">
                    <a:lumMod val="75000"/>
                  </a:schemeClr>
                </a:solidFill>
              </a:rPr>
              <a:t>50-80K </a:t>
            </a:r>
            <a:r>
              <a:rPr lang="fr-FR" b="1" dirty="0" err="1" smtClean="0">
                <a:solidFill>
                  <a:schemeClr val="accent6">
                    <a:lumMod val="75000"/>
                  </a:schemeClr>
                </a:solidFill>
              </a:rPr>
              <a:t>shield</a:t>
            </a:r>
            <a:endParaRPr lang="fr-FR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algn="ctr"/>
            <a:r>
              <a:rPr lang="fr-FR" b="1" dirty="0" smtClean="0">
                <a:solidFill>
                  <a:schemeClr val="accent6">
                    <a:lumMod val="75000"/>
                  </a:schemeClr>
                </a:solidFill>
              </a:rPr>
              <a:t>+ MLI (30 </a:t>
            </a:r>
            <a:r>
              <a:rPr lang="fr-FR" b="1" dirty="0" err="1" smtClean="0">
                <a:solidFill>
                  <a:schemeClr val="accent6">
                    <a:lumMod val="75000"/>
                  </a:schemeClr>
                </a:solidFill>
              </a:rPr>
              <a:t>layers</a:t>
            </a:r>
            <a:r>
              <a:rPr lang="fr-FR" b="1" dirty="0" smtClean="0">
                <a:solidFill>
                  <a:schemeClr val="accent6">
                    <a:lumMod val="75000"/>
                  </a:schemeClr>
                </a:solidFill>
              </a:rPr>
              <a:t>)</a:t>
            </a:r>
            <a:endParaRPr lang="fr-FR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971600" y="3789040"/>
            <a:ext cx="2736304" cy="288032"/>
          </a:xfrm>
          <a:prstGeom prst="rect">
            <a:avLst/>
          </a:prstGeom>
          <a:gradFill flip="none" rotWithShape="1">
            <a:gsLst>
              <a:gs pos="0">
                <a:srgbClr val="0070C0"/>
              </a:gs>
              <a:gs pos="50000">
                <a:schemeClr val="accent6">
                  <a:lumMod val="75000"/>
                </a:schemeClr>
              </a:gs>
              <a:gs pos="100000">
                <a:srgbClr val="FF0000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5" name="Rectangle 24"/>
          <p:cNvSpPr/>
          <p:nvPr/>
        </p:nvSpPr>
        <p:spPr>
          <a:xfrm rot="10800000">
            <a:off x="5508102" y="3789040"/>
            <a:ext cx="2664297" cy="288032"/>
          </a:xfrm>
          <a:prstGeom prst="rect">
            <a:avLst/>
          </a:prstGeom>
          <a:gradFill flip="none" rotWithShape="1">
            <a:gsLst>
              <a:gs pos="0">
                <a:srgbClr val="0070C0"/>
              </a:gs>
              <a:gs pos="50000">
                <a:schemeClr val="accent6">
                  <a:lumMod val="75000"/>
                </a:schemeClr>
              </a:gs>
              <a:gs pos="100000">
                <a:srgbClr val="FF0000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Ellipse 5"/>
          <p:cNvSpPr/>
          <p:nvPr/>
        </p:nvSpPr>
        <p:spPr>
          <a:xfrm>
            <a:off x="3563888" y="3356992"/>
            <a:ext cx="2088232" cy="1080120"/>
          </a:xfrm>
          <a:prstGeom prst="ellipse">
            <a:avLst/>
          </a:prstGeom>
          <a:ln w="66675" cmpd="tri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ZoneTexte 25"/>
          <p:cNvSpPr txBox="1"/>
          <p:nvPr/>
        </p:nvSpPr>
        <p:spPr>
          <a:xfrm>
            <a:off x="1259632" y="3717032"/>
            <a:ext cx="2304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err="1" smtClean="0"/>
              <a:t>Mechanical</a:t>
            </a:r>
            <a:r>
              <a:rPr lang="fr-FR" dirty="0" smtClean="0"/>
              <a:t> support</a:t>
            </a:r>
            <a:endParaRPr lang="fr-FR" dirty="0"/>
          </a:p>
        </p:txBody>
      </p:sp>
      <p:sp>
        <p:nvSpPr>
          <p:cNvPr id="27" name="ZoneTexte 26"/>
          <p:cNvSpPr txBox="1"/>
          <p:nvPr/>
        </p:nvSpPr>
        <p:spPr>
          <a:xfrm>
            <a:off x="5796136" y="3717032"/>
            <a:ext cx="2304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err="1" smtClean="0"/>
              <a:t>Beam</a:t>
            </a:r>
            <a:r>
              <a:rPr lang="fr-FR" dirty="0" smtClean="0"/>
              <a:t> tube</a:t>
            </a:r>
            <a:endParaRPr lang="fr-FR" dirty="0"/>
          </a:p>
        </p:txBody>
      </p:sp>
      <p:sp>
        <p:nvSpPr>
          <p:cNvPr id="22" name="ZoneTexte 21"/>
          <p:cNvSpPr txBox="1"/>
          <p:nvPr/>
        </p:nvSpPr>
        <p:spPr>
          <a:xfrm>
            <a:off x="3563888" y="3574757"/>
            <a:ext cx="20882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 smtClean="0">
                <a:solidFill>
                  <a:srgbClr val="00B0F0"/>
                </a:solidFill>
              </a:rPr>
              <a:t>1.5-4K cold mass</a:t>
            </a:r>
          </a:p>
          <a:p>
            <a:pPr algn="ctr"/>
            <a:r>
              <a:rPr lang="fr-FR" b="1" dirty="0" smtClean="0">
                <a:solidFill>
                  <a:srgbClr val="00B0F0"/>
                </a:solidFill>
              </a:rPr>
              <a:t>+ MLI (10 </a:t>
            </a:r>
            <a:r>
              <a:rPr lang="fr-FR" b="1" dirty="0" err="1" smtClean="0">
                <a:solidFill>
                  <a:srgbClr val="00B0F0"/>
                </a:solidFill>
              </a:rPr>
              <a:t>layers</a:t>
            </a:r>
            <a:r>
              <a:rPr lang="fr-FR" b="1" dirty="0" smtClean="0">
                <a:solidFill>
                  <a:srgbClr val="00B0F0"/>
                </a:solidFill>
              </a:rPr>
              <a:t>)</a:t>
            </a:r>
            <a:endParaRPr lang="fr-FR" b="1" dirty="0">
              <a:solidFill>
                <a:srgbClr val="00B0F0"/>
              </a:solidFill>
            </a:endParaRPr>
          </a:p>
        </p:txBody>
      </p:sp>
      <p:sp>
        <p:nvSpPr>
          <p:cNvPr id="29" name="ZoneTexte 28"/>
          <p:cNvSpPr txBox="1"/>
          <p:nvPr/>
        </p:nvSpPr>
        <p:spPr>
          <a:xfrm rot="16200000">
            <a:off x="3671030" y="4906034"/>
            <a:ext cx="17281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err="1" smtClean="0"/>
              <a:t>Current</a:t>
            </a:r>
            <a:r>
              <a:rPr lang="fr-FR" dirty="0" smtClean="0"/>
              <a:t> </a:t>
            </a:r>
            <a:r>
              <a:rPr lang="fr-FR" dirty="0" err="1" smtClean="0"/>
              <a:t>leads</a:t>
            </a:r>
            <a:r>
              <a:rPr lang="fr-FR" dirty="0" smtClean="0"/>
              <a:t> </a:t>
            </a:r>
          </a:p>
          <a:p>
            <a:r>
              <a:rPr lang="fr-FR" dirty="0" smtClean="0"/>
              <a:t>Power coupler</a:t>
            </a:r>
            <a:endParaRPr lang="fr-FR" dirty="0"/>
          </a:p>
        </p:txBody>
      </p:sp>
      <p:sp>
        <p:nvSpPr>
          <p:cNvPr id="32" name="Flèche vers le bas 31"/>
          <p:cNvSpPr/>
          <p:nvPr/>
        </p:nvSpPr>
        <p:spPr>
          <a:xfrm rot="19823841">
            <a:off x="2560522" y="2230712"/>
            <a:ext cx="650122" cy="432048"/>
          </a:xfrm>
          <a:prstGeom prst="down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3" name="Flèche vers le bas 32"/>
          <p:cNvSpPr/>
          <p:nvPr/>
        </p:nvSpPr>
        <p:spPr>
          <a:xfrm rot="1776159" flipH="1">
            <a:off x="5665555" y="2243057"/>
            <a:ext cx="598815" cy="432048"/>
          </a:xfrm>
          <a:prstGeom prst="down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4" name="Flèche vers le bas 33"/>
          <p:cNvSpPr/>
          <p:nvPr/>
        </p:nvSpPr>
        <p:spPr>
          <a:xfrm rot="19823841" flipH="1" flipV="1">
            <a:off x="5588169" y="5225337"/>
            <a:ext cx="681607" cy="432048"/>
          </a:xfrm>
          <a:prstGeom prst="down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5" name="Flèche vers le bas 34"/>
          <p:cNvSpPr/>
          <p:nvPr/>
        </p:nvSpPr>
        <p:spPr>
          <a:xfrm rot="1776159" flipV="1">
            <a:off x="2551888" y="5131033"/>
            <a:ext cx="591338" cy="432048"/>
          </a:xfrm>
          <a:prstGeom prst="down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6" name="Flèche vers le bas 35"/>
          <p:cNvSpPr/>
          <p:nvPr/>
        </p:nvSpPr>
        <p:spPr>
          <a:xfrm rot="19823841">
            <a:off x="3584624" y="2986171"/>
            <a:ext cx="214010" cy="432048"/>
          </a:xfrm>
          <a:prstGeom prst="downArrow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9" name="Flèche vers le bas 38"/>
          <p:cNvSpPr/>
          <p:nvPr/>
        </p:nvSpPr>
        <p:spPr>
          <a:xfrm rot="1776159" flipH="1">
            <a:off x="5409846" y="2994803"/>
            <a:ext cx="179059" cy="432048"/>
          </a:xfrm>
          <a:prstGeom prst="downArrow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0" name="Flèche vers le bas 39"/>
          <p:cNvSpPr/>
          <p:nvPr/>
        </p:nvSpPr>
        <p:spPr>
          <a:xfrm rot="1776159" flipV="1">
            <a:off x="3513065" y="4460081"/>
            <a:ext cx="207152" cy="432048"/>
          </a:xfrm>
          <a:prstGeom prst="downArrow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1" name="Flèche vers le bas 40"/>
          <p:cNvSpPr/>
          <p:nvPr/>
        </p:nvSpPr>
        <p:spPr>
          <a:xfrm rot="19823841" flipH="1" flipV="1">
            <a:off x="5455013" y="4460233"/>
            <a:ext cx="207773" cy="432048"/>
          </a:xfrm>
          <a:prstGeom prst="downArrow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5" name="ZoneTexte 44"/>
          <p:cNvSpPr txBox="1"/>
          <p:nvPr/>
        </p:nvSpPr>
        <p:spPr>
          <a:xfrm rot="5400000">
            <a:off x="3739261" y="2452247"/>
            <a:ext cx="17281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err="1" smtClean="0"/>
              <a:t>Piping</a:t>
            </a:r>
            <a:r>
              <a:rPr lang="fr-FR" dirty="0" smtClean="0"/>
              <a:t>, </a:t>
            </a:r>
            <a:r>
              <a:rPr lang="fr-FR" dirty="0" err="1" smtClean="0"/>
              <a:t>wiring</a:t>
            </a:r>
            <a:endParaRPr lang="fr-FR" dirty="0"/>
          </a:p>
        </p:txBody>
      </p:sp>
      <p:sp>
        <p:nvSpPr>
          <p:cNvPr id="46" name="Rectangle 45"/>
          <p:cNvSpPr/>
          <p:nvPr/>
        </p:nvSpPr>
        <p:spPr>
          <a:xfrm>
            <a:off x="179512" y="6597352"/>
            <a:ext cx="864096" cy="144016"/>
          </a:xfrm>
          <a:prstGeom prst="rect">
            <a:avLst/>
          </a:prstGeom>
          <a:gradFill flip="none" rotWithShape="1">
            <a:gsLst>
              <a:gs pos="0">
                <a:srgbClr val="0070C0"/>
              </a:gs>
              <a:gs pos="50000">
                <a:schemeClr val="accent6">
                  <a:lumMod val="75000"/>
                </a:schemeClr>
              </a:gs>
              <a:gs pos="100000">
                <a:srgbClr val="FF0000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7" name="ZoneTexte 46"/>
          <p:cNvSpPr txBox="1"/>
          <p:nvPr/>
        </p:nvSpPr>
        <p:spPr>
          <a:xfrm>
            <a:off x="1043608" y="6453336"/>
            <a:ext cx="2304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Conduction</a:t>
            </a:r>
            <a:endParaRPr lang="fr-FR" dirty="0"/>
          </a:p>
        </p:txBody>
      </p:sp>
      <p:sp>
        <p:nvSpPr>
          <p:cNvPr id="48" name="Flèche vers le bas 47"/>
          <p:cNvSpPr/>
          <p:nvPr/>
        </p:nvSpPr>
        <p:spPr>
          <a:xfrm rot="5400000" flipV="1">
            <a:off x="450508" y="6038324"/>
            <a:ext cx="466120" cy="432048"/>
          </a:xfrm>
          <a:prstGeom prst="down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9" name="ZoneTexte 48"/>
          <p:cNvSpPr txBox="1"/>
          <p:nvPr/>
        </p:nvSpPr>
        <p:spPr>
          <a:xfrm>
            <a:off x="1043608" y="6084004"/>
            <a:ext cx="2304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Radiation</a:t>
            </a:r>
            <a:endParaRPr lang="fr-FR" dirty="0"/>
          </a:p>
        </p:txBody>
      </p:sp>
      <p:cxnSp>
        <p:nvCxnSpPr>
          <p:cNvPr id="51" name="Connecteur droit avec flèche 50"/>
          <p:cNvCxnSpPr/>
          <p:nvPr/>
        </p:nvCxnSpPr>
        <p:spPr>
          <a:xfrm>
            <a:off x="1331640" y="2276872"/>
            <a:ext cx="864096" cy="1440160"/>
          </a:xfrm>
          <a:prstGeom prst="straightConnector1">
            <a:avLst/>
          </a:prstGeom>
          <a:ln w="3175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2" name="ZoneTexte 51"/>
          <p:cNvSpPr txBox="1"/>
          <p:nvPr/>
        </p:nvSpPr>
        <p:spPr>
          <a:xfrm>
            <a:off x="323528" y="1916832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err="1" smtClean="0"/>
              <a:t>Heat</a:t>
            </a:r>
            <a:r>
              <a:rPr lang="fr-FR" dirty="0" smtClean="0"/>
              <a:t> </a:t>
            </a:r>
            <a:r>
              <a:rPr lang="fr-FR" dirty="0" err="1" smtClean="0"/>
              <a:t>sink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>
              <a:buFontTx/>
              <a:buNone/>
              <a:defRPr/>
            </a:pPr>
            <a:r>
              <a:rPr lang="fr-FR" sz="2400" cap="none" dirty="0" smtClean="0">
                <a:ln>
                  <a:noFill/>
                </a:ln>
              </a:rPr>
              <a:t>CRYOGENICS </a:t>
            </a:r>
          </a:p>
        </p:txBody>
      </p:sp>
      <p:sp>
        <p:nvSpPr>
          <p:cNvPr id="6147" name="Rectangle 7"/>
          <p:cNvSpPr>
            <a:spLocks noChangeArrowheads="1"/>
          </p:cNvSpPr>
          <p:nvPr/>
        </p:nvSpPr>
        <p:spPr bwMode="auto">
          <a:xfrm>
            <a:off x="-900608" y="980728"/>
            <a:ext cx="7992888" cy="56938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4" eaLnBrk="0" hangingPunct="0">
              <a:defRPr/>
            </a:pPr>
            <a:r>
              <a:rPr lang="en-US" dirty="0" smtClean="0"/>
              <a:t>Superconducting structures cooled by helium have to be isolated in “cryomodules” :</a:t>
            </a:r>
          </a:p>
          <a:p>
            <a:pPr lvl="4" eaLnBrk="0" hangingPunct="0">
              <a:defRPr/>
            </a:pPr>
            <a:endParaRPr lang="en-US" dirty="0" smtClean="0"/>
          </a:p>
          <a:p>
            <a:pPr lvl="2" eaLnBrk="0" hangingPunct="0">
              <a:buFont typeface="Symbol"/>
              <a:buChar char="Þ"/>
              <a:defRPr/>
            </a:pPr>
            <a:r>
              <a:rPr lang="en-US" dirty="0" smtClean="0"/>
              <a:t> </a:t>
            </a:r>
            <a:r>
              <a:rPr lang="en-US" u="sng" dirty="0" smtClean="0"/>
              <a:t>Limit heat losses by reducing :</a:t>
            </a:r>
          </a:p>
          <a:p>
            <a:pPr lvl="3" eaLnBrk="0" hangingPunct="0">
              <a:buFont typeface="Wingdings" pitchFamily="2" charset="2"/>
              <a:buChar char="§"/>
              <a:defRPr/>
            </a:pPr>
            <a:r>
              <a:rPr lang="en-US" dirty="0" smtClean="0"/>
              <a:t> Conduction : ↑ thermal resistivity (material), ↓ surface area, ↑ length , liquid nitrogen heat sinks.</a:t>
            </a:r>
          </a:p>
          <a:p>
            <a:pPr lvl="3" eaLnBrk="0" hangingPunct="0">
              <a:buFont typeface="Wingdings" pitchFamily="2" charset="2"/>
              <a:buChar char="§"/>
              <a:defRPr/>
            </a:pPr>
            <a:r>
              <a:rPr lang="en-US" dirty="0" smtClean="0"/>
              <a:t> Convection : under vacuum</a:t>
            </a:r>
          </a:p>
          <a:p>
            <a:pPr lvl="3" eaLnBrk="0" hangingPunct="0">
              <a:buFont typeface="Wingdings" pitchFamily="2" charset="2"/>
              <a:buChar char="§"/>
              <a:defRPr/>
            </a:pPr>
            <a:r>
              <a:rPr lang="en-US" dirty="0" smtClean="0"/>
              <a:t> Radiation : liquid nitrogen shield, multi-layer insulation (MLI) : multiple high reflective foils (aluminized </a:t>
            </a:r>
            <a:r>
              <a:rPr lang="en-US" dirty="0" err="1" smtClean="0"/>
              <a:t>mylar</a:t>
            </a:r>
            <a:r>
              <a:rPr lang="en-US" dirty="0" smtClean="0"/>
              <a:t>) separated by low conduction spacer (bridal veil) </a:t>
            </a:r>
          </a:p>
          <a:p>
            <a:pPr lvl="4" eaLnBrk="0" hangingPunct="0">
              <a:buFont typeface="Wingdings" pitchFamily="2" charset="2"/>
              <a:buChar char="§"/>
              <a:defRPr/>
            </a:pPr>
            <a:endParaRPr lang="en-US" dirty="0" smtClean="0"/>
          </a:p>
          <a:p>
            <a:pPr lvl="2" eaLnBrk="0" hangingPunct="0">
              <a:defRPr/>
            </a:pPr>
            <a:r>
              <a:rPr lang="en-US" dirty="0" smtClean="0">
                <a:sym typeface="Symbol"/>
              </a:rPr>
              <a:t> </a:t>
            </a:r>
            <a:r>
              <a:rPr lang="en-US" u="sng" dirty="0" smtClean="0"/>
              <a:t>Do not disturb magnet or cavity operation :</a:t>
            </a:r>
          </a:p>
          <a:p>
            <a:pPr lvl="3" eaLnBrk="0" hangingPunct="0">
              <a:buFont typeface="Wingdings" pitchFamily="2" charset="2"/>
              <a:buChar char="§"/>
              <a:defRPr/>
            </a:pPr>
            <a:r>
              <a:rPr lang="en-US" dirty="0" smtClean="0"/>
              <a:t> Thermal stability : constant and homogeneous temperature of cavity or magnet even with power losses.</a:t>
            </a:r>
          </a:p>
          <a:p>
            <a:pPr lvl="3" eaLnBrk="0" hangingPunct="0">
              <a:buFont typeface="Wingdings" pitchFamily="2" charset="2"/>
              <a:buChar char="§"/>
              <a:defRPr/>
            </a:pPr>
            <a:r>
              <a:rPr lang="en-US" dirty="0" smtClean="0"/>
              <a:t> Interfaces : RF and electrical </a:t>
            </a:r>
            <a:r>
              <a:rPr lang="en-US" dirty="0" err="1" smtClean="0"/>
              <a:t>feedthrough</a:t>
            </a:r>
            <a:r>
              <a:rPr lang="en-US" dirty="0" smtClean="0"/>
              <a:t>, instrumentation.</a:t>
            </a:r>
          </a:p>
          <a:p>
            <a:pPr lvl="3" eaLnBrk="0" hangingPunct="0">
              <a:buFont typeface="Wingdings" pitchFamily="2" charset="2"/>
              <a:buChar char="§"/>
              <a:defRPr/>
            </a:pPr>
            <a:r>
              <a:rPr lang="en-US" dirty="0" smtClean="0"/>
              <a:t> Mechanical stability : keep alignment although thermal contractions, pressure forces, low mechanical vibration transmission.</a:t>
            </a:r>
          </a:p>
          <a:p>
            <a:pPr lvl="2" eaLnBrk="0" hangingPunct="0">
              <a:defRPr/>
            </a:pPr>
            <a:endParaRPr lang="en-US" sz="2000" dirty="0" smtClean="0"/>
          </a:p>
          <a:p>
            <a:pPr lvl="2" eaLnBrk="0" hangingPunct="0">
              <a:defRPr/>
            </a:pPr>
            <a:endParaRPr lang="en-US" sz="2000" b="1" dirty="0"/>
          </a:p>
        </p:txBody>
      </p:sp>
      <p:pic>
        <p:nvPicPr>
          <p:cNvPr id="8" name="Image 7" descr="Perforated_multi-layer_insulatio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04248" y="2492896"/>
            <a:ext cx="2287330" cy="154216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>
              <a:buFontTx/>
              <a:buNone/>
              <a:defRPr/>
            </a:pPr>
            <a:r>
              <a:rPr lang="fr-FR" sz="2400" cap="none" dirty="0" smtClean="0">
                <a:ln>
                  <a:noFill/>
                </a:ln>
              </a:rPr>
              <a:t>CRYOGENICS ( </a:t>
            </a:r>
            <a:r>
              <a:rPr lang="fr-FR" sz="2400" cap="none" dirty="0" err="1" smtClean="0">
                <a:ln>
                  <a:noFill/>
                </a:ln>
              </a:rPr>
              <a:t>high</a:t>
            </a:r>
            <a:r>
              <a:rPr lang="fr-FR" sz="2400" cap="none" dirty="0" smtClean="0">
                <a:ln>
                  <a:noFill/>
                </a:ln>
              </a:rPr>
              <a:t> </a:t>
            </a:r>
            <a:r>
              <a:rPr lang="fr-FR" sz="2400" cap="none" dirty="0" err="1" smtClean="0">
                <a:ln>
                  <a:noFill/>
                </a:ln>
              </a:rPr>
              <a:t>energy</a:t>
            </a:r>
            <a:r>
              <a:rPr lang="fr-FR" sz="2400" cap="none" dirty="0" smtClean="0">
                <a:ln>
                  <a:noFill/>
                </a:ln>
              </a:rPr>
              <a:t> cryomodules) </a:t>
            </a:r>
          </a:p>
        </p:txBody>
      </p:sp>
      <p:pic>
        <p:nvPicPr>
          <p:cNvPr id="53" name="Image 52" descr="3313_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11560" y="4149080"/>
            <a:ext cx="2460692" cy="2508773"/>
          </a:xfrm>
          <a:prstGeom prst="rect">
            <a:avLst/>
          </a:prstGeom>
        </p:spPr>
      </p:pic>
      <p:sp>
        <p:nvSpPr>
          <p:cNvPr id="5" name="ZoneTexte 4"/>
          <p:cNvSpPr txBox="1"/>
          <p:nvPr/>
        </p:nvSpPr>
        <p:spPr>
          <a:xfrm>
            <a:off x="2195736" y="6309320"/>
            <a:ext cx="936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XFEL</a:t>
            </a:r>
            <a:endParaRPr lang="fr-FR" dirty="0"/>
          </a:p>
        </p:txBody>
      </p:sp>
      <p:pic>
        <p:nvPicPr>
          <p:cNvPr id="134145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44208" y="3837432"/>
            <a:ext cx="2520280" cy="28319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Image 8" descr="080921-science-magnet-hmed-130p.grid-6x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275856" y="4293096"/>
            <a:ext cx="3068026" cy="2304256"/>
          </a:xfrm>
          <a:prstGeom prst="rect">
            <a:avLst/>
          </a:prstGeom>
        </p:spPr>
      </p:pic>
      <p:sp>
        <p:nvSpPr>
          <p:cNvPr id="10" name="ZoneTexte 9"/>
          <p:cNvSpPr txBox="1"/>
          <p:nvPr/>
        </p:nvSpPr>
        <p:spPr>
          <a:xfrm>
            <a:off x="5580112" y="6237312"/>
            <a:ext cx="936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LHC</a:t>
            </a:r>
            <a:endParaRPr lang="fr-FR" dirty="0"/>
          </a:p>
        </p:txBody>
      </p:sp>
      <p:pic>
        <p:nvPicPr>
          <p:cNvPr id="11" name="Image 10" descr="Sans titre.png"/>
          <p:cNvPicPr>
            <a:picLocks noChangeAspect="1"/>
          </p:cNvPicPr>
          <p:nvPr/>
        </p:nvPicPr>
        <p:blipFill>
          <a:blip r:embed="rId5" cstate="screen"/>
          <a:srcRect/>
          <a:stretch>
            <a:fillRect/>
          </a:stretch>
        </p:blipFill>
        <p:spPr>
          <a:xfrm>
            <a:off x="3964953" y="2060848"/>
            <a:ext cx="5143551" cy="1015462"/>
          </a:xfrm>
          <a:prstGeom prst="rect">
            <a:avLst/>
          </a:prstGeom>
        </p:spPr>
      </p:pic>
      <p:grpSp>
        <p:nvGrpSpPr>
          <p:cNvPr id="12" name="Groupe 11"/>
          <p:cNvGrpSpPr>
            <a:grpSpLocks noChangeAspect="1"/>
          </p:cNvGrpSpPr>
          <p:nvPr/>
        </p:nvGrpSpPr>
        <p:grpSpPr>
          <a:xfrm>
            <a:off x="0" y="980728"/>
            <a:ext cx="4034528" cy="2948212"/>
            <a:chOff x="3539" y="2917374"/>
            <a:chExt cx="5172473" cy="3779759"/>
          </a:xfrm>
        </p:grpSpPr>
        <p:grpSp>
          <p:nvGrpSpPr>
            <p:cNvPr id="13" name="Groupe 150"/>
            <p:cNvGrpSpPr/>
            <p:nvPr/>
          </p:nvGrpSpPr>
          <p:grpSpPr>
            <a:xfrm>
              <a:off x="3539" y="2917374"/>
              <a:ext cx="5172473" cy="3779759"/>
              <a:chOff x="-174261" y="2570241"/>
              <a:chExt cx="5172473" cy="3779759"/>
            </a:xfrm>
          </p:grpSpPr>
          <p:pic>
            <p:nvPicPr>
              <p:cNvPr id="17" name="Picture 3" descr="P:\eng\TNicol\Paintshop Pro files\tesla_cryostat_cross_section_07.jpg"/>
              <p:cNvPicPr>
                <a:picLocks noChangeAspect="1" noChangeArrowheads="1"/>
              </p:cNvPicPr>
              <p:nvPr/>
            </p:nvPicPr>
            <p:blipFill>
              <a:blip r:embed="rId6" cstate="screen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 l="8267" t="1388" r="6848" b="3574"/>
              <a:stretch>
                <a:fillRect/>
              </a:stretch>
            </p:blipFill>
            <p:spPr bwMode="auto">
              <a:xfrm>
                <a:off x="863600" y="2624667"/>
                <a:ext cx="3327400" cy="3725333"/>
              </a:xfrm>
              <a:prstGeom prst="rect">
                <a:avLst/>
              </a:prstGeom>
              <a:noFill/>
            </p:spPr>
          </p:pic>
          <p:sp>
            <p:nvSpPr>
              <p:cNvPr id="18" name="Ellipse 17"/>
              <p:cNvSpPr/>
              <p:nvPr/>
            </p:nvSpPr>
            <p:spPr>
              <a:xfrm>
                <a:off x="2031998" y="5046133"/>
                <a:ext cx="643466" cy="643466"/>
              </a:xfrm>
              <a:prstGeom prst="ellipse">
                <a:avLst/>
              </a:prstGeom>
              <a:solidFill>
                <a:srgbClr val="4F81BD">
                  <a:alpha val="45098"/>
                </a:srgb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200"/>
              </a:p>
            </p:txBody>
          </p:sp>
          <p:sp>
            <p:nvSpPr>
              <p:cNvPr id="19" name="Ellipse 18"/>
              <p:cNvSpPr/>
              <p:nvPr/>
            </p:nvSpPr>
            <p:spPr>
              <a:xfrm>
                <a:off x="1930404" y="3945462"/>
                <a:ext cx="838197" cy="838197"/>
              </a:xfrm>
              <a:prstGeom prst="ellipse">
                <a:avLst/>
              </a:prstGeom>
              <a:solidFill>
                <a:srgbClr val="4F81BD">
                  <a:alpha val="45098"/>
                </a:srgb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200"/>
              </a:p>
            </p:txBody>
          </p:sp>
          <p:sp>
            <p:nvSpPr>
              <p:cNvPr id="20" name="ZoneTexte 19"/>
              <p:cNvSpPr txBox="1"/>
              <p:nvPr/>
            </p:nvSpPr>
            <p:spPr>
              <a:xfrm>
                <a:off x="539552" y="3606908"/>
                <a:ext cx="827773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200" b="1" dirty="0" smtClean="0">
                    <a:solidFill>
                      <a:schemeClr val="tx2"/>
                    </a:solidFill>
                  </a:rPr>
                  <a:t>GRP</a:t>
                </a:r>
                <a:endParaRPr lang="en-GB" sz="1200" b="1" dirty="0">
                  <a:solidFill>
                    <a:schemeClr val="tx2"/>
                  </a:solidFill>
                </a:endParaRPr>
              </a:p>
            </p:txBody>
          </p:sp>
          <p:sp>
            <p:nvSpPr>
              <p:cNvPr id="21" name="ZoneTexte 20"/>
              <p:cNvSpPr txBox="1"/>
              <p:nvPr/>
            </p:nvSpPr>
            <p:spPr>
              <a:xfrm>
                <a:off x="2594924" y="5994695"/>
                <a:ext cx="876723" cy="35512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200" b="1" dirty="0" smtClean="0">
                    <a:solidFill>
                      <a:schemeClr val="tx2"/>
                    </a:solidFill>
                  </a:rPr>
                  <a:t>Cavity</a:t>
                </a:r>
                <a:endParaRPr lang="en-GB" sz="1200" b="1" dirty="0">
                  <a:solidFill>
                    <a:schemeClr val="tx2"/>
                  </a:solidFill>
                </a:endParaRPr>
              </a:p>
            </p:txBody>
          </p:sp>
          <p:sp>
            <p:nvSpPr>
              <p:cNvPr id="22" name="ZoneTexte 21"/>
              <p:cNvSpPr txBox="1"/>
              <p:nvPr/>
            </p:nvSpPr>
            <p:spPr>
              <a:xfrm>
                <a:off x="3491342" y="5442119"/>
                <a:ext cx="1506870" cy="35512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200" b="1" dirty="0" smtClean="0">
                    <a:solidFill>
                      <a:srgbClr val="006600"/>
                    </a:solidFill>
                  </a:rPr>
                  <a:t>70K shield</a:t>
                </a:r>
                <a:endParaRPr lang="en-GB" sz="1200" b="1" dirty="0">
                  <a:solidFill>
                    <a:srgbClr val="006600"/>
                  </a:solidFill>
                </a:endParaRPr>
              </a:p>
            </p:txBody>
          </p:sp>
          <p:sp>
            <p:nvSpPr>
              <p:cNvPr id="23" name="ZoneTexte 22"/>
              <p:cNvSpPr txBox="1"/>
              <p:nvPr/>
            </p:nvSpPr>
            <p:spPr>
              <a:xfrm>
                <a:off x="3207428" y="5689599"/>
                <a:ext cx="1352287" cy="35512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200" b="1" dirty="0" smtClean="0">
                    <a:solidFill>
                      <a:schemeClr val="tx2"/>
                    </a:solidFill>
                  </a:rPr>
                  <a:t>4K shield</a:t>
                </a:r>
                <a:endParaRPr lang="en-GB" sz="1200" b="1" dirty="0">
                  <a:solidFill>
                    <a:schemeClr val="tx2"/>
                  </a:solidFill>
                </a:endParaRPr>
              </a:p>
            </p:txBody>
          </p:sp>
          <p:sp>
            <p:nvSpPr>
              <p:cNvPr id="24" name="ZoneTexte 23"/>
              <p:cNvSpPr txBox="1"/>
              <p:nvPr/>
            </p:nvSpPr>
            <p:spPr>
              <a:xfrm>
                <a:off x="67360" y="3032429"/>
                <a:ext cx="1648975" cy="35512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200" b="1" dirty="0" smtClean="0">
                    <a:solidFill>
                      <a:srgbClr val="C00000"/>
                    </a:solidFill>
                  </a:rPr>
                  <a:t>Vacuum vessel</a:t>
                </a:r>
                <a:endParaRPr lang="en-GB" sz="1200" b="1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25" name="ZoneTexte 24"/>
              <p:cNvSpPr txBox="1"/>
              <p:nvPr/>
            </p:nvSpPr>
            <p:spPr>
              <a:xfrm>
                <a:off x="4719" y="5689599"/>
                <a:ext cx="1066662" cy="59187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200" b="1" dirty="0" smtClean="0">
                    <a:solidFill>
                      <a:srgbClr val="C00000"/>
                    </a:solidFill>
                  </a:rPr>
                  <a:t>Coupler port</a:t>
                </a:r>
                <a:endParaRPr lang="en-GB" sz="1200" b="1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26" name="ZoneTexte 25"/>
              <p:cNvSpPr txBox="1"/>
              <p:nvPr/>
            </p:nvSpPr>
            <p:spPr>
              <a:xfrm>
                <a:off x="3207428" y="2570241"/>
                <a:ext cx="1611805" cy="35512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200" b="1" dirty="0" smtClean="0">
                    <a:solidFill>
                      <a:srgbClr val="C00000"/>
                    </a:solidFill>
                  </a:rPr>
                  <a:t>Support post</a:t>
                </a:r>
                <a:endParaRPr lang="en-GB" sz="1200" b="1" dirty="0">
                  <a:solidFill>
                    <a:srgbClr val="C00000"/>
                  </a:solidFill>
                </a:endParaRPr>
              </a:p>
            </p:txBody>
          </p:sp>
          <p:cxnSp>
            <p:nvCxnSpPr>
              <p:cNvPr id="27" name="Connecteur droit avec flèche 26"/>
              <p:cNvCxnSpPr>
                <a:stCxn id="21" idx="1"/>
              </p:cNvCxnSpPr>
              <p:nvPr/>
            </p:nvCxnSpPr>
            <p:spPr>
              <a:xfrm flipH="1" flipV="1">
                <a:off x="2324004" y="5590428"/>
                <a:ext cx="270921" cy="581831"/>
              </a:xfrm>
              <a:prstGeom prst="straightConnector1">
                <a:avLst/>
              </a:prstGeom>
              <a:ln w="28575">
                <a:solidFill>
                  <a:schemeClr val="tx2"/>
                </a:solidFill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Connecteur droit avec flèche 27"/>
              <p:cNvCxnSpPr/>
              <p:nvPr/>
            </p:nvCxnSpPr>
            <p:spPr>
              <a:xfrm rot="16200000" flipV="1">
                <a:off x="2932421" y="5549743"/>
                <a:ext cx="279086" cy="270933"/>
              </a:xfrm>
              <a:prstGeom prst="straightConnector1">
                <a:avLst/>
              </a:prstGeom>
              <a:ln w="28575">
                <a:solidFill>
                  <a:schemeClr val="tx2"/>
                </a:solidFill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Connecteur droit avec flèche 28"/>
              <p:cNvCxnSpPr/>
              <p:nvPr/>
            </p:nvCxnSpPr>
            <p:spPr>
              <a:xfrm rot="16200000" flipV="1">
                <a:off x="3271805" y="5358170"/>
                <a:ext cx="279088" cy="167898"/>
              </a:xfrm>
              <a:prstGeom prst="straightConnector1">
                <a:avLst/>
              </a:prstGeom>
              <a:ln w="28575">
                <a:solidFill>
                  <a:srgbClr val="006600"/>
                </a:solidFill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Connecteur droit avec flèche 29"/>
              <p:cNvCxnSpPr/>
              <p:nvPr/>
            </p:nvCxnSpPr>
            <p:spPr>
              <a:xfrm flipV="1">
                <a:off x="953438" y="5689599"/>
                <a:ext cx="244553" cy="135154"/>
              </a:xfrm>
              <a:prstGeom prst="straightConnector1">
                <a:avLst/>
              </a:prstGeom>
              <a:ln w="28575">
                <a:solidFill>
                  <a:srgbClr val="C00000"/>
                </a:solidFill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Connecteur droit avec flèche 30"/>
              <p:cNvCxnSpPr>
                <a:endCxn id="20" idx="3"/>
              </p:cNvCxnSpPr>
              <p:nvPr/>
            </p:nvCxnSpPr>
            <p:spPr>
              <a:xfrm rot="16200000" flipH="1">
                <a:off x="1073576" y="3451658"/>
                <a:ext cx="418165" cy="169333"/>
              </a:xfrm>
              <a:prstGeom prst="straightConnector1">
                <a:avLst/>
              </a:prstGeom>
              <a:ln w="28575">
                <a:solidFill>
                  <a:srgbClr val="C00000"/>
                </a:solidFill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Connecteur droit avec flèche 31"/>
              <p:cNvCxnSpPr/>
              <p:nvPr/>
            </p:nvCxnSpPr>
            <p:spPr>
              <a:xfrm>
                <a:off x="1028658" y="3913195"/>
                <a:ext cx="1189612" cy="433556"/>
              </a:xfrm>
              <a:prstGeom prst="straightConnector1">
                <a:avLst/>
              </a:prstGeom>
              <a:ln w="28575">
                <a:solidFill>
                  <a:schemeClr val="tx2"/>
                </a:solidFill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Connecteur droit avec flèche 32"/>
              <p:cNvCxnSpPr/>
              <p:nvPr/>
            </p:nvCxnSpPr>
            <p:spPr>
              <a:xfrm rot="10800000" flipV="1">
                <a:off x="2768603" y="2854810"/>
                <a:ext cx="846664" cy="620301"/>
              </a:xfrm>
              <a:prstGeom prst="straightConnector1">
                <a:avLst/>
              </a:prstGeom>
              <a:ln w="28575">
                <a:solidFill>
                  <a:srgbClr val="C00000"/>
                </a:solidFill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4" name="Rectangle 33"/>
              <p:cNvSpPr/>
              <p:nvPr/>
            </p:nvSpPr>
            <p:spPr>
              <a:xfrm>
                <a:off x="4040679" y="4522049"/>
                <a:ext cx="957533" cy="59187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GB" sz="1200" b="1" dirty="0" smtClean="0">
                    <a:solidFill>
                      <a:schemeClr val="tx2"/>
                    </a:solidFill>
                  </a:rPr>
                  <a:t>2 phase</a:t>
                </a:r>
              </a:p>
              <a:p>
                <a:pPr algn="ctr"/>
                <a:r>
                  <a:rPr lang="en-GB" sz="1200" b="1" dirty="0" smtClean="0">
                    <a:solidFill>
                      <a:schemeClr val="tx2"/>
                    </a:solidFill>
                  </a:rPr>
                  <a:t>pipe</a:t>
                </a:r>
                <a:endParaRPr lang="en-GB" sz="1200" b="1" dirty="0">
                  <a:solidFill>
                    <a:schemeClr val="tx2"/>
                  </a:solidFill>
                </a:endParaRPr>
              </a:p>
            </p:txBody>
          </p:sp>
          <p:cxnSp>
            <p:nvCxnSpPr>
              <p:cNvPr id="35" name="Connecteur droit avec flèche 34"/>
              <p:cNvCxnSpPr/>
              <p:nvPr/>
            </p:nvCxnSpPr>
            <p:spPr>
              <a:xfrm rot="10800000" flipV="1">
                <a:off x="2936498" y="4801134"/>
                <a:ext cx="1374475" cy="126465"/>
              </a:xfrm>
              <a:prstGeom prst="straightConnector1">
                <a:avLst/>
              </a:prstGeom>
              <a:ln w="28575">
                <a:solidFill>
                  <a:schemeClr val="tx2"/>
                </a:solidFill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6" name="Rectangle 35"/>
              <p:cNvSpPr/>
              <p:nvPr/>
            </p:nvSpPr>
            <p:spPr>
              <a:xfrm>
                <a:off x="-174261" y="4918899"/>
                <a:ext cx="1019332" cy="59187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GB" sz="1200" b="1" dirty="0" smtClean="0">
                    <a:solidFill>
                      <a:schemeClr val="tx2"/>
                    </a:solidFill>
                  </a:rPr>
                  <a:t>Sliding support</a:t>
                </a:r>
                <a:endParaRPr lang="en-GB" sz="1200" b="1" dirty="0">
                  <a:solidFill>
                    <a:schemeClr val="tx2"/>
                  </a:solidFill>
                </a:endParaRPr>
              </a:p>
            </p:txBody>
          </p:sp>
          <p:cxnSp>
            <p:nvCxnSpPr>
              <p:cNvPr id="37" name="Connecteur droit avec flèche 36"/>
              <p:cNvCxnSpPr/>
              <p:nvPr/>
            </p:nvCxnSpPr>
            <p:spPr>
              <a:xfrm>
                <a:off x="772519" y="5148107"/>
                <a:ext cx="1030881" cy="154467"/>
              </a:xfrm>
              <a:prstGeom prst="straightConnector1">
                <a:avLst/>
              </a:prstGeom>
              <a:ln w="28575">
                <a:solidFill>
                  <a:schemeClr val="tx2"/>
                </a:solidFill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8" name="Rectangle 37"/>
              <p:cNvSpPr/>
              <p:nvPr/>
            </p:nvSpPr>
            <p:spPr>
              <a:xfrm>
                <a:off x="1871132" y="3432778"/>
                <a:ext cx="982135" cy="505218"/>
              </a:xfrm>
              <a:prstGeom prst="rect">
                <a:avLst/>
              </a:prstGeom>
              <a:solidFill>
                <a:srgbClr val="C00000">
                  <a:alpha val="47059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200"/>
              </a:p>
            </p:txBody>
          </p:sp>
          <p:sp>
            <p:nvSpPr>
              <p:cNvPr id="39" name="Rectangle 38"/>
              <p:cNvSpPr/>
              <p:nvPr/>
            </p:nvSpPr>
            <p:spPr>
              <a:xfrm rot="16200000">
                <a:off x="2533425" y="3126088"/>
                <a:ext cx="510344" cy="78546"/>
              </a:xfrm>
              <a:prstGeom prst="rect">
                <a:avLst/>
              </a:prstGeom>
              <a:solidFill>
                <a:srgbClr val="C00000">
                  <a:alpha val="47059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200"/>
              </a:p>
            </p:txBody>
          </p:sp>
          <p:sp>
            <p:nvSpPr>
              <p:cNvPr id="40" name="Rectangle 39"/>
              <p:cNvSpPr/>
              <p:nvPr/>
            </p:nvSpPr>
            <p:spPr>
              <a:xfrm rot="16200000">
                <a:off x="1644425" y="3126088"/>
                <a:ext cx="510344" cy="78546"/>
              </a:xfrm>
              <a:prstGeom prst="rect">
                <a:avLst/>
              </a:prstGeom>
              <a:solidFill>
                <a:srgbClr val="C00000">
                  <a:alpha val="47059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200"/>
              </a:p>
            </p:txBody>
          </p:sp>
          <p:sp>
            <p:nvSpPr>
              <p:cNvPr id="41" name="Rectangle 40"/>
              <p:cNvSpPr/>
              <p:nvPr/>
            </p:nvSpPr>
            <p:spPr>
              <a:xfrm rot="16200000">
                <a:off x="2059290" y="3007556"/>
                <a:ext cx="586544" cy="239410"/>
              </a:xfrm>
              <a:prstGeom prst="rect">
                <a:avLst/>
              </a:prstGeom>
              <a:solidFill>
                <a:srgbClr val="C00000">
                  <a:alpha val="47059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200"/>
              </a:p>
            </p:txBody>
          </p:sp>
          <p:sp>
            <p:nvSpPr>
              <p:cNvPr id="42" name="Rectangle 41"/>
              <p:cNvSpPr/>
              <p:nvPr/>
            </p:nvSpPr>
            <p:spPr>
              <a:xfrm>
                <a:off x="2829757" y="2914423"/>
                <a:ext cx="235176" cy="91244"/>
              </a:xfrm>
              <a:prstGeom prst="rect">
                <a:avLst/>
              </a:prstGeom>
              <a:solidFill>
                <a:srgbClr val="C00000">
                  <a:alpha val="47059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200"/>
              </a:p>
            </p:txBody>
          </p:sp>
          <p:sp>
            <p:nvSpPr>
              <p:cNvPr id="43" name="Rectangle 42"/>
              <p:cNvSpPr/>
              <p:nvPr/>
            </p:nvSpPr>
            <p:spPr>
              <a:xfrm>
                <a:off x="1635957" y="2914423"/>
                <a:ext cx="235176" cy="91244"/>
              </a:xfrm>
              <a:prstGeom prst="rect">
                <a:avLst/>
              </a:prstGeom>
              <a:solidFill>
                <a:srgbClr val="C00000">
                  <a:alpha val="47059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200"/>
              </a:p>
            </p:txBody>
          </p:sp>
          <p:cxnSp>
            <p:nvCxnSpPr>
              <p:cNvPr id="44" name="Connecteur droit avec flèche 43"/>
              <p:cNvCxnSpPr/>
              <p:nvPr/>
            </p:nvCxnSpPr>
            <p:spPr>
              <a:xfrm rot="10800000" flipV="1">
                <a:off x="2336805" y="4196814"/>
                <a:ext cx="1775466" cy="696919"/>
              </a:xfrm>
              <a:prstGeom prst="straightConnector1">
                <a:avLst/>
              </a:prstGeom>
              <a:ln w="28575">
                <a:solidFill>
                  <a:schemeClr val="tx2"/>
                </a:solidFill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5" name="ZoneTexte 44"/>
              <p:cNvSpPr txBox="1"/>
              <p:nvPr/>
            </p:nvSpPr>
            <p:spPr>
              <a:xfrm>
                <a:off x="3902577" y="3994336"/>
                <a:ext cx="1095635" cy="35512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GB" sz="1200" b="1" dirty="0" smtClean="0">
                    <a:solidFill>
                      <a:schemeClr val="tx2"/>
                    </a:solidFill>
                  </a:rPr>
                  <a:t>Invar rod</a:t>
                </a:r>
                <a:endParaRPr lang="en-GB" sz="1200" b="1" dirty="0">
                  <a:solidFill>
                    <a:schemeClr val="tx2"/>
                  </a:solidFill>
                </a:endParaRPr>
              </a:p>
            </p:txBody>
          </p:sp>
        </p:grpSp>
        <p:sp>
          <p:nvSpPr>
            <p:cNvPr id="14" name="Rectangle 13"/>
            <p:cNvSpPr/>
            <p:nvPr/>
          </p:nvSpPr>
          <p:spPr>
            <a:xfrm rot="16200000">
              <a:off x="2081451" y="4236468"/>
              <a:ext cx="144785" cy="239410"/>
            </a:xfrm>
            <a:prstGeom prst="rect">
              <a:avLst/>
            </a:prstGeom>
            <a:solidFill>
              <a:srgbClr val="C00000">
                <a:alpha val="47059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200"/>
            </a:p>
          </p:txBody>
        </p:sp>
        <p:sp>
          <p:nvSpPr>
            <p:cNvPr id="15" name="Rectangle 14"/>
            <p:cNvSpPr/>
            <p:nvPr/>
          </p:nvSpPr>
          <p:spPr>
            <a:xfrm rot="16200000">
              <a:off x="2816557" y="4227505"/>
              <a:ext cx="144785" cy="239410"/>
            </a:xfrm>
            <a:prstGeom prst="rect">
              <a:avLst/>
            </a:prstGeom>
            <a:solidFill>
              <a:srgbClr val="C00000">
                <a:alpha val="47059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200"/>
            </a:p>
          </p:txBody>
        </p:sp>
        <p:sp>
          <p:nvSpPr>
            <p:cNvPr id="16" name="Forme libre 15"/>
            <p:cNvSpPr/>
            <p:nvPr/>
          </p:nvSpPr>
          <p:spPr>
            <a:xfrm>
              <a:off x="2052918" y="5020235"/>
              <a:ext cx="923364" cy="600636"/>
            </a:xfrm>
            <a:custGeom>
              <a:avLst/>
              <a:gdLst>
                <a:gd name="connsiteX0" fmla="*/ 116541 w 923364"/>
                <a:gd name="connsiteY0" fmla="*/ 591671 h 600636"/>
                <a:gd name="connsiteX1" fmla="*/ 0 w 923364"/>
                <a:gd name="connsiteY1" fmla="*/ 582706 h 600636"/>
                <a:gd name="connsiteX2" fmla="*/ 161364 w 923364"/>
                <a:gd name="connsiteY2" fmla="*/ 8965 h 600636"/>
                <a:gd name="connsiteX3" fmla="*/ 295835 w 923364"/>
                <a:gd name="connsiteY3" fmla="*/ 107577 h 600636"/>
                <a:gd name="connsiteX4" fmla="*/ 331694 w 923364"/>
                <a:gd name="connsiteY4" fmla="*/ 152400 h 600636"/>
                <a:gd name="connsiteX5" fmla="*/ 627529 w 923364"/>
                <a:gd name="connsiteY5" fmla="*/ 161365 h 600636"/>
                <a:gd name="connsiteX6" fmla="*/ 654423 w 923364"/>
                <a:gd name="connsiteY6" fmla="*/ 80683 h 600636"/>
                <a:gd name="connsiteX7" fmla="*/ 833717 w 923364"/>
                <a:gd name="connsiteY7" fmla="*/ 0 h 600636"/>
                <a:gd name="connsiteX8" fmla="*/ 923364 w 923364"/>
                <a:gd name="connsiteY8" fmla="*/ 600636 h 600636"/>
                <a:gd name="connsiteX9" fmla="*/ 824753 w 923364"/>
                <a:gd name="connsiteY9" fmla="*/ 591671 h 600636"/>
                <a:gd name="connsiteX10" fmla="*/ 833717 w 923364"/>
                <a:gd name="connsiteY10" fmla="*/ 519953 h 600636"/>
                <a:gd name="connsiteX11" fmla="*/ 699247 w 923364"/>
                <a:gd name="connsiteY11" fmla="*/ 313765 h 600636"/>
                <a:gd name="connsiteX12" fmla="*/ 251011 w 923364"/>
                <a:gd name="connsiteY12" fmla="*/ 313765 h 600636"/>
                <a:gd name="connsiteX13" fmla="*/ 125506 w 923364"/>
                <a:gd name="connsiteY13" fmla="*/ 510989 h 600636"/>
                <a:gd name="connsiteX14" fmla="*/ 116541 w 923364"/>
                <a:gd name="connsiteY14" fmla="*/ 591671 h 6006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923364" h="600636">
                  <a:moveTo>
                    <a:pt x="116541" y="591671"/>
                  </a:moveTo>
                  <a:lnTo>
                    <a:pt x="0" y="582706"/>
                  </a:lnTo>
                  <a:lnTo>
                    <a:pt x="161364" y="8965"/>
                  </a:lnTo>
                  <a:lnTo>
                    <a:pt x="295835" y="107577"/>
                  </a:lnTo>
                  <a:lnTo>
                    <a:pt x="331694" y="152400"/>
                  </a:lnTo>
                  <a:lnTo>
                    <a:pt x="627529" y="161365"/>
                  </a:lnTo>
                  <a:lnTo>
                    <a:pt x="654423" y="80683"/>
                  </a:lnTo>
                  <a:lnTo>
                    <a:pt x="833717" y="0"/>
                  </a:lnTo>
                  <a:lnTo>
                    <a:pt x="923364" y="600636"/>
                  </a:lnTo>
                  <a:lnTo>
                    <a:pt x="824753" y="591671"/>
                  </a:lnTo>
                  <a:lnTo>
                    <a:pt x="833717" y="519953"/>
                  </a:lnTo>
                  <a:lnTo>
                    <a:pt x="699247" y="313765"/>
                  </a:lnTo>
                  <a:lnTo>
                    <a:pt x="251011" y="313765"/>
                  </a:lnTo>
                  <a:lnTo>
                    <a:pt x="125506" y="510989"/>
                  </a:lnTo>
                  <a:lnTo>
                    <a:pt x="116541" y="591671"/>
                  </a:lnTo>
                  <a:close/>
                </a:path>
              </a:pathLst>
            </a:custGeom>
            <a:solidFill>
              <a:srgbClr val="4F81BD">
                <a:alpha val="41961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200"/>
            </a:p>
          </p:txBody>
        </p:sp>
      </p:grpSp>
      <p:sp>
        <p:nvSpPr>
          <p:cNvPr id="47" name="ZoneTexte 46"/>
          <p:cNvSpPr txBox="1"/>
          <p:nvPr/>
        </p:nvSpPr>
        <p:spPr>
          <a:xfrm>
            <a:off x="4067944" y="3068960"/>
            <a:ext cx="936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XFEL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>
              <a:buFontTx/>
              <a:buNone/>
              <a:defRPr/>
            </a:pPr>
            <a:r>
              <a:rPr lang="fr-FR" sz="2400" cap="none" dirty="0" smtClean="0">
                <a:ln>
                  <a:noFill/>
                </a:ln>
              </a:rPr>
              <a:t>CRYOGENICS ( </a:t>
            </a:r>
            <a:r>
              <a:rPr lang="fr-FR" sz="2400" cap="none" dirty="0" err="1" smtClean="0">
                <a:ln>
                  <a:noFill/>
                </a:ln>
              </a:rPr>
              <a:t>low</a:t>
            </a:r>
            <a:r>
              <a:rPr lang="fr-FR" sz="2400" cap="none" dirty="0" smtClean="0">
                <a:ln>
                  <a:noFill/>
                </a:ln>
              </a:rPr>
              <a:t> </a:t>
            </a:r>
            <a:r>
              <a:rPr lang="fr-FR" sz="2400" cap="none" dirty="0" err="1" smtClean="0">
                <a:ln>
                  <a:noFill/>
                </a:ln>
              </a:rPr>
              <a:t>energy</a:t>
            </a:r>
            <a:r>
              <a:rPr lang="fr-FR" sz="2400" cap="none" dirty="0" smtClean="0">
                <a:ln>
                  <a:noFill/>
                </a:ln>
              </a:rPr>
              <a:t> cryomodules) </a:t>
            </a:r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2" cstate="print"/>
          <a:srcRect l="14281" t="31866" r="15868" b="19917"/>
          <a:stretch>
            <a:fillRect/>
          </a:stretch>
        </p:blipFill>
        <p:spPr bwMode="auto">
          <a:xfrm>
            <a:off x="251520" y="1268760"/>
            <a:ext cx="8639514" cy="4752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Rectangle 1"/>
          <p:cNvSpPr/>
          <p:nvPr/>
        </p:nvSpPr>
        <p:spPr>
          <a:xfrm>
            <a:off x="3635896" y="6329974"/>
            <a:ext cx="22108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/>
              <a:t>https://frib.msu.edu/</a:t>
            </a:r>
          </a:p>
        </p:txBody>
      </p:sp>
      <p:sp>
        <p:nvSpPr>
          <p:cNvPr id="3" name="ZoneTexte 2"/>
          <p:cNvSpPr txBox="1"/>
          <p:nvPr/>
        </p:nvSpPr>
        <p:spPr>
          <a:xfrm>
            <a:off x="971600" y="928688"/>
            <a:ext cx="20882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FRIB </a:t>
            </a:r>
            <a:r>
              <a:rPr lang="fr-FR" dirty="0" err="1" smtClean="0"/>
              <a:t>Cryomodule</a:t>
            </a:r>
            <a:endParaRPr lang="fr-FR" dirty="0"/>
          </a:p>
        </p:txBody>
      </p:sp>
      <p:grpSp>
        <p:nvGrpSpPr>
          <p:cNvPr id="7" name="Groupe 6"/>
          <p:cNvGrpSpPr/>
          <p:nvPr/>
        </p:nvGrpSpPr>
        <p:grpSpPr>
          <a:xfrm>
            <a:off x="2555776" y="1243369"/>
            <a:ext cx="6138006" cy="4990068"/>
            <a:chOff x="2555776" y="1243369"/>
            <a:chExt cx="6138006" cy="4990068"/>
          </a:xfrm>
        </p:grpSpPr>
        <p:pic>
          <p:nvPicPr>
            <p:cNvPr id="6" name="Picture 4" descr="SRF09-mindy-SCC1"/>
            <p:cNvPicPr>
              <a:picLocks noChangeAspect="1" noChangeArrowheads="1"/>
            </p:cNvPicPr>
            <p:nvPr/>
          </p:nvPicPr>
          <p:blipFill>
            <a:blip r:embed="rId3"/>
            <a:srcRect t="14055"/>
            <a:stretch>
              <a:fillRect/>
            </a:stretch>
          </p:blipFill>
          <p:spPr bwMode="auto">
            <a:xfrm>
              <a:off x="2555776" y="1262070"/>
              <a:ext cx="5940754" cy="49713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" name="ZoneTexte 4"/>
            <p:cNvSpPr txBox="1"/>
            <p:nvPr/>
          </p:nvSpPr>
          <p:spPr>
            <a:xfrm>
              <a:off x="7107893" y="1243369"/>
              <a:ext cx="1585889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b="1" dirty="0" smtClean="0">
                  <a:solidFill>
                    <a:srgbClr val="FFFF00"/>
                  </a:solidFill>
                </a:rPr>
                <a:t>ISAC2 </a:t>
              </a:r>
              <a:r>
                <a:rPr lang="fr-FR" b="1" dirty="0" err="1" smtClean="0">
                  <a:solidFill>
                    <a:srgbClr val="FFFF00"/>
                  </a:solidFill>
                </a:rPr>
                <a:t>cryomodule</a:t>
              </a:r>
              <a:r>
                <a:rPr lang="fr-FR" b="1" dirty="0" smtClean="0">
                  <a:solidFill>
                    <a:srgbClr val="FFFF00"/>
                  </a:solidFill>
                </a:rPr>
                <a:t> @ TRIUMF</a:t>
              </a:r>
              <a:endParaRPr lang="fr-FR" b="1" dirty="0">
                <a:solidFill>
                  <a:srgbClr val="FFFF00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e 30"/>
          <p:cNvGrpSpPr/>
          <p:nvPr/>
        </p:nvGrpSpPr>
        <p:grpSpPr>
          <a:xfrm>
            <a:off x="3491880" y="548680"/>
            <a:ext cx="5236026" cy="3933134"/>
            <a:chOff x="5647765" y="271529"/>
            <a:chExt cx="2870783" cy="2156439"/>
          </a:xfrm>
        </p:grpSpPr>
        <p:pic>
          <p:nvPicPr>
            <p:cNvPr id="6" name="Image 5" descr="ess.png"/>
            <p:cNvPicPr>
              <a:picLocks noChangeAspect="1"/>
            </p:cNvPicPr>
            <p:nvPr/>
          </p:nvPicPr>
          <p:blipFill>
            <a:blip r:embed="rId2" cstate="screen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203575" y="271529"/>
              <a:ext cx="2314973" cy="2005506"/>
            </a:xfrm>
            <a:prstGeom prst="rect">
              <a:avLst/>
            </a:prstGeom>
          </p:spPr>
        </p:pic>
        <p:sp>
          <p:nvSpPr>
            <p:cNvPr id="7" name="ZoneTexte 6"/>
            <p:cNvSpPr txBox="1"/>
            <p:nvPr/>
          </p:nvSpPr>
          <p:spPr>
            <a:xfrm>
              <a:off x="5647765" y="553904"/>
              <a:ext cx="24384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i="1" u="sng" dirty="0" smtClean="0"/>
                <a:t>ESS Spoke </a:t>
              </a:r>
              <a:r>
                <a:rPr lang="en-GB" sz="1400" b="1" i="1" u="sng" dirty="0" err="1" smtClean="0"/>
                <a:t>Cryomodule</a:t>
              </a:r>
              <a:r>
                <a:rPr lang="en-GB" sz="1400" b="1" i="1" u="sng" dirty="0" smtClean="0"/>
                <a:t>:</a:t>
              </a:r>
              <a:endParaRPr lang="en-GB" sz="1400" b="1" i="1" u="sng" dirty="0"/>
            </a:p>
          </p:txBody>
        </p:sp>
        <p:cxnSp>
          <p:nvCxnSpPr>
            <p:cNvPr id="18" name="Connecteur droit avec flèche 17"/>
            <p:cNvCxnSpPr/>
            <p:nvPr/>
          </p:nvCxnSpPr>
          <p:spPr>
            <a:xfrm rot="10800000" flipV="1">
              <a:off x="6598024" y="2052918"/>
              <a:ext cx="1900522" cy="188258"/>
            </a:xfrm>
            <a:prstGeom prst="straightConnector1">
              <a:avLst/>
            </a:prstGeom>
            <a:ln>
              <a:solidFill>
                <a:schemeClr val="tx2">
                  <a:lumMod val="50000"/>
                </a:schemeClr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Connecteur droit avec flèche 18"/>
            <p:cNvCxnSpPr/>
            <p:nvPr/>
          </p:nvCxnSpPr>
          <p:spPr>
            <a:xfrm rot="5400000">
              <a:off x="5636699" y="1547204"/>
              <a:ext cx="1172791" cy="1588"/>
            </a:xfrm>
            <a:prstGeom prst="straightConnector1">
              <a:avLst/>
            </a:prstGeom>
            <a:ln>
              <a:solidFill>
                <a:schemeClr val="tx2">
                  <a:lumMod val="50000"/>
                </a:schemeClr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ZoneTexte 19"/>
            <p:cNvSpPr txBox="1"/>
            <p:nvPr/>
          </p:nvSpPr>
          <p:spPr>
            <a:xfrm>
              <a:off x="5818574" y="1443316"/>
              <a:ext cx="92336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 smtClean="0">
                  <a:solidFill>
                    <a:schemeClr val="tx2"/>
                  </a:solidFill>
                  <a:sym typeface="Symbol"/>
                </a:rPr>
                <a:t></a:t>
              </a:r>
              <a:r>
                <a:rPr lang="en-GB" sz="1400" b="1" dirty="0" smtClean="0">
                  <a:solidFill>
                    <a:schemeClr val="tx2"/>
                  </a:solidFill>
                </a:rPr>
                <a:t>1,3m</a:t>
              </a:r>
              <a:endParaRPr lang="en-GB" sz="1400" b="1" dirty="0">
                <a:solidFill>
                  <a:schemeClr val="tx2"/>
                </a:solidFill>
              </a:endParaRPr>
            </a:p>
          </p:txBody>
        </p:sp>
        <p:sp>
          <p:nvSpPr>
            <p:cNvPr id="22" name="ZoneTexte 21"/>
            <p:cNvSpPr txBox="1"/>
            <p:nvPr/>
          </p:nvSpPr>
          <p:spPr>
            <a:xfrm>
              <a:off x="7404671" y="2120191"/>
              <a:ext cx="60063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 smtClean="0">
                  <a:solidFill>
                    <a:schemeClr val="tx2"/>
                  </a:solidFill>
                </a:rPr>
                <a:t>2,8m</a:t>
              </a:r>
              <a:endParaRPr lang="en-GB" sz="1400" b="1" dirty="0">
                <a:solidFill>
                  <a:schemeClr val="tx2"/>
                </a:solidFill>
              </a:endParaRPr>
            </a:p>
          </p:txBody>
        </p:sp>
      </p:grpSp>
      <p:grpSp>
        <p:nvGrpSpPr>
          <p:cNvPr id="30" name="Groupe 51"/>
          <p:cNvGrpSpPr/>
          <p:nvPr/>
        </p:nvGrpSpPr>
        <p:grpSpPr>
          <a:xfrm>
            <a:off x="1127305" y="4514266"/>
            <a:ext cx="7634559" cy="2294037"/>
            <a:chOff x="1127305" y="4514266"/>
            <a:chExt cx="7634559" cy="2294037"/>
          </a:xfrm>
        </p:grpSpPr>
        <p:pic>
          <p:nvPicPr>
            <p:cNvPr id="46" name="Image 45" descr="Coupe axono19.png"/>
            <p:cNvPicPr>
              <a:picLocks noChangeAspect="1"/>
            </p:cNvPicPr>
            <p:nvPr/>
          </p:nvPicPr>
          <p:blipFill>
            <a:blip r:embed="rId3" cstate="screen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>
            <a:xfrm>
              <a:off x="1746914" y="4514266"/>
              <a:ext cx="7014950" cy="2232029"/>
            </a:xfrm>
            <a:prstGeom prst="rect">
              <a:avLst/>
            </a:prstGeom>
          </p:spPr>
        </p:pic>
        <p:sp>
          <p:nvSpPr>
            <p:cNvPr id="9" name="ZoneTexte 8"/>
            <p:cNvSpPr txBox="1"/>
            <p:nvPr/>
          </p:nvSpPr>
          <p:spPr>
            <a:xfrm>
              <a:off x="2057876" y="4804701"/>
              <a:ext cx="28956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i="1" u="sng" dirty="0" smtClean="0"/>
                <a:t>SPL Short test </a:t>
              </a:r>
              <a:r>
                <a:rPr lang="en-GB" sz="1400" b="1" i="1" u="sng" dirty="0" err="1" smtClean="0"/>
                <a:t>Cryomodule</a:t>
              </a:r>
              <a:r>
                <a:rPr lang="en-GB" sz="1400" b="1" i="1" u="sng" dirty="0" smtClean="0"/>
                <a:t>:</a:t>
              </a:r>
              <a:endParaRPr lang="en-GB" sz="1400" b="1" i="1" u="sng" dirty="0"/>
            </a:p>
          </p:txBody>
        </p:sp>
        <p:cxnSp>
          <p:nvCxnSpPr>
            <p:cNvPr id="15" name="Connecteur droit avec flèche 14"/>
            <p:cNvCxnSpPr/>
            <p:nvPr/>
          </p:nvCxnSpPr>
          <p:spPr>
            <a:xfrm rot="10800000" flipV="1">
              <a:off x="2494725" y="5973416"/>
              <a:ext cx="6251711" cy="834887"/>
            </a:xfrm>
            <a:prstGeom prst="straightConnector1">
              <a:avLst/>
            </a:prstGeom>
            <a:ln>
              <a:solidFill>
                <a:schemeClr val="tx2">
                  <a:lumMod val="50000"/>
                </a:schemeClr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ZoneTexte 15"/>
            <p:cNvSpPr txBox="1"/>
            <p:nvPr/>
          </p:nvSpPr>
          <p:spPr>
            <a:xfrm>
              <a:off x="5916705" y="6396415"/>
              <a:ext cx="67235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 smtClean="0">
                  <a:solidFill>
                    <a:schemeClr val="tx2"/>
                  </a:solidFill>
                </a:rPr>
                <a:t>~ 7m</a:t>
              </a:r>
              <a:endParaRPr lang="en-GB" sz="1400" b="1" dirty="0">
                <a:solidFill>
                  <a:schemeClr val="tx2"/>
                </a:solidFill>
              </a:endParaRPr>
            </a:p>
          </p:txBody>
        </p:sp>
        <p:cxnSp>
          <p:nvCxnSpPr>
            <p:cNvPr id="25" name="Connecteur droit avec flèche 24"/>
            <p:cNvCxnSpPr/>
            <p:nvPr/>
          </p:nvCxnSpPr>
          <p:spPr>
            <a:xfrm rot="5400000">
              <a:off x="1370689" y="5909031"/>
              <a:ext cx="804447" cy="1588"/>
            </a:xfrm>
            <a:prstGeom prst="straightConnector1">
              <a:avLst/>
            </a:prstGeom>
            <a:ln>
              <a:solidFill>
                <a:schemeClr val="tx2">
                  <a:lumMod val="50000"/>
                </a:schemeClr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ZoneTexte 25"/>
            <p:cNvSpPr txBox="1"/>
            <p:nvPr/>
          </p:nvSpPr>
          <p:spPr>
            <a:xfrm>
              <a:off x="1127305" y="5773368"/>
              <a:ext cx="92336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 smtClean="0">
                  <a:solidFill>
                    <a:schemeClr val="tx2"/>
                  </a:solidFill>
                  <a:sym typeface="Symbol"/>
                </a:rPr>
                <a:t>0,8</a:t>
              </a:r>
              <a:r>
                <a:rPr lang="en-GB" sz="1400" b="1" dirty="0" smtClean="0">
                  <a:solidFill>
                    <a:schemeClr val="tx2"/>
                  </a:solidFill>
                </a:rPr>
                <a:t>m</a:t>
              </a:r>
              <a:endParaRPr lang="en-GB" sz="1400" b="1" dirty="0">
                <a:solidFill>
                  <a:schemeClr val="tx2"/>
                </a:solidFill>
              </a:endParaRPr>
            </a:p>
          </p:txBody>
        </p:sp>
      </p:grpSp>
      <p:sp>
        <p:nvSpPr>
          <p:cNvPr id="10" name="ZoneTexte 9"/>
          <p:cNvSpPr txBox="1"/>
          <p:nvPr/>
        </p:nvSpPr>
        <p:spPr>
          <a:xfrm>
            <a:off x="815598" y="912300"/>
            <a:ext cx="206378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i="1" u="sng" dirty="0" smtClean="0"/>
              <a:t>SPIRAL2 </a:t>
            </a:r>
            <a:r>
              <a:rPr lang="en-GB" sz="1400" b="1" i="1" u="sng" dirty="0" err="1" smtClean="0"/>
              <a:t>Cryomodule</a:t>
            </a:r>
            <a:r>
              <a:rPr lang="en-GB" sz="1400" b="1" i="1" u="sng" dirty="0" smtClean="0"/>
              <a:t> B:</a:t>
            </a:r>
            <a:endParaRPr lang="en-GB" sz="1400" b="1" i="1" u="sng" dirty="0"/>
          </a:p>
        </p:txBody>
      </p:sp>
      <p:grpSp>
        <p:nvGrpSpPr>
          <p:cNvPr id="31" name="Groupe 31"/>
          <p:cNvGrpSpPr/>
          <p:nvPr/>
        </p:nvGrpSpPr>
        <p:grpSpPr>
          <a:xfrm>
            <a:off x="616271" y="1165413"/>
            <a:ext cx="2641970" cy="3579892"/>
            <a:chOff x="616271" y="1165413"/>
            <a:chExt cx="2641970" cy="3579892"/>
          </a:xfrm>
        </p:grpSpPr>
        <p:cxnSp>
          <p:nvCxnSpPr>
            <p:cNvPr id="11" name="Connecteur droit avec flèche 10"/>
            <p:cNvCxnSpPr/>
            <p:nvPr/>
          </p:nvCxnSpPr>
          <p:spPr>
            <a:xfrm rot="5400000">
              <a:off x="1244905" y="2770493"/>
              <a:ext cx="2869498" cy="1588"/>
            </a:xfrm>
            <a:prstGeom prst="straightConnector1">
              <a:avLst/>
            </a:prstGeom>
            <a:ln>
              <a:solidFill>
                <a:schemeClr val="tx2">
                  <a:lumMod val="50000"/>
                </a:schemeClr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ZoneTexte 11"/>
            <p:cNvSpPr txBox="1"/>
            <p:nvPr/>
          </p:nvSpPr>
          <p:spPr>
            <a:xfrm>
              <a:off x="2630712" y="2847969"/>
              <a:ext cx="62752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 smtClean="0">
                  <a:solidFill>
                    <a:schemeClr val="tx2"/>
                  </a:solidFill>
                </a:rPr>
                <a:t>2,8m</a:t>
              </a:r>
              <a:endParaRPr lang="en-GB" sz="1400" b="1" dirty="0">
                <a:solidFill>
                  <a:schemeClr val="tx2"/>
                </a:solidFill>
              </a:endParaRPr>
            </a:p>
          </p:txBody>
        </p:sp>
        <p:pic>
          <p:nvPicPr>
            <p:cNvPr id="2" name="Picture 13" descr="CM_B_serie_1"/>
            <p:cNvPicPr>
              <a:picLocks noChangeAspect="1" noChangeArrowheads="1"/>
            </p:cNvPicPr>
            <p:nvPr/>
          </p:nvPicPr>
          <p:blipFill>
            <a:blip r:embed="rId4" cstate="screen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616271" y="1165413"/>
              <a:ext cx="2163141" cy="3245223"/>
            </a:xfrm>
            <a:prstGeom prst="rect">
              <a:avLst/>
            </a:prstGeom>
            <a:noFill/>
          </p:spPr>
        </p:pic>
        <p:cxnSp>
          <p:nvCxnSpPr>
            <p:cNvPr id="13" name="Connecteur droit avec flèche 12"/>
            <p:cNvCxnSpPr/>
            <p:nvPr/>
          </p:nvCxnSpPr>
          <p:spPr>
            <a:xfrm rot="10800000">
              <a:off x="1066007" y="4447289"/>
              <a:ext cx="1228959" cy="8171"/>
            </a:xfrm>
            <a:prstGeom prst="straightConnector1">
              <a:avLst/>
            </a:prstGeom>
            <a:ln>
              <a:solidFill>
                <a:schemeClr val="tx2">
                  <a:lumMod val="50000"/>
                </a:schemeClr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ZoneTexte 13"/>
            <p:cNvSpPr txBox="1"/>
            <p:nvPr/>
          </p:nvSpPr>
          <p:spPr>
            <a:xfrm>
              <a:off x="1192305" y="4437528"/>
              <a:ext cx="92336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 smtClean="0">
                  <a:solidFill>
                    <a:schemeClr val="tx2"/>
                  </a:solidFill>
                  <a:sym typeface="Symbol"/>
                </a:rPr>
                <a:t></a:t>
              </a:r>
              <a:r>
                <a:rPr lang="en-GB" sz="1400" b="1" dirty="0" smtClean="0">
                  <a:solidFill>
                    <a:schemeClr val="tx2"/>
                  </a:solidFill>
                </a:rPr>
                <a:t>1,16m</a:t>
              </a:r>
              <a:endParaRPr lang="en-GB" sz="1400" b="1" dirty="0">
                <a:solidFill>
                  <a:schemeClr val="tx2"/>
                </a:solidFill>
              </a:endParaRPr>
            </a:p>
          </p:txBody>
        </p:sp>
      </p:grpSp>
      <p:sp>
        <p:nvSpPr>
          <p:cNvPr id="27" name="ZoneTexte 26"/>
          <p:cNvSpPr txBox="1"/>
          <p:nvPr/>
        </p:nvSpPr>
        <p:spPr>
          <a:xfrm>
            <a:off x="611560" y="607503"/>
            <a:ext cx="58326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i="1" dirty="0" smtClean="0">
                <a:solidFill>
                  <a:schemeClr val="tx2"/>
                </a:solidFill>
              </a:rPr>
              <a:t>Examples of vacuum vessel studied at </a:t>
            </a:r>
            <a:r>
              <a:rPr lang="en-GB" b="1" i="1" dirty="0" smtClean="0">
                <a:solidFill>
                  <a:schemeClr val="tx2"/>
                </a:solidFill>
              </a:rPr>
              <a:t>IJCLab: </a:t>
            </a:r>
            <a:endParaRPr lang="en-GB" b="1" i="1" dirty="0">
              <a:solidFill>
                <a:schemeClr val="tx2"/>
              </a:solidFill>
            </a:endParaRPr>
          </a:p>
        </p:txBody>
      </p:sp>
      <p:sp>
        <p:nvSpPr>
          <p:cNvPr id="28" name="ZoneTexte 27"/>
          <p:cNvSpPr txBox="1"/>
          <p:nvPr/>
        </p:nvSpPr>
        <p:spPr>
          <a:xfrm rot="16200000">
            <a:off x="-2855228" y="3633440"/>
            <a:ext cx="60797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 smtClean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MAIN COMPONENTS</a:t>
            </a:r>
          </a:p>
        </p:txBody>
      </p:sp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VACUUM </a:t>
            </a:r>
            <a:r>
              <a:rPr lang="fr-FR" dirty="0" smtClean="0"/>
              <a:t>VESSEL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sz="2400" cap="none" dirty="0" smtClean="0">
                <a:ln>
                  <a:noFill/>
                </a:ln>
              </a:rPr>
              <a:t>CRYOGENICS :Superconducting magnets</a:t>
            </a:r>
          </a:p>
        </p:txBody>
      </p:sp>
      <p:pic>
        <p:nvPicPr>
          <p:cNvPr id="17715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504" y="1358063"/>
            <a:ext cx="4111005" cy="19989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ZoneTexte 15"/>
          <p:cNvSpPr txBox="1"/>
          <p:nvPr/>
        </p:nvSpPr>
        <p:spPr>
          <a:xfrm>
            <a:off x="2339752" y="971436"/>
            <a:ext cx="20162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DIPOLES</a:t>
            </a:r>
            <a:endParaRPr lang="fr-FR" dirty="0"/>
          </a:p>
        </p:txBody>
      </p:sp>
      <p:pic>
        <p:nvPicPr>
          <p:cNvPr id="17715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04248" y="1340768"/>
            <a:ext cx="2016224" cy="19997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ZoneTexte 17"/>
          <p:cNvSpPr txBox="1"/>
          <p:nvPr/>
        </p:nvSpPr>
        <p:spPr>
          <a:xfrm>
            <a:off x="6804248" y="980728"/>
            <a:ext cx="20162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QUADRIPOLES</a:t>
            </a:r>
            <a:endParaRPr lang="fr-FR" dirty="0"/>
          </a:p>
        </p:txBody>
      </p:sp>
      <p:pic>
        <p:nvPicPr>
          <p:cNvPr id="17715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27984" y="1340768"/>
            <a:ext cx="2214001" cy="2016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7158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211960" y="3399706"/>
            <a:ext cx="4464496" cy="3341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" name="Picture 38" descr="accel_solenoid_crop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07504" y="4005064"/>
            <a:ext cx="3874008" cy="2160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" name="ZoneTexte 24"/>
          <p:cNvSpPr txBox="1"/>
          <p:nvPr/>
        </p:nvSpPr>
        <p:spPr>
          <a:xfrm>
            <a:off x="107504" y="6165304"/>
            <a:ext cx="38164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SOLENOID+BUCKLING COILS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0" name="Tableau 49"/>
          <p:cNvGraphicFramePr>
            <a:graphicFrameLocks noGrp="1"/>
          </p:cNvGraphicFramePr>
          <p:nvPr/>
        </p:nvGraphicFramePr>
        <p:xfrm>
          <a:off x="5004048" y="3501008"/>
          <a:ext cx="4032448" cy="1944215"/>
        </p:xfrm>
        <a:graphic>
          <a:graphicData uri="http://schemas.openxmlformats.org/drawingml/2006/table">
            <a:tbl>
              <a:tblPr>
                <a:tableStyleId>{37CE84F3-28C3-443E-9E96-99CF82512B78}</a:tableStyleId>
              </a:tblPr>
              <a:tblGrid>
                <a:gridCol w="13684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8199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8199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9995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88843"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2000" kern="800" dirty="0"/>
                        <a:t>R</a:t>
                      </a:r>
                      <a:r>
                        <a:rPr lang="en-GB" sz="2000" kern="800" baseline="-25000" dirty="0"/>
                        <a:t>BCS</a:t>
                      </a:r>
                      <a:r>
                        <a:rPr lang="en-GB" sz="2000" kern="800" dirty="0"/>
                        <a:t> (</a:t>
                      </a:r>
                      <a:r>
                        <a:rPr lang="en-GB" sz="2000" kern="800" dirty="0" err="1"/>
                        <a:t>nΩ</a:t>
                      </a:r>
                      <a:r>
                        <a:rPr lang="en-GB" sz="2000" kern="800" dirty="0"/>
                        <a:t>)</a:t>
                      </a:r>
                      <a:endParaRPr lang="fr-FR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2000" kern="800"/>
                        <a:t>4.2K</a:t>
                      </a:r>
                      <a:endParaRPr lang="fr-FR" sz="2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2000" kern="800" dirty="0"/>
                        <a:t>2K</a:t>
                      </a:r>
                      <a:endParaRPr lang="fr-FR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2000" kern="800" dirty="0"/>
                        <a:t>1.5K</a:t>
                      </a:r>
                      <a:endParaRPr lang="fr-FR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8843"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2000" kern="800" dirty="0"/>
                        <a:t>1300 MHz</a:t>
                      </a:r>
                      <a:endParaRPr lang="fr-FR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2000" kern="800" dirty="0"/>
                        <a:t>600</a:t>
                      </a:r>
                      <a:endParaRPr lang="fr-FR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2000" kern="800" dirty="0"/>
                        <a:t>15</a:t>
                      </a:r>
                      <a:endParaRPr lang="fr-FR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2000" kern="800" dirty="0"/>
                        <a:t>1.2</a:t>
                      </a:r>
                      <a:endParaRPr lang="fr-FR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8843"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2000" kern="800" dirty="0"/>
                        <a:t>700 MHz</a:t>
                      </a:r>
                      <a:endParaRPr lang="fr-FR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2000" kern="800" dirty="0"/>
                        <a:t>174</a:t>
                      </a:r>
                      <a:endParaRPr lang="fr-FR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2000" kern="800" dirty="0"/>
                        <a:t>4.3</a:t>
                      </a:r>
                      <a:endParaRPr lang="fr-FR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2000" kern="800" dirty="0"/>
                        <a:t>0.35</a:t>
                      </a:r>
                      <a:endParaRPr lang="fr-FR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8843"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2000" kern="800" dirty="0"/>
                        <a:t>352 MHz</a:t>
                      </a:r>
                      <a:endParaRPr lang="fr-FR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2000" kern="800" dirty="0"/>
                        <a:t>44</a:t>
                      </a:r>
                      <a:endParaRPr lang="fr-FR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2000" kern="800" dirty="0"/>
                        <a:t>1</a:t>
                      </a:r>
                      <a:endParaRPr lang="fr-FR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2000" kern="800" dirty="0"/>
                        <a:t>9E-2</a:t>
                      </a:r>
                      <a:endParaRPr lang="fr-FR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8843"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2000" kern="800" dirty="0"/>
                        <a:t>88 MHz</a:t>
                      </a:r>
                      <a:endParaRPr lang="fr-FR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2000" kern="800" dirty="0"/>
                        <a:t>3</a:t>
                      </a:r>
                      <a:endParaRPr lang="fr-FR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2000" kern="800" dirty="0"/>
                        <a:t>7E-2</a:t>
                      </a:r>
                      <a:endParaRPr lang="fr-FR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2000" kern="800" dirty="0"/>
                        <a:t>6E-3</a:t>
                      </a:r>
                      <a:endParaRPr lang="fr-FR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pSp>
        <p:nvGrpSpPr>
          <p:cNvPr id="52" name="Groupe 51"/>
          <p:cNvGrpSpPr/>
          <p:nvPr/>
        </p:nvGrpSpPr>
        <p:grpSpPr>
          <a:xfrm>
            <a:off x="0" y="2276872"/>
            <a:ext cx="9144000" cy="4608512"/>
            <a:chOff x="0" y="2276872"/>
            <a:chExt cx="9144000" cy="4608512"/>
          </a:xfrm>
        </p:grpSpPr>
        <p:sp>
          <p:nvSpPr>
            <p:cNvPr id="43" name="Rectangle 42"/>
            <p:cNvSpPr/>
            <p:nvPr/>
          </p:nvSpPr>
          <p:spPr>
            <a:xfrm>
              <a:off x="0" y="2276872"/>
              <a:ext cx="9144000" cy="4581128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176133" name="Picture 5" descr="D:\IPN\MYRTE\Champ_E_spoke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3419872" y="5589240"/>
              <a:ext cx="948610" cy="1052736"/>
            </a:xfrm>
            <a:prstGeom prst="rect">
              <a:avLst/>
            </a:prstGeom>
            <a:noFill/>
          </p:spPr>
        </p:pic>
        <p:pic>
          <p:nvPicPr>
            <p:cNvPr id="193537" name="Picture 1" descr="D:\IPN\ESS\H_ESS_bottom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76056" y="5733256"/>
              <a:ext cx="1444067" cy="922201"/>
            </a:xfrm>
            <a:prstGeom prst="rect">
              <a:avLst/>
            </a:prstGeom>
            <a:noFill/>
          </p:spPr>
        </p:pic>
        <p:pic>
          <p:nvPicPr>
            <p:cNvPr id="193538" name="Picture 2"/>
            <p:cNvPicPr>
              <a:picLocks noChangeAspect="1" noChangeArrowheads="1"/>
            </p:cNvPicPr>
            <p:nvPr/>
          </p:nvPicPr>
          <p:blipFill>
            <a:blip r:embed="rId4" cstate="print"/>
            <a:srcRect t="20395" r="48351"/>
            <a:stretch>
              <a:fillRect/>
            </a:stretch>
          </p:blipFill>
          <p:spPr bwMode="auto">
            <a:xfrm>
              <a:off x="5868144" y="3140968"/>
              <a:ext cx="2304256" cy="9992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6" name="Picture 10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harpenSoften amount="25000"/>
                      </a14:imgEffect>
                      <a14:imgEffect>
                        <a14:brightnessContrast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 l="42088" t="35024"/>
            <a:stretch/>
          </p:blipFill>
          <p:spPr>
            <a:xfrm>
              <a:off x="3824500" y="2276872"/>
              <a:ext cx="1827620" cy="1823660"/>
            </a:xfrm>
            <a:prstGeom prst="rect">
              <a:avLst/>
            </a:prstGeom>
          </p:spPr>
        </p:pic>
        <p:pic>
          <p:nvPicPr>
            <p:cNvPr id="193539" name="Picture 3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5292080" y="4509120"/>
              <a:ext cx="3563888" cy="9799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2" name="ZoneTexte 41"/>
            <p:cNvSpPr txBox="1"/>
            <p:nvPr/>
          </p:nvSpPr>
          <p:spPr>
            <a:xfrm>
              <a:off x="5868144" y="2780928"/>
              <a:ext cx="25202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400" dirty="0" smtClean="0"/>
                <a:t>ESS </a:t>
              </a:r>
              <a:r>
                <a:rPr lang="el-GR" sz="1400" dirty="0" smtClean="0"/>
                <a:t>β</a:t>
              </a:r>
              <a:r>
                <a:rPr lang="fr-FR" sz="1400" dirty="0" smtClean="0"/>
                <a:t>=0.67, 700 MHz</a:t>
              </a:r>
              <a:endParaRPr lang="fr-FR" sz="1400" dirty="0"/>
            </a:p>
          </p:txBody>
        </p:sp>
        <p:sp>
          <p:nvSpPr>
            <p:cNvPr id="46" name="ZoneTexte 45"/>
            <p:cNvSpPr txBox="1"/>
            <p:nvPr/>
          </p:nvSpPr>
          <p:spPr>
            <a:xfrm>
              <a:off x="6804248" y="4221088"/>
              <a:ext cx="233975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400" dirty="0" smtClean="0"/>
                <a:t>XFEL </a:t>
              </a:r>
              <a:r>
                <a:rPr lang="el-GR" sz="1400" dirty="0" smtClean="0"/>
                <a:t>β</a:t>
              </a:r>
              <a:r>
                <a:rPr lang="fr-FR" sz="1400" dirty="0" smtClean="0"/>
                <a:t>= 1, 1.3 GHz</a:t>
              </a:r>
              <a:endParaRPr lang="fr-FR" sz="1400" dirty="0"/>
            </a:p>
          </p:txBody>
        </p:sp>
        <p:sp>
          <p:nvSpPr>
            <p:cNvPr id="47" name="ZoneTexte 46"/>
            <p:cNvSpPr txBox="1"/>
            <p:nvPr/>
          </p:nvSpPr>
          <p:spPr>
            <a:xfrm>
              <a:off x="6623720" y="5733256"/>
              <a:ext cx="25202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400" dirty="0" smtClean="0"/>
                <a:t>ESS </a:t>
              </a:r>
              <a:r>
                <a:rPr lang="el-GR" sz="1400" dirty="0" smtClean="0"/>
                <a:t>β</a:t>
              </a:r>
              <a:r>
                <a:rPr lang="fr-FR" sz="1400" dirty="0" smtClean="0"/>
                <a:t>=0.5, 352 MHz</a:t>
              </a:r>
              <a:endParaRPr lang="fr-FR" sz="1400" dirty="0"/>
            </a:p>
          </p:txBody>
        </p:sp>
        <p:sp>
          <p:nvSpPr>
            <p:cNvPr id="48" name="ZoneTexte 47"/>
            <p:cNvSpPr txBox="1"/>
            <p:nvPr/>
          </p:nvSpPr>
          <p:spPr>
            <a:xfrm>
              <a:off x="2627784" y="6577607"/>
              <a:ext cx="25202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400" dirty="0" smtClean="0"/>
                <a:t>MYRRHA </a:t>
              </a:r>
              <a:r>
                <a:rPr lang="el-GR" sz="1400" dirty="0" smtClean="0"/>
                <a:t>β</a:t>
              </a:r>
              <a:r>
                <a:rPr lang="fr-FR" sz="1400" dirty="0" smtClean="0"/>
                <a:t>=0.37, 352 MHz</a:t>
              </a:r>
              <a:endParaRPr lang="fr-FR" sz="1400" dirty="0"/>
            </a:p>
          </p:txBody>
        </p:sp>
        <p:sp>
          <p:nvSpPr>
            <p:cNvPr id="49" name="ZoneTexte 48"/>
            <p:cNvSpPr txBox="1"/>
            <p:nvPr/>
          </p:nvSpPr>
          <p:spPr>
            <a:xfrm>
              <a:off x="8172400" y="2564904"/>
              <a:ext cx="72008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800" b="1" dirty="0" smtClean="0"/>
                <a:t>2K</a:t>
              </a:r>
              <a:endParaRPr lang="fr-FR" sz="2800" b="1" dirty="0"/>
            </a:p>
          </p:txBody>
        </p:sp>
      </p:grpSp>
      <p:grpSp>
        <p:nvGrpSpPr>
          <p:cNvPr id="51" name="Groupe 50"/>
          <p:cNvGrpSpPr/>
          <p:nvPr/>
        </p:nvGrpSpPr>
        <p:grpSpPr>
          <a:xfrm>
            <a:off x="-36512" y="2276872"/>
            <a:ext cx="5544616" cy="4581129"/>
            <a:chOff x="-36512" y="2276872"/>
            <a:chExt cx="5544616" cy="4581129"/>
          </a:xfrm>
        </p:grpSpPr>
        <p:sp>
          <p:nvSpPr>
            <p:cNvPr id="41" name="Organigramme : Délai 40"/>
            <p:cNvSpPr/>
            <p:nvPr/>
          </p:nvSpPr>
          <p:spPr>
            <a:xfrm>
              <a:off x="0" y="2276872"/>
              <a:ext cx="3635896" cy="4581128"/>
            </a:xfrm>
            <a:prstGeom prst="flowChartDelay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176131" name="Picture 3" descr="plongeur_25mm_150mm_02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 rot="5400000">
              <a:off x="1256277" y="5714915"/>
              <a:ext cx="1484783" cy="8013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9" name="ZoneTexte 38"/>
            <p:cNvSpPr txBox="1"/>
            <p:nvPr/>
          </p:nvSpPr>
          <p:spPr>
            <a:xfrm>
              <a:off x="1547664" y="5085184"/>
              <a:ext cx="309634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400" dirty="0" smtClean="0"/>
                <a:t>SPIRAL2, </a:t>
              </a:r>
              <a:r>
                <a:rPr lang="el-GR" sz="1400" dirty="0" smtClean="0"/>
                <a:t>β</a:t>
              </a:r>
              <a:r>
                <a:rPr lang="fr-FR" sz="1400" dirty="0" smtClean="0"/>
                <a:t>=0.12, 88 MHz</a:t>
              </a:r>
              <a:endParaRPr lang="fr-FR" sz="1400" dirty="0"/>
            </a:p>
          </p:txBody>
        </p:sp>
        <p:pic>
          <p:nvPicPr>
            <p:cNvPr id="40" name="Picture 10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harpenSoften amount="25000"/>
                      </a14:imgEffect>
                      <a14:imgEffect>
                        <a14:brightnessContrast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 t="1618" r="55436"/>
            <a:stretch/>
          </p:blipFill>
          <p:spPr>
            <a:xfrm>
              <a:off x="179512" y="4725144"/>
              <a:ext cx="1039416" cy="2040776"/>
            </a:xfrm>
            <a:prstGeom prst="rect">
              <a:avLst/>
            </a:prstGeom>
          </p:spPr>
        </p:pic>
        <p:pic>
          <p:nvPicPr>
            <p:cNvPr id="190465" name="Picture 1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2267744" y="3645024"/>
              <a:ext cx="1166845" cy="12662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8" name="ZoneTexte 37"/>
            <p:cNvSpPr txBox="1"/>
            <p:nvPr/>
          </p:nvSpPr>
          <p:spPr>
            <a:xfrm>
              <a:off x="3347864" y="4221088"/>
              <a:ext cx="2160240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400" dirty="0" smtClean="0"/>
                <a:t>SARAF </a:t>
              </a:r>
              <a:r>
                <a:rPr lang="el-GR" sz="1400" dirty="0" smtClean="0"/>
                <a:t>β</a:t>
              </a:r>
              <a:r>
                <a:rPr lang="fr-FR" sz="1400" dirty="0" smtClean="0"/>
                <a:t>=0.091, 176MHz</a:t>
              </a:r>
            </a:p>
            <a:p>
              <a:r>
                <a:rPr lang="el-GR" sz="1400" dirty="0" smtClean="0"/>
                <a:t>β</a:t>
              </a:r>
              <a:r>
                <a:rPr lang="fr-FR" sz="1400" dirty="0" smtClean="0"/>
                <a:t>=0.181, 176MHz</a:t>
              </a:r>
            </a:p>
            <a:p>
              <a:r>
                <a:rPr lang="fr-FR" sz="1400" dirty="0" smtClean="0"/>
                <a:t>	</a:t>
              </a:r>
              <a:endParaRPr lang="fr-FR" sz="1400" dirty="0"/>
            </a:p>
          </p:txBody>
        </p:sp>
        <p:pic>
          <p:nvPicPr>
            <p:cNvPr id="198657" name="Picture 1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732697" y="3573016"/>
              <a:ext cx="1319023" cy="10237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5" name="ZoneTexte 34"/>
            <p:cNvSpPr txBox="1"/>
            <p:nvPr/>
          </p:nvSpPr>
          <p:spPr>
            <a:xfrm>
              <a:off x="-36512" y="3337828"/>
              <a:ext cx="197971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400" dirty="0" smtClean="0"/>
                <a:t>IAP </a:t>
              </a:r>
              <a:r>
                <a:rPr lang="el-GR" sz="1400" dirty="0" smtClean="0"/>
                <a:t>β</a:t>
              </a:r>
              <a:r>
                <a:rPr lang="fr-FR" sz="1400" dirty="0" smtClean="0"/>
                <a:t>=0.07, 215MHz</a:t>
              </a:r>
            </a:p>
            <a:p>
              <a:r>
                <a:rPr lang="fr-FR" sz="1400" dirty="0" smtClean="0"/>
                <a:t>	</a:t>
              </a:r>
              <a:endParaRPr lang="fr-FR" sz="1400" dirty="0"/>
            </a:p>
          </p:txBody>
        </p:sp>
        <p:sp>
          <p:nvSpPr>
            <p:cNvPr id="44" name="ZoneTexte 43"/>
            <p:cNvSpPr txBox="1"/>
            <p:nvPr/>
          </p:nvSpPr>
          <p:spPr>
            <a:xfrm>
              <a:off x="2483768" y="2924944"/>
              <a:ext cx="72008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800" b="1" dirty="0" smtClean="0"/>
                <a:t>4K</a:t>
              </a:r>
              <a:endParaRPr lang="fr-FR" sz="2800" b="1" dirty="0"/>
            </a:p>
          </p:txBody>
        </p:sp>
      </p:grpSp>
      <p:sp>
        <p:nvSpPr>
          <p:cNvPr id="45" name="Rectangle 7"/>
          <p:cNvSpPr>
            <a:spLocks noChangeArrowheads="1"/>
          </p:cNvSpPr>
          <p:nvPr/>
        </p:nvSpPr>
        <p:spPr bwMode="auto">
          <a:xfrm>
            <a:off x="1836712" y="548680"/>
            <a:ext cx="9144000" cy="2062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1" eaLnBrk="0" hangingPunct="0">
              <a:defRPr/>
            </a:pPr>
            <a:endParaRPr lang="en-US" sz="1600" dirty="0" smtClean="0">
              <a:sym typeface="Symbol"/>
            </a:endParaRPr>
          </a:p>
          <a:p>
            <a:pPr lvl="1" eaLnBrk="0" hangingPunct="0">
              <a:buFont typeface="Wingdings" pitchFamily="2" charset="2"/>
              <a:buChar char="q"/>
              <a:defRPr/>
            </a:pPr>
            <a:r>
              <a:rPr lang="en-US" sz="1600" dirty="0" smtClean="0">
                <a:sym typeface="Symbol"/>
              </a:rPr>
              <a:t> Particle velocity (</a:t>
            </a:r>
            <a:r>
              <a:rPr lang="el-GR" sz="1600" dirty="0" smtClean="0">
                <a:sym typeface="Symbol"/>
              </a:rPr>
              <a:t>β</a:t>
            </a:r>
            <a:r>
              <a:rPr lang="fr-FR" sz="1600" dirty="0" smtClean="0">
                <a:sym typeface="Symbol"/>
              </a:rPr>
              <a:t>)</a:t>
            </a:r>
            <a:r>
              <a:rPr lang="en-US" sz="1600" dirty="0" smtClean="0">
                <a:sym typeface="Symbol"/>
              </a:rPr>
              <a:t>  Cavity frequency (</a:t>
            </a:r>
            <a:r>
              <a:rPr lang="en-US" sz="1600" dirty="0" err="1" smtClean="0">
                <a:sym typeface="Symbol"/>
              </a:rPr>
              <a:t>Fo</a:t>
            </a:r>
            <a:r>
              <a:rPr lang="en-US" sz="1600" dirty="0" smtClean="0">
                <a:sym typeface="Symbol"/>
              </a:rPr>
              <a:t>)</a:t>
            </a:r>
            <a:endParaRPr lang="fr-FR" sz="1600" dirty="0" smtClean="0">
              <a:sym typeface="Symbol"/>
            </a:endParaRPr>
          </a:p>
          <a:p>
            <a:pPr lvl="1" eaLnBrk="0" hangingPunct="0">
              <a:defRPr/>
            </a:pPr>
            <a:endParaRPr lang="fr-FR" sz="1600" dirty="0" smtClean="0">
              <a:sym typeface="Symbol"/>
            </a:endParaRPr>
          </a:p>
          <a:p>
            <a:pPr lvl="1" eaLnBrk="0" hangingPunct="0">
              <a:defRPr/>
            </a:pPr>
            <a:endParaRPr lang="fr-FR" sz="1600" dirty="0" smtClean="0"/>
          </a:p>
          <a:p>
            <a:pPr lvl="1" eaLnBrk="0" hangingPunct="0">
              <a:buFont typeface="Wingdings" pitchFamily="2" charset="2"/>
              <a:buChar char="q"/>
              <a:defRPr/>
            </a:pPr>
            <a:endParaRPr lang="fr-FR" sz="1600" dirty="0" smtClean="0"/>
          </a:p>
          <a:p>
            <a:pPr lvl="1" eaLnBrk="0" hangingPunct="0">
              <a:buFont typeface="Wingdings" pitchFamily="2" charset="2"/>
              <a:buChar char="q"/>
              <a:defRPr/>
            </a:pPr>
            <a:endParaRPr lang="fr-FR" sz="1600" dirty="0" smtClean="0"/>
          </a:p>
          <a:p>
            <a:pPr lvl="1" eaLnBrk="0" hangingPunct="0">
              <a:buFont typeface="Wingdings" pitchFamily="2" charset="2"/>
              <a:buChar char="q"/>
              <a:defRPr/>
            </a:pPr>
            <a:endParaRPr lang="fr-FR" sz="1600" dirty="0" smtClean="0"/>
          </a:p>
          <a:p>
            <a:pPr lvl="1" eaLnBrk="0" hangingPunct="0">
              <a:defRPr/>
            </a:pPr>
            <a:r>
              <a:rPr lang="fr-FR" sz="1600" dirty="0" smtClean="0"/>
              <a:t> </a:t>
            </a:r>
          </a:p>
        </p:txBody>
      </p:sp>
      <p:cxnSp>
        <p:nvCxnSpPr>
          <p:cNvPr id="12" name="Connecteur droit avec flèche 11"/>
          <p:cNvCxnSpPr/>
          <p:nvPr/>
        </p:nvCxnSpPr>
        <p:spPr>
          <a:xfrm>
            <a:off x="179512" y="1628800"/>
            <a:ext cx="8784976" cy="0"/>
          </a:xfrm>
          <a:prstGeom prst="straightConnector1">
            <a:avLst/>
          </a:prstGeom>
          <a:ln cmpd="sng"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7" name="Connecteur droit 16"/>
          <p:cNvCxnSpPr/>
          <p:nvPr/>
        </p:nvCxnSpPr>
        <p:spPr>
          <a:xfrm>
            <a:off x="8532440" y="1484784"/>
            <a:ext cx="0" cy="28803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ZoneTexte 17"/>
          <p:cNvSpPr txBox="1"/>
          <p:nvPr/>
        </p:nvSpPr>
        <p:spPr>
          <a:xfrm>
            <a:off x="8783960" y="1187460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 smtClean="0"/>
              <a:t>β</a:t>
            </a:r>
            <a:endParaRPr lang="fr-FR" dirty="0"/>
          </a:p>
        </p:txBody>
      </p:sp>
      <p:sp>
        <p:nvSpPr>
          <p:cNvPr id="19" name="ZoneTexte 18"/>
          <p:cNvSpPr txBox="1"/>
          <p:nvPr/>
        </p:nvSpPr>
        <p:spPr>
          <a:xfrm>
            <a:off x="8388424" y="1124744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1</a:t>
            </a:r>
            <a:endParaRPr lang="fr-FR" dirty="0"/>
          </a:p>
        </p:txBody>
      </p:sp>
      <p:cxnSp>
        <p:nvCxnSpPr>
          <p:cNvPr id="20" name="Connecteur droit 19"/>
          <p:cNvCxnSpPr/>
          <p:nvPr/>
        </p:nvCxnSpPr>
        <p:spPr>
          <a:xfrm>
            <a:off x="6084168" y="1484784"/>
            <a:ext cx="0" cy="28803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" name="ZoneTexte 20"/>
          <p:cNvSpPr txBox="1"/>
          <p:nvPr/>
        </p:nvSpPr>
        <p:spPr>
          <a:xfrm>
            <a:off x="5796136" y="1124744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0.65</a:t>
            </a:r>
            <a:endParaRPr lang="fr-FR" dirty="0"/>
          </a:p>
        </p:txBody>
      </p:sp>
      <p:cxnSp>
        <p:nvCxnSpPr>
          <p:cNvPr id="22" name="Connecteur droit 21"/>
          <p:cNvCxnSpPr/>
          <p:nvPr/>
        </p:nvCxnSpPr>
        <p:spPr>
          <a:xfrm>
            <a:off x="3635896" y="1484784"/>
            <a:ext cx="0" cy="28803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" name="ZoneTexte 22"/>
          <p:cNvSpPr txBox="1"/>
          <p:nvPr/>
        </p:nvSpPr>
        <p:spPr>
          <a:xfrm>
            <a:off x="3419872" y="1124744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0.3</a:t>
            </a:r>
            <a:endParaRPr lang="fr-FR" dirty="0"/>
          </a:p>
        </p:txBody>
      </p:sp>
      <p:cxnSp>
        <p:nvCxnSpPr>
          <p:cNvPr id="24" name="Connecteur droit 23"/>
          <p:cNvCxnSpPr/>
          <p:nvPr/>
        </p:nvCxnSpPr>
        <p:spPr>
          <a:xfrm>
            <a:off x="467544" y="1484784"/>
            <a:ext cx="0" cy="28803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5" name="ZoneTexte 24"/>
          <p:cNvSpPr txBox="1"/>
          <p:nvPr/>
        </p:nvSpPr>
        <p:spPr>
          <a:xfrm>
            <a:off x="179512" y="1124744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0.03</a:t>
            </a:r>
            <a:endParaRPr lang="fr-FR" dirty="0"/>
          </a:p>
        </p:txBody>
      </p:sp>
      <p:sp>
        <p:nvSpPr>
          <p:cNvPr id="29" name="ZoneTexte 28"/>
          <p:cNvSpPr txBox="1"/>
          <p:nvPr/>
        </p:nvSpPr>
        <p:spPr>
          <a:xfrm>
            <a:off x="6084168" y="1835532"/>
            <a:ext cx="2448272" cy="584775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fr-FR" sz="1600" dirty="0" err="1" smtClean="0"/>
              <a:t>Elliptical</a:t>
            </a:r>
            <a:r>
              <a:rPr lang="fr-FR" sz="1600" dirty="0" smtClean="0"/>
              <a:t> </a:t>
            </a:r>
            <a:r>
              <a:rPr lang="fr-FR" sz="1600" dirty="0" err="1" smtClean="0"/>
              <a:t>cavity</a:t>
            </a:r>
            <a:r>
              <a:rPr lang="fr-FR" sz="1600" dirty="0" smtClean="0"/>
              <a:t> </a:t>
            </a:r>
            <a:r>
              <a:rPr lang="fr-FR" sz="1600" dirty="0" smtClean="0">
                <a:solidFill>
                  <a:srgbClr val="FFFF00"/>
                </a:solidFill>
              </a:rPr>
              <a:t>(700-3000 MHz)</a:t>
            </a:r>
            <a:endParaRPr lang="fr-FR" sz="1600" dirty="0">
              <a:solidFill>
                <a:srgbClr val="FFFF00"/>
              </a:solidFill>
            </a:endParaRPr>
          </a:p>
        </p:txBody>
      </p:sp>
      <p:sp>
        <p:nvSpPr>
          <p:cNvPr id="31" name="ZoneTexte 30"/>
          <p:cNvSpPr txBox="1"/>
          <p:nvPr/>
        </p:nvSpPr>
        <p:spPr>
          <a:xfrm>
            <a:off x="467544" y="1715324"/>
            <a:ext cx="1440160" cy="156966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fr-FR" sz="1600" dirty="0" smtClean="0"/>
              <a:t>Quarter-</a:t>
            </a:r>
            <a:r>
              <a:rPr lang="fr-FR" sz="1600" dirty="0" err="1" smtClean="0"/>
              <a:t>Wave</a:t>
            </a:r>
            <a:r>
              <a:rPr lang="fr-FR" sz="1600" dirty="0" smtClean="0"/>
              <a:t> </a:t>
            </a:r>
            <a:r>
              <a:rPr lang="fr-FR" sz="1600" dirty="0" err="1" smtClean="0"/>
              <a:t>resonators</a:t>
            </a:r>
            <a:endParaRPr lang="fr-FR" sz="1600" dirty="0" smtClean="0"/>
          </a:p>
          <a:p>
            <a:r>
              <a:rPr lang="fr-FR" sz="1600" dirty="0" smtClean="0">
                <a:solidFill>
                  <a:srgbClr val="FFFF00"/>
                </a:solidFill>
              </a:rPr>
              <a:t>(80-150 MHz)</a:t>
            </a:r>
          </a:p>
          <a:p>
            <a:endParaRPr lang="fr-FR" sz="1600" dirty="0" smtClean="0">
              <a:solidFill>
                <a:srgbClr val="FFFF00"/>
              </a:solidFill>
            </a:endParaRPr>
          </a:p>
          <a:p>
            <a:endParaRPr lang="fr-FR" sz="1600" dirty="0"/>
          </a:p>
        </p:txBody>
      </p:sp>
      <p:sp>
        <p:nvSpPr>
          <p:cNvPr id="32" name="ZoneTexte 31"/>
          <p:cNvSpPr txBox="1"/>
          <p:nvPr/>
        </p:nvSpPr>
        <p:spPr>
          <a:xfrm>
            <a:off x="1475656" y="1844824"/>
            <a:ext cx="4608512" cy="338554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fr-FR" sz="1600" dirty="0" err="1" smtClean="0"/>
              <a:t>Half</a:t>
            </a:r>
            <a:r>
              <a:rPr lang="fr-FR" sz="1600" dirty="0" smtClean="0"/>
              <a:t>-</a:t>
            </a:r>
            <a:r>
              <a:rPr lang="fr-FR" sz="1600" dirty="0" err="1" smtClean="0"/>
              <a:t>wave</a:t>
            </a:r>
            <a:r>
              <a:rPr lang="fr-FR" sz="1600" dirty="0" smtClean="0"/>
              <a:t> </a:t>
            </a:r>
            <a:r>
              <a:rPr lang="fr-FR" sz="1600" dirty="0" err="1" smtClean="0"/>
              <a:t>resonator</a:t>
            </a:r>
            <a:r>
              <a:rPr lang="fr-FR" sz="1600" dirty="0" smtClean="0"/>
              <a:t> </a:t>
            </a:r>
            <a:r>
              <a:rPr lang="fr-FR" sz="1600" dirty="0" smtClean="0">
                <a:solidFill>
                  <a:srgbClr val="FFFF00"/>
                </a:solidFill>
              </a:rPr>
              <a:t>(150-400 MHz)</a:t>
            </a:r>
            <a:endParaRPr lang="fr-FR" sz="1600" dirty="0">
              <a:solidFill>
                <a:srgbClr val="FFFF00"/>
              </a:solidFill>
            </a:endParaRPr>
          </a:p>
        </p:txBody>
      </p:sp>
      <p:cxnSp>
        <p:nvCxnSpPr>
          <p:cNvPr id="33" name="Connecteur droit 32"/>
          <p:cNvCxnSpPr/>
          <p:nvPr/>
        </p:nvCxnSpPr>
        <p:spPr>
          <a:xfrm>
            <a:off x="1907704" y="1484784"/>
            <a:ext cx="0" cy="28803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4" name="ZoneTexte 33"/>
          <p:cNvSpPr txBox="1"/>
          <p:nvPr/>
        </p:nvSpPr>
        <p:spPr>
          <a:xfrm>
            <a:off x="1619672" y="1124744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0.15</a:t>
            </a:r>
            <a:endParaRPr lang="fr-FR" dirty="0"/>
          </a:p>
        </p:txBody>
      </p:sp>
      <p:sp>
        <p:nvSpPr>
          <p:cNvPr id="37" name="ZoneTexte 36"/>
          <p:cNvSpPr txBox="1"/>
          <p:nvPr/>
        </p:nvSpPr>
        <p:spPr>
          <a:xfrm>
            <a:off x="827584" y="2772217"/>
            <a:ext cx="1584176" cy="58477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fr-FR" sz="1600" dirty="0" smtClean="0"/>
              <a:t>CH </a:t>
            </a:r>
            <a:r>
              <a:rPr lang="fr-FR" sz="1600" dirty="0" err="1" smtClean="0"/>
              <a:t>resonator</a:t>
            </a:r>
            <a:endParaRPr lang="fr-FR" sz="1600" dirty="0" smtClean="0"/>
          </a:p>
          <a:p>
            <a:r>
              <a:rPr lang="fr-FR" sz="1600" dirty="0" smtClean="0">
                <a:solidFill>
                  <a:srgbClr val="FFFF00"/>
                </a:solidFill>
              </a:rPr>
              <a:t>(200-350 MHz)</a:t>
            </a:r>
            <a:endParaRPr lang="fr-FR" sz="1600" dirty="0">
              <a:solidFill>
                <a:srgbClr val="FFFF00"/>
              </a:solidFill>
            </a:endParaRPr>
          </a:p>
        </p:txBody>
      </p:sp>
      <p:sp>
        <p:nvSpPr>
          <p:cNvPr id="53" name="Titre 3"/>
          <p:cNvSpPr txBox="1">
            <a:spLocks/>
          </p:cNvSpPr>
          <p:nvPr/>
        </p:nvSpPr>
        <p:spPr bwMode="auto">
          <a:xfrm>
            <a:off x="2411760" y="188640"/>
            <a:ext cx="6732240" cy="71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800" b="1" i="0" u="none" strike="noStrike" kern="1200" cap="all" baseline="0">
                <a:ln w="0" cap="sq">
                  <a:solidFill>
                    <a:schemeClr val="tx1"/>
                  </a:solidFill>
                </a:ln>
                <a:solidFill>
                  <a:srgbClr val="501F74"/>
                </a:solidFill>
                <a:uFill>
                  <a:solidFill>
                    <a:schemeClr val="accent4">
                      <a:lumMod val="60000"/>
                      <a:lumOff val="40000"/>
                    </a:schemeClr>
                  </a:solidFill>
                </a:uFill>
                <a:latin typeface="Arial Bold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defRPr/>
            </a:pPr>
            <a:endParaRPr lang="en-US" sz="2400" cap="none" dirty="0" smtClean="0">
              <a:ln>
                <a:noFill/>
              </a:ln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943804" y="169116"/>
            <a:ext cx="5220484" cy="488983"/>
          </a:xfrm>
        </p:spPr>
        <p:txBody>
          <a:bodyPr>
            <a:normAutofit/>
          </a:bodyPr>
          <a:lstStyle/>
          <a:p>
            <a:r>
              <a:rPr lang="fr-FR" dirty="0"/>
              <a:t>CRYOGENICS :</a:t>
            </a:r>
            <a:r>
              <a:rPr lang="fr-FR" dirty="0" err="1"/>
              <a:t>Superconducting</a:t>
            </a:r>
            <a:r>
              <a:rPr lang="fr-FR" dirty="0"/>
              <a:t> </a:t>
            </a:r>
            <a:r>
              <a:rPr lang="fr-FR" dirty="0" err="1" smtClean="0"/>
              <a:t>cavities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134017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3"/>
          <p:cNvSpPr>
            <a:spLocks noGrp="1"/>
          </p:cNvSpPr>
          <p:nvPr>
            <p:ph type="title"/>
          </p:nvPr>
        </p:nvSpPr>
        <p:spPr>
          <a:xfrm>
            <a:off x="1943804" y="169116"/>
            <a:ext cx="6876668" cy="488983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sz="2400" cap="none" dirty="0" smtClean="0">
                <a:ln>
                  <a:noFill/>
                </a:ln>
              </a:rPr>
              <a:t>Operation of an accelerator (from perturbations to failures)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39552" y="1556792"/>
            <a:ext cx="7848872" cy="36317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eaLnBrk="0" hangingPunct="0"/>
            <a:endParaRPr lang="fr-FR" sz="1000" b="1" dirty="0" smtClean="0">
              <a:solidFill>
                <a:srgbClr val="501F74"/>
              </a:solidFill>
            </a:endParaRPr>
          </a:p>
          <a:p>
            <a:pPr lvl="2" eaLnBrk="0" hangingPunct="0">
              <a:buFontTx/>
              <a:buAutoNum type="alphaLcPeriod"/>
            </a:pPr>
            <a:r>
              <a:rPr lang="en-US" sz="2000" b="1" dirty="0" smtClean="0">
                <a:solidFill>
                  <a:srgbClr val="7030A0"/>
                </a:solidFill>
                <a:latin typeface="Calibri" pitchFamily="34" charset="0"/>
                <a:ea typeface="PMingLiU" pitchFamily="18" charset="-120"/>
                <a:cs typeface="Times New Roman" pitchFamily="18" charset="0"/>
              </a:rPr>
              <a:t> Perturbation during operation (focus on accelerating cavities)</a:t>
            </a:r>
          </a:p>
          <a:p>
            <a:pPr lvl="3" eaLnBrk="0" hangingPunct="0">
              <a:buFont typeface="Arial" pitchFamily="34" charset="0"/>
              <a:buChar char="•"/>
            </a:pPr>
            <a:r>
              <a:rPr lang="en-US" sz="2000" dirty="0" smtClean="0">
                <a:latin typeface="Calibri" pitchFamily="34" charset="0"/>
                <a:ea typeface="PMingLiU" pitchFamily="18" charset="-120"/>
                <a:cs typeface="Times New Roman" pitchFamily="18" charset="0"/>
              </a:rPr>
              <a:t> Frequency perturbations (microphonics, Lorentz detuning)</a:t>
            </a:r>
          </a:p>
          <a:p>
            <a:pPr lvl="3" eaLnBrk="0" hangingPunct="0">
              <a:buFont typeface="Arial" pitchFamily="34" charset="0"/>
              <a:buChar char="•"/>
            </a:pPr>
            <a:r>
              <a:rPr lang="en-US" sz="2000" dirty="0" smtClean="0">
                <a:latin typeface="Calibri" pitchFamily="34" charset="0"/>
                <a:ea typeface="PMingLiU" pitchFamily="18" charset="-120"/>
                <a:cs typeface="Times New Roman" pitchFamily="18" charset="0"/>
              </a:rPr>
              <a:t> Multipacting</a:t>
            </a:r>
          </a:p>
          <a:p>
            <a:pPr lvl="3" eaLnBrk="0" hangingPunct="0">
              <a:buFont typeface="Arial" pitchFamily="34" charset="0"/>
              <a:buChar char="•"/>
            </a:pPr>
            <a:r>
              <a:rPr lang="en-US" sz="2000" dirty="0" smtClean="0">
                <a:latin typeface="Calibri" pitchFamily="34" charset="0"/>
                <a:ea typeface="PMingLiU" pitchFamily="18" charset="-120"/>
                <a:cs typeface="Times New Roman" pitchFamily="18" charset="0"/>
              </a:rPr>
              <a:t> Field emission</a:t>
            </a:r>
          </a:p>
          <a:p>
            <a:pPr lvl="3" eaLnBrk="0" hangingPunct="0">
              <a:buFont typeface="Arial" pitchFamily="34" charset="0"/>
              <a:buChar char="•"/>
            </a:pPr>
            <a:r>
              <a:rPr lang="en-US" sz="2000" dirty="0" smtClean="0">
                <a:latin typeface="Calibri" pitchFamily="34" charset="0"/>
                <a:ea typeface="PMingLiU" pitchFamily="18" charset="-120"/>
                <a:cs typeface="Times New Roman" pitchFamily="18" charset="0"/>
              </a:rPr>
              <a:t> Quench</a:t>
            </a:r>
          </a:p>
          <a:p>
            <a:pPr lvl="3" eaLnBrk="0" hangingPunct="0"/>
            <a:endParaRPr lang="en-US" sz="2000" dirty="0" smtClean="0">
              <a:latin typeface="Calibri" pitchFamily="34" charset="0"/>
              <a:ea typeface="PMingLiU" pitchFamily="18" charset="-120"/>
              <a:cs typeface="Times New Roman" pitchFamily="18" charset="0"/>
            </a:endParaRPr>
          </a:p>
          <a:p>
            <a:pPr lvl="2" eaLnBrk="0" hangingPunct="0">
              <a:buFontTx/>
              <a:buAutoNum type="alphaLcPeriod"/>
            </a:pPr>
            <a:r>
              <a:rPr lang="en-US" sz="2000" b="1" dirty="0" smtClean="0">
                <a:solidFill>
                  <a:srgbClr val="7030A0"/>
                </a:solidFill>
                <a:latin typeface="Calibri" pitchFamily="34" charset="0"/>
                <a:ea typeface="PMingLiU" pitchFamily="18" charset="-120"/>
                <a:cs typeface="Times New Roman" pitchFamily="18" charset="0"/>
              </a:rPr>
              <a:t> Failures during operation</a:t>
            </a:r>
          </a:p>
          <a:p>
            <a:pPr lvl="3" eaLnBrk="0" hangingPunct="0">
              <a:buFont typeface="Arial" pitchFamily="34" charset="0"/>
              <a:buChar char="•"/>
            </a:pPr>
            <a:r>
              <a:rPr lang="en-US" sz="2000" dirty="0" smtClean="0">
                <a:latin typeface="Calibri" pitchFamily="34" charset="0"/>
                <a:ea typeface="PMingLiU" pitchFamily="18" charset="-120"/>
                <a:cs typeface="Times New Roman" pitchFamily="18" charset="0"/>
              </a:rPr>
              <a:t> Type of failures</a:t>
            </a:r>
          </a:p>
          <a:p>
            <a:pPr lvl="3" eaLnBrk="0" hangingPunct="0">
              <a:buFont typeface="Arial" pitchFamily="34" charset="0"/>
              <a:buChar char="•"/>
            </a:pPr>
            <a:r>
              <a:rPr lang="en-US" sz="2000" dirty="0" smtClean="0">
                <a:latin typeface="Calibri" pitchFamily="34" charset="0"/>
                <a:ea typeface="PMingLiU" pitchFamily="18" charset="-120"/>
                <a:cs typeface="Times New Roman" pitchFamily="18" charset="0"/>
              </a:rPr>
              <a:t> Statistics</a:t>
            </a:r>
          </a:p>
          <a:p>
            <a:pPr lvl="3" eaLnBrk="0" hangingPunct="0"/>
            <a:endParaRPr lang="en-US" sz="2000" dirty="0" smtClean="0">
              <a:latin typeface="Calibri" pitchFamily="34" charset="0"/>
              <a:ea typeface="PMingLiU" pitchFamily="18" charset="-120"/>
              <a:cs typeface="Times New Roman" pitchFamily="18" charset="0"/>
            </a:endParaRPr>
          </a:p>
          <a:p>
            <a:pPr lvl="2" eaLnBrk="0" hangingPunct="0">
              <a:buFontTx/>
              <a:buAutoNum type="alphaLcPeriod"/>
            </a:pPr>
            <a:r>
              <a:rPr lang="en-US" sz="2000" b="1" dirty="0" smtClean="0">
                <a:solidFill>
                  <a:srgbClr val="7030A0"/>
                </a:solidFill>
                <a:latin typeface="Calibri" pitchFamily="34" charset="0"/>
                <a:ea typeface="PMingLiU" pitchFamily="18" charset="-120"/>
                <a:cs typeface="Times New Roman" pitchFamily="18" charset="0"/>
              </a:rPr>
              <a:t> Beam losses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PERTURBATIONS </a:t>
            </a:r>
            <a:r>
              <a:rPr lang="fr-FR" dirty="0" smtClean="0">
                <a:sym typeface="Wingdings" pitchFamily="2" charset="2"/>
              </a:rPr>
              <a:t>: </a:t>
            </a:r>
            <a:r>
              <a:rPr lang="fr-FR" dirty="0" err="1" smtClean="0">
                <a:sym typeface="Wingdings" pitchFamily="2" charset="2"/>
              </a:rPr>
              <a:t>frequency</a:t>
            </a:r>
            <a:r>
              <a:rPr lang="fr-FR" dirty="0" smtClean="0">
                <a:sym typeface="Wingdings" pitchFamily="2" charset="2"/>
              </a:rPr>
              <a:t> perturbations</a:t>
            </a:r>
            <a:endParaRPr lang="fr-FR" dirty="0"/>
          </a:p>
        </p:txBody>
      </p:sp>
      <p:sp>
        <p:nvSpPr>
          <p:cNvPr id="21" name="Rectangle 7"/>
          <p:cNvSpPr>
            <a:spLocks noChangeArrowheads="1"/>
          </p:cNvSpPr>
          <p:nvPr/>
        </p:nvSpPr>
        <p:spPr bwMode="auto">
          <a:xfrm>
            <a:off x="-252536" y="639847"/>
            <a:ext cx="9396536" cy="2800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1" eaLnBrk="0" hangingPunct="0">
              <a:defRPr/>
            </a:pPr>
            <a:endParaRPr lang="en-US" sz="1600" dirty="0" smtClean="0">
              <a:sym typeface="Symbol"/>
            </a:endParaRPr>
          </a:p>
          <a:p>
            <a:pPr lvl="1" eaLnBrk="0" hangingPunct="0">
              <a:buFont typeface="Wingdings" pitchFamily="2" charset="2"/>
              <a:buChar char="q"/>
              <a:defRPr/>
            </a:pPr>
            <a:r>
              <a:rPr lang="en-US" sz="1600" dirty="0" smtClean="0">
                <a:sym typeface="Symbol"/>
              </a:rPr>
              <a:t> The frequency of RF cavities have to be </a:t>
            </a:r>
          </a:p>
          <a:p>
            <a:pPr lvl="1" eaLnBrk="0" hangingPunct="0">
              <a:defRPr/>
            </a:pPr>
            <a:r>
              <a:rPr lang="en-US" sz="1600" dirty="0" smtClean="0">
                <a:sym typeface="Symbol"/>
              </a:rPr>
              <a:t>exactly synchronized to beam frequency </a:t>
            </a:r>
          </a:p>
          <a:p>
            <a:pPr lvl="1" eaLnBrk="0" hangingPunct="0">
              <a:defRPr/>
            </a:pPr>
            <a:r>
              <a:rPr lang="en-US" sz="1600" dirty="0" smtClean="0">
                <a:sym typeface="Symbol"/>
              </a:rPr>
              <a:t>(bunched beam, </a:t>
            </a:r>
            <a:r>
              <a:rPr lang="en-US" sz="1600" u="sng" dirty="0" smtClean="0">
                <a:sym typeface="Symbol"/>
              </a:rPr>
              <a:t>see longitudinal beam </a:t>
            </a:r>
          </a:p>
          <a:p>
            <a:pPr lvl="1" eaLnBrk="0" hangingPunct="0">
              <a:defRPr/>
            </a:pPr>
            <a:r>
              <a:rPr lang="en-US" sz="1600" u="sng" dirty="0" smtClean="0">
                <a:sym typeface="Symbol"/>
              </a:rPr>
              <a:t>dynamics</a:t>
            </a:r>
            <a:r>
              <a:rPr lang="en-US" sz="1600" dirty="0" smtClean="0">
                <a:sym typeface="Symbol"/>
              </a:rPr>
              <a:t>). </a:t>
            </a:r>
          </a:p>
          <a:p>
            <a:pPr lvl="1" eaLnBrk="0" hangingPunct="0">
              <a:defRPr/>
            </a:pPr>
            <a:r>
              <a:rPr lang="en-US" sz="1600" dirty="0" smtClean="0">
                <a:sym typeface="Symbol"/>
              </a:rPr>
              <a:t> Master oscillator.</a:t>
            </a:r>
          </a:p>
          <a:p>
            <a:pPr lvl="1" eaLnBrk="0" hangingPunct="0">
              <a:buFont typeface="Wingdings" pitchFamily="2" charset="2"/>
              <a:buChar char="q"/>
              <a:defRPr/>
            </a:pPr>
            <a:endParaRPr lang="en-US" sz="1600" dirty="0" smtClean="0">
              <a:sym typeface="Symbol"/>
            </a:endParaRPr>
          </a:p>
          <a:p>
            <a:pPr lvl="1" eaLnBrk="0" hangingPunct="0">
              <a:buFont typeface="Wingdings" pitchFamily="2" charset="2"/>
              <a:buChar char="q"/>
              <a:defRPr/>
            </a:pPr>
            <a:r>
              <a:rPr lang="en-US" sz="1600" dirty="0" smtClean="0">
                <a:sym typeface="Symbol"/>
              </a:rPr>
              <a:t> RF power is generated at fixed frequency</a:t>
            </a:r>
          </a:p>
          <a:p>
            <a:pPr lvl="1" eaLnBrk="0" hangingPunct="0">
              <a:defRPr/>
            </a:pPr>
            <a:r>
              <a:rPr lang="en-US" sz="1600" u="sng" dirty="0" smtClean="0">
                <a:sym typeface="Symbol"/>
              </a:rPr>
              <a:t>But</a:t>
            </a:r>
            <a:r>
              <a:rPr lang="en-US" sz="1600" dirty="0" smtClean="0">
                <a:sym typeface="Symbol"/>
              </a:rPr>
              <a:t> cavity is a resonator (second order filter)</a:t>
            </a:r>
          </a:p>
          <a:p>
            <a:pPr lvl="1" eaLnBrk="0" hangingPunct="0">
              <a:defRPr/>
            </a:pPr>
            <a:r>
              <a:rPr lang="en-US" sz="1600" dirty="0" smtClean="0">
                <a:sym typeface="Symbol"/>
              </a:rPr>
              <a:t>with a resonance frequency F</a:t>
            </a:r>
            <a:r>
              <a:rPr lang="en-US" sz="1600" baseline="-25000" dirty="0" smtClean="0">
                <a:sym typeface="Symbol"/>
              </a:rPr>
              <a:t>0</a:t>
            </a:r>
            <a:r>
              <a:rPr lang="en-US" sz="1600" dirty="0" smtClean="0">
                <a:sym typeface="Symbol"/>
              </a:rPr>
              <a:t> subject to perturbations.</a:t>
            </a:r>
          </a:p>
          <a:p>
            <a:pPr lvl="1" eaLnBrk="0" hangingPunct="0">
              <a:defRPr/>
            </a:pPr>
            <a:r>
              <a:rPr lang="en-US" sz="1600" dirty="0" smtClean="0">
                <a:sym typeface="Symbol"/>
              </a:rPr>
              <a:t> F</a:t>
            </a:r>
            <a:r>
              <a:rPr lang="en-US" sz="1600" baseline="-25000" dirty="0" smtClean="0">
                <a:sym typeface="Symbol"/>
              </a:rPr>
              <a:t>0</a:t>
            </a:r>
            <a:r>
              <a:rPr lang="en-US" sz="1600" dirty="0" smtClean="0">
                <a:sym typeface="Symbol"/>
              </a:rPr>
              <a:t> has to be tuned permanently to match RF frequency</a:t>
            </a:r>
          </a:p>
        </p:txBody>
      </p:sp>
      <p:pic>
        <p:nvPicPr>
          <p:cNvPr id="22" name="Image 21" descr="4_7_2_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541520" y="836712"/>
            <a:ext cx="4602480" cy="1981200"/>
          </a:xfrm>
          <a:prstGeom prst="rect">
            <a:avLst/>
          </a:prstGeom>
        </p:spPr>
      </p:pic>
      <p:pic>
        <p:nvPicPr>
          <p:cNvPr id="14745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59831" y="3429000"/>
            <a:ext cx="5760641" cy="33560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7459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5536" y="3417759"/>
            <a:ext cx="2596581" cy="15009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7460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95537" y="5064263"/>
            <a:ext cx="2599050" cy="16771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" name="ZoneTexte 26"/>
          <p:cNvSpPr txBox="1"/>
          <p:nvPr/>
        </p:nvSpPr>
        <p:spPr>
          <a:xfrm>
            <a:off x="611560" y="3573016"/>
            <a:ext cx="93610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 smtClean="0"/>
              <a:t>amplitude</a:t>
            </a:r>
            <a:endParaRPr lang="fr-FR" sz="1200" b="1" dirty="0"/>
          </a:p>
        </p:txBody>
      </p:sp>
      <p:sp>
        <p:nvSpPr>
          <p:cNvPr id="28" name="ZoneTexte 27"/>
          <p:cNvSpPr txBox="1"/>
          <p:nvPr/>
        </p:nvSpPr>
        <p:spPr>
          <a:xfrm>
            <a:off x="755576" y="6309320"/>
            <a:ext cx="8640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 smtClean="0"/>
              <a:t>phase</a:t>
            </a:r>
            <a:endParaRPr lang="fr-FR" sz="1200" b="1" dirty="0"/>
          </a:p>
        </p:txBody>
      </p:sp>
      <p:sp>
        <p:nvSpPr>
          <p:cNvPr id="29" name="ZoneTexte 28"/>
          <p:cNvSpPr txBox="1"/>
          <p:nvPr/>
        </p:nvSpPr>
        <p:spPr>
          <a:xfrm>
            <a:off x="4067944" y="3573016"/>
            <a:ext cx="410445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 err="1" smtClean="0"/>
              <a:t>Additional</a:t>
            </a:r>
            <a:r>
              <a:rPr lang="fr-FR" sz="1200" b="1" dirty="0" smtClean="0"/>
              <a:t> RF power </a:t>
            </a:r>
            <a:r>
              <a:rPr lang="fr-FR" sz="1200" b="1" dirty="0" err="1" smtClean="0"/>
              <a:t>required</a:t>
            </a:r>
            <a:r>
              <a:rPr lang="fr-FR" sz="1200" b="1" dirty="0" smtClean="0"/>
              <a:t> versus </a:t>
            </a:r>
            <a:r>
              <a:rPr lang="fr-FR" sz="1200" b="1" dirty="0" err="1" smtClean="0"/>
              <a:t>cavity</a:t>
            </a:r>
            <a:r>
              <a:rPr lang="fr-FR" sz="1200" b="1" dirty="0" smtClean="0"/>
              <a:t> </a:t>
            </a:r>
            <a:r>
              <a:rPr lang="fr-FR" sz="1200" b="1" dirty="0" err="1" smtClean="0"/>
              <a:t>detuning</a:t>
            </a:r>
            <a:r>
              <a:rPr lang="fr-FR" sz="1200" b="1" dirty="0" smtClean="0"/>
              <a:t> </a:t>
            </a:r>
            <a:endParaRPr lang="fr-FR" sz="1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sz="2400" cap="none" dirty="0" smtClean="0">
                <a:ln>
                  <a:noFill/>
                </a:ln>
              </a:rPr>
              <a:t>Example of frequency tuner system </a:t>
            </a:r>
          </a:p>
        </p:txBody>
      </p:sp>
      <p:pic>
        <p:nvPicPr>
          <p:cNvPr id="54274" name="Picture 2"/>
          <p:cNvPicPr>
            <a:picLocks noChangeAspect="1" noChangeArrowheads="1"/>
          </p:cNvPicPr>
          <p:nvPr/>
        </p:nvPicPr>
        <p:blipFill>
          <a:blip r:embed="rId2" cstate="print"/>
          <a:srcRect t="10526"/>
          <a:stretch>
            <a:fillRect/>
          </a:stretch>
        </p:blipFill>
        <p:spPr bwMode="auto">
          <a:xfrm>
            <a:off x="323529" y="1099593"/>
            <a:ext cx="8820472" cy="54257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5" name="Connecteur droit avec flèche 4"/>
          <p:cNvCxnSpPr/>
          <p:nvPr/>
        </p:nvCxnSpPr>
        <p:spPr>
          <a:xfrm>
            <a:off x="1187624" y="2636912"/>
            <a:ext cx="864096" cy="86409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" name="Connecteur droit avec flèche 6"/>
          <p:cNvCxnSpPr/>
          <p:nvPr/>
        </p:nvCxnSpPr>
        <p:spPr>
          <a:xfrm>
            <a:off x="1187624" y="2636912"/>
            <a:ext cx="1656184" cy="64807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9" name="ZoneTexte 8"/>
          <p:cNvSpPr txBox="1"/>
          <p:nvPr/>
        </p:nvSpPr>
        <p:spPr>
          <a:xfrm>
            <a:off x="108642" y="2132856"/>
            <a:ext cx="16905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err="1" smtClean="0"/>
              <a:t>Piezo-electric</a:t>
            </a:r>
            <a:r>
              <a:rPr lang="fr-FR" dirty="0" smtClean="0"/>
              <a:t> </a:t>
            </a:r>
            <a:r>
              <a:rPr lang="fr-FR" dirty="0" err="1" smtClean="0"/>
              <a:t>actuators</a:t>
            </a:r>
            <a:endParaRPr lang="fr-FR" dirty="0"/>
          </a:p>
        </p:txBody>
      </p:sp>
      <p:sp>
        <p:nvSpPr>
          <p:cNvPr id="10" name="ZoneTexte 9"/>
          <p:cNvSpPr txBox="1"/>
          <p:nvPr/>
        </p:nvSpPr>
        <p:spPr>
          <a:xfrm>
            <a:off x="3347864" y="4653136"/>
            <a:ext cx="15476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err="1" smtClean="0"/>
              <a:t>Ste</a:t>
            </a:r>
            <a:r>
              <a:rPr lang="fr-FR" i="1" dirty="0" err="1" smtClean="0"/>
              <a:t>p</a:t>
            </a:r>
            <a:r>
              <a:rPr lang="fr-FR" dirty="0" err="1" smtClean="0"/>
              <a:t>ping</a:t>
            </a:r>
            <a:r>
              <a:rPr lang="fr-FR" dirty="0" smtClean="0"/>
              <a:t> </a:t>
            </a:r>
            <a:r>
              <a:rPr lang="fr-FR" dirty="0" err="1" smtClean="0"/>
              <a:t>motor</a:t>
            </a:r>
            <a:endParaRPr lang="fr-FR" dirty="0"/>
          </a:p>
        </p:txBody>
      </p:sp>
      <p:cxnSp>
        <p:nvCxnSpPr>
          <p:cNvPr id="12" name="Connecteur droit avec flèche 11"/>
          <p:cNvCxnSpPr/>
          <p:nvPr/>
        </p:nvCxnSpPr>
        <p:spPr>
          <a:xfrm flipH="1" flipV="1">
            <a:off x="3563888" y="2060848"/>
            <a:ext cx="432048" cy="25922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PERTURBATIONS </a:t>
            </a:r>
            <a:r>
              <a:rPr lang="fr-FR" dirty="0" smtClean="0">
                <a:sym typeface="Wingdings" pitchFamily="2" charset="2"/>
              </a:rPr>
              <a:t>: </a:t>
            </a:r>
            <a:r>
              <a:rPr lang="fr-FR" dirty="0" err="1" smtClean="0">
                <a:sym typeface="Wingdings" pitchFamily="2" charset="2"/>
              </a:rPr>
              <a:t>frequency</a:t>
            </a:r>
            <a:r>
              <a:rPr lang="fr-FR" dirty="0" smtClean="0">
                <a:sym typeface="Wingdings" pitchFamily="2" charset="2"/>
              </a:rPr>
              <a:t> perturbations</a:t>
            </a:r>
            <a:endParaRPr lang="fr-FR" dirty="0"/>
          </a:p>
        </p:txBody>
      </p:sp>
      <p:sp>
        <p:nvSpPr>
          <p:cNvPr id="21" name="Rectangle 7"/>
          <p:cNvSpPr>
            <a:spLocks noChangeArrowheads="1"/>
          </p:cNvSpPr>
          <p:nvPr/>
        </p:nvSpPr>
        <p:spPr bwMode="auto">
          <a:xfrm>
            <a:off x="0" y="639847"/>
            <a:ext cx="9144000" cy="304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1" eaLnBrk="0" hangingPunct="0">
              <a:defRPr/>
            </a:pPr>
            <a:endParaRPr lang="en-US" sz="1600" dirty="0" smtClean="0">
              <a:sym typeface="Symbol"/>
            </a:endParaRPr>
          </a:p>
          <a:p>
            <a:pPr lvl="1" eaLnBrk="0" hangingPunct="0">
              <a:defRPr/>
            </a:pPr>
            <a:endParaRPr lang="en-US" sz="1600" dirty="0" smtClean="0">
              <a:sym typeface="Symbol"/>
            </a:endParaRPr>
          </a:p>
          <a:p>
            <a:pPr lvl="1" eaLnBrk="0" hangingPunct="0">
              <a:buFont typeface="Wingdings" pitchFamily="2" charset="2"/>
              <a:buChar char="q"/>
              <a:defRPr/>
            </a:pPr>
            <a:r>
              <a:rPr lang="en-US" sz="1600" dirty="0" smtClean="0">
                <a:sym typeface="Symbol"/>
              </a:rPr>
              <a:t> RF regulation loop to compensate several type of frequency perturbations :</a:t>
            </a:r>
          </a:p>
          <a:p>
            <a:pPr lvl="1" eaLnBrk="0" hangingPunct="0">
              <a:defRPr/>
            </a:pPr>
            <a:endParaRPr lang="en-US" sz="1600" dirty="0" smtClean="0">
              <a:sym typeface="Symbol"/>
            </a:endParaRPr>
          </a:p>
          <a:p>
            <a:pPr lvl="3" eaLnBrk="0" hangingPunct="0">
              <a:buFont typeface="Wingdings" pitchFamily="2" charset="2"/>
              <a:buChar char="§"/>
              <a:defRPr/>
            </a:pPr>
            <a:r>
              <a:rPr lang="en-US" sz="1600" dirty="0" smtClean="0">
                <a:sym typeface="Symbol"/>
              </a:rPr>
              <a:t> Static or very slow perturbations : fabrication errors, thermal contraction, pressure forces, Lorentz forces (CW), …</a:t>
            </a:r>
          </a:p>
          <a:p>
            <a:pPr lvl="3" eaLnBrk="0" hangingPunct="0">
              <a:defRPr/>
            </a:pPr>
            <a:r>
              <a:rPr lang="en-US" sz="1600" dirty="0" smtClean="0">
                <a:sym typeface="Symbol"/>
              </a:rPr>
              <a:t> Compensated by frequency tuning system (motor)</a:t>
            </a:r>
          </a:p>
          <a:p>
            <a:pPr lvl="3" eaLnBrk="0" hangingPunct="0">
              <a:buFont typeface="Wingdings" pitchFamily="2" charset="2"/>
              <a:buChar char="§"/>
              <a:defRPr/>
            </a:pPr>
            <a:r>
              <a:rPr lang="en-US" sz="1600" dirty="0" smtClean="0">
                <a:sym typeface="Symbol"/>
              </a:rPr>
              <a:t> Dynamic perturbations : mechanical resonance (microphonics), Lorentz forces (pulsed operation), …</a:t>
            </a:r>
          </a:p>
          <a:p>
            <a:pPr lvl="3" eaLnBrk="0" hangingPunct="0">
              <a:defRPr/>
            </a:pPr>
            <a:r>
              <a:rPr lang="en-US" sz="1600" dirty="0" smtClean="0">
                <a:sym typeface="Symbol"/>
              </a:rPr>
              <a:t> Compensated by frequency tuning system (</a:t>
            </a:r>
            <a:r>
              <a:rPr lang="en-US" sz="1600" dirty="0" err="1" smtClean="0">
                <a:sym typeface="Symbol"/>
              </a:rPr>
              <a:t>piezo</a:t>
            </a:r>
            <a:r>
              <a:rPr lang="en-US" sz="1600" dirty="0" smtClean="0">
                <a:sym typeface="Symbol"/>
              </a:rPr>
              <a:t>) and RF regulation loop (LLRF)</a:t>
            </a:r>
          </a:p>
          <a:p>
            <a:pPr lvl="3" eaLnBrk="0" hangingPunct="0">
              <a:buFont typeface="Wingdings" pitchFamily="2" charset="2"/>
              <a:buChar char="§"/>
              <a:defRPr/>
            </a:pPr>
            <a:endParaRPr lang="en-US" sz="1600" dirty="0" smtClean="0">
              <a:sym typeface="Symbol"/>
            </a:endParaRPr>
          </a:p>
          <a:p>
            <a:pPr lvl="3" eaLnBrk="0" hangingPunct="0">
              <a:defRPr/>
            </a:pPr>
            <a:endParaRPr lang="en-US" sz="1600" dirty="0" smtClean="0">
              <a:sym typeface="Symbol"/>
            </a:endParaRPr>
          </a:p>
        </p:txBody>
      </p:sp>
      <p:graphicFrame>
        <p:nvGraphicFramePr>
          <p:cNvPr id="23" name="Group 375"/>
          <p:cNvGraphicFramePr>
            <a:graphicFrameLocks noGrp="1"/>
          </p:cNvGraphicFramePr>
          <p:nvPr/>
        </p:nvGraphicFramePr>
        <p:xfrm>
          <a:off x="467544" y="3429000"/>
          <a:ext cx="7992888" cy="2880320"/>
        </p:xfrm>
        <a:graphic>
          <a:graphicData uri="http://schemas.openxmlformats.org/drawingml/2006/table">
            <a:tbl>
              <a:tblPr/>
              <a:tblGrid>
                <a:gridCol w="28785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772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370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981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" pitchFamily="18" charset="0"/>
                        </a:rPr>
                        <a:t>Vibration sources</a:t>
                      </a:r>
                    </a:p>
                  </a:txBody>
                  <a:tcPr marL="90000" marR="90000" marT="46800" marB="468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ED0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" pitchFamily="18" charset="0"/>
                        </a:rPr>
                        <a:t>area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ED0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" pitchFamily="18" charset="0"/>
                        </a:rPr>
                        <a:t>Frequency</a:t>
                      </a:r>
                      <a:r>
                        <a:rPr kumimoji="0" lang="fr-F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" pitchFamily="18" charset="0"/>
                        </a:rPr>
                        <a:t> range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ED0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428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" pitchFamily="18" charset="0"/>
                        </a:rPr>
                        <a:t>Primary pumping system</a:t>
                      </a:r>
                    </a:p>
                  </a:txBody>
                  <a:tcPr marL="90000" marR="90000" marT="46800" marB="468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" pitchFamily="18" charset="0"/>
                        </a:rPr>
                        <a:t>Close to cryostat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" pitchFamily="18" charset="0"/>
                        </a:rPr>
                        <a:t>50 Hz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071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" pitchFamily="18" charset="0"/>
                        </a:rPr>
                        <a:t>Turbo pump</a:t>
                      </a:r>
                    </a:p>
                  </a:txBody>
                  <a:tcPr marL="90000" marR="90000" marT="46800" marB="468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" pitchFamily="18" charset="0"/>
                        </a:rPr>
                        <a:t>Close to cryostat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" pitchFamily="18" charset="0"/>
                        </a:rPr>
                        <a:t>kHz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071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" pitchFamily="18" charset="0"/>
                        </a:rPr>
                        <a:t>Valves / motors</a:t>
                      </a:r>
                    </a:p>
                  </a:txBody>
                  <a:tcPr marL="90000" marR="90000" marT="46800" marB="468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" pitchFamily="18" charset="0"/>
                        </a:rPr>
                        <a:t>Cryostat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" pitchFamily="18" charset="0"/>
                        </a:rPr>
                        <a:t>pulse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071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" pitchFamily="18" charset="0"/>
                        </a:rPr>
                        <a:t>Helium boiling</a:t>
                      </a:r>
                    </a:p>
                  </a:txBody>
                  <a:tcPr marL="90000" marR="90000" marT="46800" marB="468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" pitchFamily="18" charset="0"/>
                        </a:rPr>
                        <a:t>Cavity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" pitchFamily="18" charset="0"/>
                        </a:rPr>
                        <a:t>Depends on dissipations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733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" pitchFamily="18" charset="0"/>
                        </a:rPr>
                        <a:t>Lorentz forces (</a:t>
                      </a:r>
                      <a:r>
                        <a:rPr kumimoji="0" lang="fr-FR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" pitchFamily="18" charset="0"/>
                        </a:rPr>
                        <a:t>pulsed</a:t>
                      </a:r>
                      <a:r>
                        <a:rPr kumimoji="0" lang="fr-F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" pitchFamily="18" charset="0"/>
                        </a:rPr>
                        <a:t>)</a:t>
                      </a:r>
                    </a:p>
                  </a:txBody>
                  <a:tcPr marL="90000" marR="90000" marT="46800" marB="468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" pitchFamily="18" charset="0"/>
                        </a:rPr>
                        <a:t>cavity</a:t>
                      </a:r>
                      <a:endParaRPr kumimoji="0" lang="fr-FR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pitchFamily="18" charset="0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" pitchFamily="18" charset="0"/>
                        </a:rPr>
                        <a:t>RF pulse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0071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" pitchFamily="18" charset="0"/>
                        </a:rPr>
                        <a:t>Human</a:t>
                      </a:r>
                      <a:r>
                        <a:rPr kumimoji="0" lang="fr-F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" pitchFamily="18" charset="0"/>
                        </a:rPr>
                        <a:t> </a:t>
                      </a:r>
                      <a:r>
                        <a:rPr kumimoji="0" lang="fr-FR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" pitchFamily="18" charset="0"/>
                        </a:rPr>
                        <a:t>activity</a:t>
                      </a:r>
                      <a:endParaRPr kumimoji="0" lang="fr-FR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pitchFamily="18" charset="0"/>
                      </a:endParaRPr>
                    </a:p>
                  </a:txBody>
                  <a:tcPr marL="90000" marR="90000" marT="46800" marB="468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" pitchFamily="18" charset="0"/>
                        </a:rPr>
                        <a:t>Environment</a:t>
                      </a:r>
                      <a:endParaRPr kumimoji="0" lang="fr-FR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pitchFamily="18" charset="0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" pitchFamily="18" charset="0"/>
                        </a:rPr>
                        <a:t>Tens</a:t>
                      </a:r>
                      <a:r>
                        <a:rPr kumimoji="0" lang="fr-F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" pitchFamily="18" charset="0"/>
                        </a:rPr>
                        <a:t> of Hz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PERTURBATIONS </a:t>
            </a:r>
            <a:r>
              <a:rPr lang="fr-FR" dirty="0" smtClean="0">
                <a:sym typeface="Wingdings" pitchFamily="2" charset="2"/>
              </a:rPr>
              <a:t>: </a:t>
            </a:r>
            <a:r>
              <a:rPr lang="fr-FR" dirty="0" err="1" smtClean="0">
                <a:sym typeface="Wingdings" pitchFamily="2" charset="2"/>
              </a:rPr>
              <a:t>frequency</a:t>
            </a:r>
            <a:r>
              <a:rPr lang="fr-FR" dirty="0" smtClean="0">
                <a:sym typeface="Wingdings" pitchFamily="2" charset="2"/>
              </a:rPr>
              <a:t> perturbations</a:t>
            </a:r>
            <a:endParaRPr lang="fr-FR" dirty="0"/>
          </a:p>
        </p:txBody>
      </p:sp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251520" y="2636912"/>
            <a:ext cx="8606034" cy="3330326"/>
            <a:chOff x="0" y="1525"/>
            <a:chExt cx="5738" cy="2370"/>
          </a:xfrm>
        </p:grpSpPr>
        <p:pic>
          <p:nvPicPr>
            <p:cNvPr id="11" name="Picture 3"/>
            <p:cNvPicPr>
              <a:picLocks noChangeAspect="1" noChangeArrowheads="1"/>
            </p:cNvPicPr>
            <p:nvPr/>
          </p:nvPicPr>
          <p:blipFill>
            <a:blip r:embed="rId2" cstate="print"/>
            <a:srcRect l="43840" t="21739" r="28952" b="12164"/>
            <a:stretch>
              <a:fillRect/>
            </a:stretch>
          </p:blipFill>
          <p:spPr bwMode="auto">
            <a:xfrm>
              <a:off x="22" y="1525"/>
              <a:ext cx="1092" cy="212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" name="Picture 4"/>
            <p:cNvPicPr>
              <a:picLocks noChangeAspect="1" noChangeArrowheads="1"/>
            </p:cNvPicPr>
            <p:nvPr/>
          </p:nvPicPr>
          <p:blipFill>
            <a:blip r:embed="rId3" cstate="print"/>
            <a:srcRect l="32352" t="17888" r="34062" b="14037"/>
            <a:stretch>
              <a:fillRect/>
            </a:stretch>
          </p:blipFill>
          <p:spPr bwMode="auto">
            <a:xfrm>
              <a:off x="2201" y="1525"/>
              <a:ext cx="1314" cy="21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" name="Picture 5"/>
            <p:cNvPicPr>
              <a:picLocks noChangeAspect="1" noChangeArrowheads="1"/>
            </p:cNvPicPr>
            <p:nvPr/>
          </p:nvPicPr>
          <p:blipFill>
            <a:blip r:embed="rId4" cstate="print"/>
            <a:srcRect l="35640" t="19765" r="38863" b="14246"/>
            <a:stretch>
              <a:fillRect/>
            </a:stretch>
          </p:blipFill>
          <p:spPr bwMode="auto">
            <a:xfrm>
              <a:off x="3550" y="1525"/>
              <a:ext cx="1031" cy="21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" name="Picture 6"/>
            <p:cNvPicPr>
              <a:picLocks noChangeAspect="1" noChangeArrowheads="1"/>
            </p:cNvPicPr>
            <p:nvPr/>
          </p:nvPicPr>
          <p:blipFill>
            <a:blip r:embed="rId5" cstate="print"/>
            <a:srcRect l="32451" t="18826" r="36649" b="7909"/>
            <a:stretch>
              <a:fillRect/>
            </a:stretch>
          </p:blipFill>
          <p:spPr bwMode="auto">
            <a:xfrm>
              <a:off x="4611" y="1525"/>
              <a:ext cx="1127" cy="21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" name="Picture 7"/>
            <p:cNvPicPr>
              <a:picLocks noChangeAspect="1" noChangeArrowheads="1"/>
            </p:cNvPicPr>
            <p:nvPr/>
          </p:nvPicPr>
          <p:blipFill>
            <a:blip r:embed="rId6" cstate="print"/>
            <a:srcRect l="35266" t="20462" r="37787" b="9920"/>
            <a:stretch>
              <a:fillRect/>
            </a:stretch>
          </p:blipFill>
          <p:spPr bwMode="auto">
            <a:xfrm>
              <a:off x="1134" y="1525"/>
              <a:ext cx="1031" cy="21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6" name="Text Box 8"/>
            <p:cNvSpPr txBox="1">
              <a:spLocks noChangeArrowheads="1"/>
            </p:cNvSpPr>
            <p:nvPr/>
          </p:nvSpPr>
          <p:spPr bwMode="auto">
            <a:xfrm>
              <a:off x="0" y="3682"/>
              <a:ext cx="1156" cy="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anchor="ctr" anchorCtr="1">
              <a:spAutoFit/>
            </a:bodyPr>
            <a:lstStyle/>
            <a:p>
              <a:pPr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fr-FR" sz="1600" b="1" dirty="0" smtClean="0">
                  <a:solidFill>
                    <a:schemeClr val="tx1"/>
                  </a:solidFill>
                  <a:latin typeface="Cambria" pitchFamily="18" charset="0"/>
                </a:rPr>
                <a:t>67 </a:t>
              </a:r>
              <a:r>
                <a:rPr lang="fr-FR" sz="1600" b="1" dirty="0">
                  <a:solidFill>
                    <a:schemeClr val="tx1"/>
                  </a:solidFill>
                  <a:latin typeface="Cambria" pitchFamily="18" charset="0"/>
                </a:rPr>
                <a:t>Hz</a:t>
              </a:r>
            </a:p>
          </p:txBody>
        </p:sp>
        <p:sp>
          <p:nvSpPr>
            <p:cNvPr id="17" name="Text Box 9"/>
            <p:cNvSpPr txBox="1">
              <a:spLocks noChangeArrowheads="1"/>
            </p:cNvSpPr>
            <p:nvPr/>
          </p:nvSpPr>
          <p:spPr bwMode="auto">
            <a:xfrm>
              <a:off x="1088" y="3682"/>
              <a:ext cx="1156" cy="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anchor="ctr" anchorCtr="1">
              <a:spAutoFit/>
            </a:bodyPr>
            <a:lstStyle/>
            <a:p>
              <a:pPr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fr-FR" sz="1600" b="1" dirty="0" smtClean="0">
                  <a:solidFill>
                    <a:schemeClr val="tx1"/>
                  </a:solidFill>
                  <a:latin typeface="Cambria" pitchFamily="18" charset="0"/>
                </a:rPr>
                <a:t>230 </a:t>
              </a:r>
              <a:r>
                <a:rPr lang="fr-FR" sz="1600" b="1" dirty="0">
                  <a:solidFill>
                    <a:schemeClr val="tx1"/>
                  </a:solidFill>
                  <a:latin typeface="Cambria" pitchFamily="18" charset="0"/>
                </a:rPr>
                <a:t>Hz</a:t>
              </a:r>
            </a:p>
          </p:txBody>
        </p:sp>
        <p:sp>
          <p:nvSpPr>
            <p:cNvPr id="18" name="Text Box 10"/>
            <p:cNvSpPr txBox="1">
              <a:spLocks noChangeArrowheads="1"/>
            </p:cNvSpPr>
            <p:nvPr/>
          </p:nvSpPr>
          <p:spPr bwMode="auto">
            <a:xfrm>
              <a:off x="2290" y="3682"/>
              <a:ext cx="1156" cy="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anchor="ctr" anchorCtr="1">
              <a:spAutoFit/>
            </a:bodyPr>
            <a:lstStyle/>
            <a:p>
              <a:pPr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fr-FR" sz="1600" b="1" dirty="0" smtClean="0">
                  <a:solidFill>
                    <a:schemeClr val="tx1"/>
                  </a:solidFill>
                  <a:latin typeface="Cambria" pitchFamily="18" charset="0"/>
                </a:rPr>
                <a:t>355 </a:t>
              </a:r>
              <a:r>
                <a:rPr lang="fr-FR" sz="1600" b="1" dirty="0">
                  <a:solidFill>
                    <a:schemeClr val="tx1"/>
                  </a:solidFill>
                  <a:latin typeface="Cambria" pitchFamily="18" charset="0"/>
                </a:rPr>
                <a:t>Hz</a:t>
              </a:r>
            </a:p>
          </p:txBody>
        </p:sp>
        <p:sp>
          <p:nvSpPr>
            <p:cNvPr id="19" name="Text Box 11"/>
            <p:cNvSpPr txBox="1">
              <a:spLocks noChangeArrowheads="1"/>
            </p:cNvSpPr>
            <p:nvPr/>
          </p:nvSpPr>
          <p:spPr bwMode="auto">
            <a:xfrm>
              <a:off x="3470" y="3682"/>
              <a:ext cx="1156" cy="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anchor="ctr" anchorCtr="1">
              <a:spAutoFit/>
            </a:bodyPr>
            <a:lstStyle/>
            <a:p>
              <a:pPr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fr-FR" sz="1600" b="1" dirty="0" smtClean="0">
                  <a:solidFill>
                    <a:schemeClr val="tx1"/>
                  </a:solidFill>
                  <a:latin typeface="Cambria" pitchFamily="18" charset="0"/>
                </a:rPr>
                <a:t>420 </a:t>
              </a:r>
              <a:r>
                <a:rPr lang="fr-FR" sz="1600" b="1" dirty="0">
                  <a:solidFill>
                    <a:schemeClr val="tx1"/>
                  </a:solidFill>
                  <a:latin typeface="Cambria" pitchFamily="18" charset="0"/>
                </a:rPr>
                <a:t>Hz</a:t>
              </a:r>
            </a:p>
          </p:txBody>
        </p:sp>
        <p:sp>
          <p:nvSpPr>
            <p:cNvPr id="20" name="Text Box 12"/>
            <p:cNvSpPr txBox="1">
              <a:spLocks noChangeArrowheads="1"/>
            </p:cNvSpPr>
            <p:nvPr/>
          </p:nvSpPr>
          <p:spPr bwMode="auto">
            <a:xfrm>
              <a:off x="4559" y="3682"/>
              <a:ext cx="1156" cy="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anchor="ctr" anchorCtr="1">
              <a:spAutoFit/>
            </a:bodyPr>
            <a:lstStyle/>
            <a:p>
              <a:pPr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fr-FR" sz="1600" b="1" dirty="0" smtClean="0">
                  <a:solidFill>
                    <a:schemeClr val="tx1"/>
                  </a:solidFill>
                  <a:latin typeface="Cambria" pitchFamily="18" charset="0"/>
                </a:rPr>
                <a:t>480 </a:t>
              </a:r>
              <a:r>
                <a:rPr lang="fr-FR" sz="1600" b="1" dirty="0">
                  <a:solidFill>
                    <a:schemeClr val="tx1"/>
                  </a:solidFill>
                  <a:latin typeface="Cambria" pitchFamily="18" charset="0"/>
                </a:rPr>
                <a:t>Hz</a:t>
              </a:r>
            </a:p>
          </p:txBody>
        </p:sp>
      </p:grpSp>
      <p:sp>
        <p:nvSpPr>
          <p:cNvPr id="21" name="Rectangle 7"/>
          <p:cNvSpPr>
            <a:spLocks noChangeArrowheads="1"/>
          </p:cNvSpPr>
          <p:nvPr/>
        </p:nvSpPr>
        <p:spPr bwMode="auto">
          <a:xfrm>
            <a:off x="107504" y="836712"/>
            <a:ext cx="9036496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1" eaLnBrk="0" hangingPunct="0">
              <a:defRPr/>
            </a:pPr>
            <a:endParaRPr lang="en-US" sz="1600" dirty="0" smtClean="0">
              <a:sym typeface="Symbol"/>
            </a:endParaRPr>
          </a:p>
          <a:p>
            <a:pPr lvl="1" eaLnBrk="0" hangingPunct="0">
              <a:buFont typeface="Wingdings" pitchFamily="2" charset="2"/>
              <a:buChar char="q"/>
              <a:defRPr/>
            </a:pPr>
            <a:r>
              <a:rPr lang="en-US" sz="1600" dirty="0" smtClean="0">
                <a:sym typeface="Symbol"/>
              </a:rPr>
              <a:t> </a:t>
            </a:r>
            <a:r>
              <a:rPr lang="en-US" sz="1600" b="1" u="sng" dirty="0" smtClean="0">
                <a:sym typeface="Symbol"/>
              </a:rPr>
              <a:t>Microphonics</a:t>
            </a:r>
            <a:r>
              <a:rPr lang="en-US" sz="1600" b="1" dirty="0" smtClean="0">
                <a:sym typeface="Symbol"/>
              </a:rPr>
              <a:t> : </a:t>
            </a:r>
            <a:r>
              <a:rPr lang="en-US" sz="1600" dirty="0" smtClean="0">
                <a:sym typeface="Symbol"/>
              </a:rPr>
              <a:t>resonance frequency perturbations caused by mechanical resonance of cavity </a:t>
            </a:r>
          </a:p>
        </p:txBody>
      </p:sp>
      <p:sp>
        <p:nvSpPr>
          <p:cNvPr id="24" name="ZoneTexte 23"/>
          <p:cNvSpPr txBox="1"/>
          <p:nvPr/>
        </p:nvSpPr>
        <p:spPr>
          <a:xfrm>
            <a:off x="683568" y="6444044"/>
            <a:ext cx="78488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err="1" smtClean="0"/>
              <a:t>Example</a:t>
            </a:r>
            <a:r>
              <a:rPr lang="fr-FR" dirty="0" smtClean="0"/>
              <a:t> of </a:t>
            </a:r>
            <a:r>
              <a:rPr lang="fr-FR" dirty="0" err="1" smtClean="0"/>
              <a:t>mechanical</a:t>
            </a:r>
            <a:r>
              <a:rPr lang="fr-FR" dirty="0" smtClean="0"/>
              <a:t> </a:t>
            </a:r>
            <a:r>
              <a:rPr lang="fr-FR" dirty="0" err="1" smtClean="0"/>
              <a:t>resonance</a:t>
            </a:r>
            <a:r>
              <a:rPr lang="fr-FR" dirty="0" smtClean="0"/>
              <a:t> of quarter </a:t>
            </a:r>
            <a:r>
              <a:rPr lang="fr-FR" dirty="0" err="1" smtClean="0"/>
              <a:t>wave</a:t>
            </a:r>
            <a:r>
              <a:rPr lang="fr-FR" dirty="0" smtClean="0"/>
              <a:t> </a:t>
            </a:r>
            <a:r>
              <a:rPr lang="fr-FR" dirty="0" err="1" smtClean="0"/>
              <a:t>resonator</a:t>
            </a:r>
            <a:r>
              <a:rPr lang="fr-FR" dirty="0" smtClean="0"/>
              <a:t> for Spiral2</a:t>
            </a:r>
            <a:endParaRPr lang="fr-FR" dirty="0"/>
          </a:p>
        </p:txBody>
      </p:sp>
      <p:grpSp>
        <p:nvGrpSpPr>
          <p:cNvPr id="28" name="Groupe 27"/>
          <p:cNvGrpSpPr/>
          <p:nvPr/>
        </p:nvGrpSpPr>
        <p:grpSpPr>
          <a:xfrm>
            <a:off x="242228" y="1694386"/>
            <a:ext cx="8578244" cy="4686942"/>
            <a:chOff x="242228" y="1694386"/>
            <a:chExt cx="8578244" cy="4686942"/>
          </a:xfrm>
        </p:grpSpPr>
        <p:pic>
          <p:nvPicPr>
            <p:cNvPr id="25" name="Picture 6"/>
            <p:cNvPicPr>
              <a:picLocks noChangeAspect="1" noChangeArrowheads="1"/>
            </p:cNvPicPr>
            <p:nvPr/>
          </p:nvPicPr>
          <p:blipFill>
            <a:blip r:embed="rId7" cstate="print"/>
            <a:srcRect l="4727" t="22510" r="6693" b="16943"/>
            <a:stretch>
              <a:fillRect/>
            </a:stretch>
          </p:blipFill>
          <p:spPr bwMode="auto">
            <a:xfrm>
              <a:off x="387586" y="1694386"/>
              <a:ext cx="8432886" cy="46131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26" name="ZoneTexte 25"/>
            <p:cNvSpPr txBox="1"/>
            <p:nvPr/>
          </p:nvSpPr>
          <p:spPr>
            <a:xfrm rot="16200000">
              <a:off x="-961583" y="3656057"/>
              <a:ext cx="2776954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fr-FR" dirty="0" err="1" smtClean="0"/>
                <a:t>Frequency</a:t>
              </a:r>
              <a:r>
                <a:rPr lang="fr-FR" dirty="0" smtClean="0"/>
                <a:t> </a:t>
              </a:r>
              <a:r>
                <a:rPr lang="fr-FR" dirty="0" err="1" smtClean="0"/>
                <a:t>detuning</a:t>
              </a:r>
              <a:r>
                <a:rPr lang="fr-FR" dirty="0" smtClean="0"/>
                <a:t> (Hz)</a:t>
              </a:r>
              <a:endParaRPr lang="fr-FR" dirty="0"/>
            </a:p>
          </p:txBody>
        </p:sp>
        <p:sp>
          <p:nvSpPr>
            <p:cNvPr id="27" name="ZoneTexte 26"/>
            <p:cNvSpPr txBox="1"/>
            <p:nvPr/>
          </p:nvSpPr>
          <p:spPr>
            <a:xfrm>
              <a:off x="3419872" y="6011996"/>
              <a:ext cx="3168352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fr-FR" dirty="0" err="1" smtClean="0"/>
                <a:t>Mechanical</a:t>
              </a:r>
              <a:r>
                <a:rPr lang="fr-FR" dirty="0" smtClean="0"/>
                <a:t> </a:t>
              </a:r>
              <a:r>
                <a:rPr lang="fr-FR" dirty="0" err="1" smtClean="0"/>
                <a:t>frequency</a:t>
              </a:r>
              <a:r>
                <a:rPr lang="fr-FR" dirty="0" smtClean="0"/>
                <a:t> (Hz)</a:t>
              </a:r>
              <a:endParaRPr lang="fr-FR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482" name="Picture 2" descr="D:\IPN\Triumf\E-linac\Comsol_E-linac\Mechanical study\1-cell\1cell_22mm.JPG"/>
          <p:cNvPicPr>
            <a:picLocks noChangeAspect="1" noChangeArrowheads="1"/>
          </p:cNvPicPr>
          <p:nvPr/>
        </p:nvPicPr>
        <p:blipFill>
          <a:blip r:embed="rId2" cstate="print"/>
          <a:srcRect r="25511"/>
          <a:stretch>
            <a:fillRect/>
          </a:stretch>
        </p:blipFill>
        <p:spPr bwMode="auto">
          <a:xfrm>
            <a:off x="541920" y="1278334"/>
            <a:ext cx="7846504" cy="5579666"/>
          </a:xfrm>
          <a:prstGeom prst="rect">
            <a:avLst/>
          </a:prstGeom>
          <a:noFill/>
        </p:spPr>
      </p:pic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PERTURBATIONS </a:t>
            </a:r>
            <a:r>
              <a:rPr lang="fr-FR" dirty="0" smtClean="0">
                <a:sym typeface="Wingdings" pitchFamily="2" charset="2"/>
              </a:rPr>
              <a:t>: </a:t>
            </a:r>
            <a:r>
              <a:rPr lang="fr-FR" dirty="0" err="1" smtClean="0">
                <a:sym typeface="Wingdings" pitchFamily="2" charset="2"/>
              </a:rPr>
              <a:t>frequency</a:t>
            </a:r>
            <a:r>
              <a:rPr lang="fr-FR" dirty="0" smtClean="0">
                <a:sym typeface="Wingdings" pitchFamily="2" charset="2"/>
              </a:rPr>
              <a:t> perturbations</a:t>
            </a:r>
            <a:endParaRPr lang="fr-FR" dirty="0"/>
          </a:p>
        </p:txBody>
      </p:sp>
      <p:sp>
        <p:nvSpPr>
          <p:cNvPr id="21" name="Rectangle 7"/>
          <p:cNvSpPr>
            <a:spLocks noChangeArrowheads="1"/>
          </p:cNvSpPr>
          <p:nvPr/>
        </p:nvSpPr>
        <p:spPr bwMode="auto">
          <a:xfrm>
            <a:off x="-252536" y="683985"/>
            <a:ext cx="9324528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1" eaLnBrk="0" hangingPunct="0">
              <a:defRPr/>
            </a:pPr>
            <a:endParaRPr lang="en-US" sz="1600" dirty="0" smtClean="0">
              <a:sym typeface="Symbol"/>
            </a:endParaRPr>
          </a:p>
          <a:p>
            <a:pPr lvl="1" eaLnBrk="0" hangingPunct="0">
              <a:buFont typeface="Wingdings" pitchFamily="2" charset="2"/>
              <a:buChar char="q"/>
              <a:defRPr/>
            </a:pPr>
            <a:r>
              <a:rPr lang="en-US" sz="1600" dirty="0" smtClean="0">
                <a:sym typeface="Symbol"/>
              </a:rPr>
              <a:t> </a:t>
            </a:r>
            <a:r>
              <a:rPr lang="en-US" sz="1600" b="1" u="sng" dirty="0" smtClean="0">
                <a:sym typeface="Symbol"/>
              </a:rPr>
              <a:t>Lorentz forces</a:t>
            </a:r>
            <a:r>
              <a:rPr lang="en-US" sz="1600" b="1" dirty="0" smtClean="0">
                <a:sym typeface="Symbol"/>
              </a:rPr>
              <a:t> : Mechanical deformation caused by electromagnetic pressure radiation</a:t>
            </a:r>
            <a:endParaRPr lang="en-US" sz="1600" dirty="0" smtClean="0">
              <a:sym typeface="Symbol"/>
            </a:endParaRPr>
          </a:p>
        </p:txBody>
      </p:sp>
      <p:sp>
        <p:nvSpPr>
          <p:cNvPr id="24" name="ZoneTexte 23"/>
          <p:cNvSpPr txBox="1"/>
          <p:nvPr/>
        </p:nvSpPr>
        <p:spPr>
          <a:xfrm>
            <a:off x="1691680" y="6453336"/>
            <a:ext cx="532859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FR" dirty="0" err="1" smtClean="0"/>
              <a:t>Example</a:t>
            </a:r>
            <a:r>
              <a:rPr lang="fr-FR" dirty="0" smtClean="0"/>
              <a:t> of </a:t>
            </a:r>
            <a:r>
              <a:rPr lang="fr-FR" dirty="0" err="1" smtClean="0"/>
              <a:t>lorentz</a:t>
            </a:r>
            <a:r>
              <a:rPr lang="fr-FR" dirty="0" smtClean="0"/>
              <a:t> forces on 1-</a:t>
            </a:r>
            <a:r>
              <a:rPr lang="fr-FR" dirty="0" err="1" smtClean="0"/>
              <a:t>cell</a:t>
            </a:r>
            <a:r>
              <a:rPr lang="fr-FR" dirty="0" smtClean="0"/>
              <a:t> </a:t>
            </a:r>
            <a:r>
              <a:rPr lang="fr-FR" dirty="0" err="1" smtClean="0"/>
              <a:t>elliptical</a:t>
            </a:r>
            <a:r>
              <a:rPr lang="fr-FR" dirty="0" smtClean="0"/>
              <a:t> </a:t>
            </a:r>
            <a:r>
              <a:rPr lang="fr-FR" dirty="0" err="1" smtClean="0"/>
              <a:t>cavity</a:t>
            </a:r>
            <a:endParaRPr lang="fr-FR" dirty="0"/>
          </a:p>
        </p:txBody>
      </p:sp>
      <p:pic>
        <p:nvPicPr>
          <p:cNvPr id="23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21927" y="5517232"/>
            <a:ext cx="3422073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PERTURBATIONS </a:t>
            </a:r>
            <a:r>
              <a:rPr lang="fr-FR" dirty="0" smtClean="0">
                <a:sym typeface="Wingdings" pitchFamily="2" charset="2"/>
              </a:rPr>
              <a:t>: Multipacting</a:t>
            </a:r>
            <a:endParaRPr lang="fr-FR" dirty="0"/>
          </a:p>
        </p:txBody>
      </p:sp>
      <p:sp>
        <p:nvSpPr>
          <p:cNvPr id="21" name="Rectangle 7"/>
          <p:cNvSpPr>
            <a:spLocks noChangeArrowheads="1"/>
          </p:cNvSpPr>
          <p:nvPr/>
        </p:nvSpPr>
        <p:spPr bwMode="auto">
          <a:xfrm>
            <a:off x="-180528" y="764704"/>
            <a:ext cx="9324528" cy="2062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1" eaLnBrk="0" hangingPunct="0">
              <a:defRPr/>
            </a:pPr>
            <a:endParaRPr lang="en-US" sz="1600" dirty="0" smtClean="0">
              <a:sym typeface="Symbol"/>
            </a:endParaRPr>
          </a:p>
          <a:p>
            <a:pPr lvl="1" eaLnBrk="0" hangingPunct="0">
              <a:buFont typeface="Wingdings" pitchFamily="2" charset="2"/>
              <a:buChar char="q"/>
              <a:defRPr/>
            </a:pPr>
            <a:r>
              <a:rPr lang="en-US" sz="1600" dirty="0" smtClean="0">
                <a:sym typeface="Symbol"/>
              </a:rPr>
              <a:t> Multiplication of electrons in resonance with RF field</a:t>
            </a:r>
          </a:p>
          <a:p>
            <a:pPr lvl="1" eaLnBrk="0" hangingPunct="0">
              <a:buFont typeface="Symbol" pitchFamily="18" charset="2"/>
              <a:buChar char="Þ"/>
              <a:defRPr/>
            </a:pPr>
            <a:r>
              <a:rPr lang="en-US" sz="1600" dirty="0" smtClean="0">
                <a:sym typeface="Symbol"/>
              </a:rPr>
              <a:t>RF power goes into electron avalanche instead of charging up the cavity</a:t>
            </a:r>
          </a:p>
          <a:p>
            <a:pPr lvl="1" eaLnBrk="0" hangingPunct="0">
              <a:defRPr/>
            </a:pPr>
            <a:endParaRPr lang="en-US" sz="1600" dirty="0" smtClean="0">
              <a:sym typeface="Symbol"/>
            </a:endParaRPr>
          </a:p>
          <a:p>
            <a:pPr lvl="1" eaLnBrk="0" hangingPunct="0">
              <a:buFont typeface="Wingdings" pitchFamily="2" charset="2"/>
              <a:buChar char="q"/>
              <a:defRPr/>
            </a:pPr>
            <a:r>
              <a:rPr lang="en-US" sz="1600" dirty="0" smtClean="0">
                <a:sym typeface="Symbol"/>
              </a:rPr>
              <a:t> Requirements to meet resonance conditions</a:t>
            </a:r>
          </a:p>
          <a:p>
            <a:pPr lvl="3" eaLnBrk="0" hangingPunct="0">
              <a:buFont typeface="Wingdings" pitchFamily="2" charset="2"/>
              <a:buChar char="§"/>
              <a:defRPr/>
            </a:pPr>
            <a:r>
              <a:rPr lang="en-US" sz="1600" dirty="0" smtClean="0">
                <a:sym typeface="Symbol"/>
              </a:rPr>
              <a:t> Geometry</a:t>
            </a:r>
          </a:p>
          <a:p>
            <a:pPr lvl="3" eaLnBrk="0" hangingPunct="0">
              <a:buFont typeface="Wingdings" pitchFamily="2" charset="2"/>
              <a:buChar char="§"/>
              <a:defRPr/>
            </a:pPr>
            <a:r>
              <a:rPr lang="en-US" sz="1600" dirty="0" smtClean="0">
                <a:sym typeface="Symbol"/>
              </a:rPr>
              <a:t> Field distribution</a:t>
            </a:r>
          </a:p>
          <a:p>
            <a:pPr lvl="3" eaLnBrk="0" hangingPunct="0">
              <a:buFont typeface="Wingdings" pitchFamily="2" charset="2"/>
              <a:buChar char="§"/>
              <a:defRPr/>
            </a:pPr>
            <a:r>
              <a:rPr lang="en-US" sz="1600" dirty="0" smtClean="0">
                <a:sym typeface="Symbol"/>
              </a:rPr>
              <a:t> Coefficient of secondary electron emission</a:t>
            </a:r>
          </a:p>
        </p:txBody>
      </p:sp>
      <p:pic>
        <p:nvPicPr>
          <p:cNvPr id="14950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504" y="3068960"/>
            <a:ext cx="4312613" cy="33055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950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3068960"/>
            <a:ext cx="4246240" cy="32263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432" descr="Barrière de multipacting"/>
          <p:cNvPicPr/>
          <p:nvPr/>
        </p:nvPicPr>
        <p:blipFill>
          <a:blip r:embed="rId4" cstate="print"/>
          <a:srcRect l="3253" r="7901"/>
          <a:stretch>
            <a:fillRect/>
          </a:stretch>
        </p:blipFill>
        <p:spPr bwMode="auto">
          <a:xfrm>
            <a:off x="7107937" y="836712"/>
            <a:ext cx="2000567" cy="18013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PERTURBATIONS </a:t>
            </a:r>
            <a:r>
              <a:rPr lang="fr-FR" dirty="0" smtClean="0">
                <a:sym typeface="Wingdings" pitchFamily="2" charset="2"/>
              </a:rPr>
              <a:t>: Multipacting</a:t>
            </a:r>
            <a:endParaRPr lang="fr-FR" dirty="0"/>
          </a:p>
        </p:txBody>
      </p:sp>
      <p:pic>
        <p:nvPicPr>
          <p:cNvPr id="7" name="Picture 431"/>
          <p:cNvPicPr/>
          <p:nvPr/>
        </p:nvPicPr>
        <p:blipFill>
          <a:blip r:embed="rId8" cstate="print"/>
          <a:srcRect l="6502" t="20293" r="7185" b="13071"/>
          <a:stretch>
            <a:fillRect/>
          </a:stretch>
        </p:blipFill>
        <p:spPr bwMode="auto">
          <a:xfrm>
            <a:off x="106212" y="2398178"/>
            <a:ext cx="5133939" cy="3171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-180528" y="764704"/>
            <a:ext cx="9324528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1" eaLnBrk="0" hangingPunct="0">
              <a:defRPr/>
            </a:pPr>
            <a:endParaRPr lang="en-US" sz="1600" dirty="0" smtClean="0">
              <a:sym typeface="Symbol"/>
            </a:endParaRPr>
          </a:p>
          <a:p>
            <a:pPr lvl="1" eaLnBrk="0" hangingPunct="0">
              <a:buFont typeface="Wingdings" pitchFamily="2" charset="2"/>
              <a:buChar char="q"/>
              <a:defRPr/>
            </a:pPr>
            <a:r>
              <a:rPr lang="en-US" sz="1600" dirty="0" smtClean="0">
                <a:sym typeface="Symbol"/>
              </a:rPr>
              <a:t> Observed as a “barrier” when Q</a:t>
            </a:r>
            <a:r>
              <a:rPr lang="en-US" sz="1600" baseline="-25000" dirty="0" smtClean="0">
                <a:sym typeface="Symbol"/>
              </a:rPr>
              <a:t>0</a:t>
            </a:r>
            <a:r>
              <a:rPr lang="en-US" sz="1600" dirty="0" smtClean="0">
                <a:sym typeface="Symbol"/>
              </a:rPr>
              <a:t> versus accelerating gradient is plotted.</a:t>
            </a:r>
          </a:p>
          <a:p>
            <a:pPr lvl="1" eaLnBrk="0" hangingPunct="0">
              <a:buFont typeface="Wingdings" pitchFamily="2" charset="2"/>
              <a:buChar char="q"/>
              <a:defRPr/>
            </a:pPr>
            <a:r>
              <a:rPr lang="en-US" sz="1600" dirty="0" smtClean="0">
                <a:sym typeface="Symbol"/>
              </a:rPr>
              <a:t> Can be </a:t>
            </a:r>
            <a:r>
              <a:rPr lang="en-US" sz="1600" dirty="0" smtClean="0">
                <a:sym typeface="Symbol"/>
              </a:rPr>
              <a:t>processed </a:t>
            </a:r>
            <a:r>
              <a:rPr lang="en-US" sz="1600" dirty="0" smtClean="0">
                <a:sym typeface="Symbol"/>
              </a:rPr>
              <a:t>with time by increasing RF power.</a:t>
            </a:r>
          </a:p>
          <a:p>
            <a:pPr lvl="1" eaLnBrk="0" hangingPunct="0">
              <a:defRPr/>
            </a:pPr>
            <a:endParaRPr lang="en-US" sz="1600" dirty="0" smtClean="0">
              <a:sym typeface="Symbol"/>
            </a:endParaRPr>
          </a:p>
        </p:txBody>
      </p:sp>
      <p:sp>
        <p:nvSpPr>
          <p:cNvPr id="12" name="ZoneTexte 11"/>
          <p:cNvSpPr txBox="1"/>
          <p:nvPr/>
        </p:nvSpPr>
        <p:spPr>
          <a:xfrm>
            <a:off x="1475656" y="5384955"/>
            <a:ext cx="331236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FR" dirty="0" err="1" smtClean="0"/>
              <a:t>Accelerating</a:t>
            </a:r>
            <a:r>
              <a:rPr lang="fr-FR" dirty="0" smtClean="0"/>
              <a:t> gradient (MV/m)</a:t>
            </a:r>
            <a:endParaRPr lang="fr-FR" dirty="0"/>
          </a:p>
        </p:txBody>
      </p:sp>
      <p:sp>
        <p:nvSpPr>
          <p:cNvPr id="13" name="ZoneTexte 12"/>
          <p:cNvSpPr txBox="1"/>
          <p:nvPr/>
        </p:nvSpPr>
        <p:spPr>
          <a:xfrm>
            <a:off x="6084168" y="5445224"/>
            <a:ext cx="1872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Spiral2 </a:t>
            </a:r>
            <a:r>
              <a:rPr lang="fr-FR" dirty="0" err="1" smtClean="0"/>
              <a:t>cavity</a:t>
            </a:r>
            <a:endParaRPr lang="fr-FR" dirty="0"/>
          </a:p>
        </p:txBody>
      </p:sp>
      <p:graphicFrame>
        <p:nvGraphicFramePr>
          <p:cNvPr id="150530" name="Object 2"/>
          <p:cNvGraphicFramePr>
            <a:graphicFrameLocks noChangeAspect="1"/>
          </p:cNvGraphicFramePr>
          <p:nvPr/>
        </p:nvGraphicFramePr>
        <p:xfrm>
          <a:off x="7389813" y="1087438"/>
          <a:ext cx="1228725" cy="612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0635" name="Équation" r:id="rId9" imgW="787320" imgH="393480" progId="Equation.3">
                  <p:embed/>
                </p:oleObj>
              </mc:Choice>
              <mc:Fallback>
                <p:oleObj name="Équation" r:id="rId9" imgW="787320" imgH="39348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89813" y="1087438"/>
                        <a:ext cx="1228725" cy="612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Espace réservé du texte 2"/>
          <p:cNvSpPr txBox="1">
            <a:spLocks/>
          </p:cNvSpPr>
          <p:nvPr/>
        </p:nvSpPr>
        <p:spPr>
          <a:xfrm>
            <a:off x="5951092" y="1811113"/>
            <a:ext cx="2865735" cy="457776"/>
          </a:xfrm>
          <a:prstGeom prst="rect">
            <a:avLst/>
          </a:prstGeom>
        </p:spPr>
        <p:txBody>
          <a:bodyPr/>
          <a:lstStyle>
            <a:lvl1pPr marL="194036" indent="-194036" algn="l" defTabSz="776143" rtl="0" eaLnBrk="1" latinLnBrk="0" hangingPunct="1">
              <a:lnSpc>
                <a:spcPct val="90000"/>
              </a:lnSpc>
              <a:spcBef>
                <a:spcPts val="849"/>
              </a:spcBef>
              <a:buFont typeface="Arial" panose="020B0604020202020204" pitchFamily="34" charset="0"/>
              <a:buChar char="•"/>
              <a:defRPr sz="23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82107" indent="-194036" algn="l" defTabSz="776143" rtl="0" eaLnBrk="1" latinLnBrk="0" hangingPunct="1">
              <a:lnSpc>
                <a:spcPct val="90000"/>
              </a:lnSpc>
              <a:spcBef>
                <a:spcPts val="424"/>
              </a:spcBef>
              <a:buFont typeface="Arial" panose="020B0604020202020204" pitchFamily="34" charset="0"/>
              <a:buChar char="•"/>
              <a:defRPr sz="203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70178" indent="-194036" algn="l" defTabSz="776143" rtl="0" eaLnBrk="1" latinLnBrk="0" hangingPunct="1">
              <a:lnSpc>
                <a:spcPct val="90000"/>
              </a:lnSpc>
              <a:spcBef>
                <a:spcPts val="424"/>
              </a:spcBef>
              <a:buFont typeface="Arial" panose="020B0604020202020204" pitchFamily="34" charset="0"/>
              <a:buChar char="•"/>
              <a:defRPr sz="16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58250" indent="-194036" algn="l" defTabSz="776143" rtl="0" eaLnBrk="1" latinLnBrk="0" hangingPunct="1">
              <a:lnSpc>
                <a:spcPct val="90000"/>
              </a:lnSpc>
              <a:spcBef>
                <a:spcPts val="424"/>
              </a:spcBef>
              <a:buFont typeface="Arial" panose="020B0604020202020204" pitchFamily="34" charset="0"/>
              <a:buChar char="•"/>
              <a:defRPr sz="152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46321" indent="-194036" algn="l" defTabSz="776143" rtl="0" eaLnBrk="1" latinLnBrk="0" hangingPunct="1">
              <a:lnSpc>
                <a:spcPct val="90000"/>
              </a:lnSpc>
              <a:spcBef>
                <a:spcPts val="424"/>
              </a:spcBef>
              <a:buFont typeface="Arial" panose="020B0604020202020204" pitchFamily="34" charset="0"/>
              <a:buChar char="•"/>
              <a:defRPr sz="152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34392" indent="-194036" algn="l" defTabSz="776143" rtl="0" eaLnBrk="1" latinLnBrk="0" hangingPunct="1">
              <a:lnSpc>
                <a:spcPct val="90000"/>
              </a:lnSpc>
              <a:spcBef>
                <a:spcPts val="424"/>
              </a:spcBef>
              <a:buFont typeface="Arial" panose="020B0604020202020204" pitchFamily="34" charset="0"/>
              <a:buChar char="•"/>
              <a:defRPr sz="152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522464" indent="-194036" algn="l" defTabSz="776143" rtl="0" eaLnBrk="1" latinLnBrk="0" hangingPunct="1">
              <a:lnSpc>
                <a:spcPct val="90000"/>
              </a:lnSpc>
              <a:spcBef>
                <a:spcPts val="424"/>
              </a:spcBef>
              <a:buFont typeface="Arial" panose="020B0604020202020204" pitchFamily="34" charset="0"/>
              <a:buChar char="•"/>
              <a:defRPr sz="152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910535" indent="-194036" algn="l" defTabSz="776143" rtl="0" eaLnBrk="1" latinLnBrk="0" hangingPunct="1">
              <a:lnSpc>
                <a:spcPct val="90000"/>
              </a:lnSpc>
              <a:spcBef>
                <a:spcPts val="424"/>
              </a:spcBef>
              <a:buFont typeface="Arial" panose="020B0604020202020204" pitchFamily="34" charset="0"/>
              <a:buChar char="•"/>
              <a:defRPr sz="152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98607" indent="-194036" algn="l" defTabSz="776143" rtl="0" eaLnBrk="1" latinLnBrk="0" hangingPunct="1">
              <a:lnSpc>
                <a:spcPct val="90000"/>
              </a:lnSpc>
              <a:spcBef>
                <a:spcPts val="424"/>
              </a:spcBef>
              <a:buFont typeface="Arial" panose="020B0604020202020204" pitchFamily="34" charset="0"/>
              <a:buChar char="•"/>
              <a:defRPr sz="152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US" dirty="0" err="1" smtClean="0"/>
              <a:t>Eacc</a:t>
            </a:r>
            <a:r>
              <a:rPr lang="en-US" dirty="0" smtClean="0"/>
              <a:t> = 0,103 MV/m </a:t>
            </a:r>
            <a:endParaRPr lang="en-US" dirty="0"/>
          </a:p>
        </p:txBody>
      </p:sp>
      <p:pic>
        <p:nvPicPr>
          <p:cNvPr id="15" name="SPiral2_NbEnhanced_Eacc_0_103MVm">
            <a:hlinkClick r:id="" action="ppaction://media"/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5951092" y="2241715"/>
            <a:ext cx="2865735" cy="1914018"/>
          </a:xfrm>
          <a:prstGeom prst="rect">
            <a:avLst/>
          </a:prstGeom>
        </p:spPr>
      </p:pic>
      <p:sp>
        <p:nvSpPr>
          <p:cNvPr id="16" name="Espace réservé du texte 4"/>
          <p:cNvSpPr txBox="1">
            <a:spLocks/>
          </p:cNvSpPr>
          <p:nvPr/>
        </p:nvSpPr>
        <p:spPr>
          <a:xfrm>
            <a:off x="6084168" y="4328204"/>
            <a:ext cx="2879848" cy="457776"/>
          </a:xfrm>
          <a:prstGeom prst="rect">
            <a:avLst/>
          </a:prstGeom>
        </p:spPr>
        <p:txBody>
          <a:bodyPr/>
          <a:lstStyle>
            <a:lvl1pPr marL="194036" indent="-194036" algn="l" defTabSz="776143" rtl="0" eaLnBrk="1" latinLnBrk="0" hangingPunct="1">
              <a:lnSpc>
                <a:spcPct val="90000"/>
              </a:lnSpc>
              <a:spcBef>
                <a:spcPts val="849"/>
              </a:spcBef>
              <a:buFont typeface="Arial" panose="020B0604020202020204" pitchFamily="34" charset="0"/>
              <a:buChar char="•"/>
              <a:defRPr sz="23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82107" indent="-194036" algn="l" defTabSz="776143" rtl="0" eaLnBrk="1" latinLnBrk="0" hangingPunct="1">
              <a:lnSpc>
                <a:spcPct val="90000"/>
              </a:lnSpc>
              <a:spcBef>
                <a:spcPts val="424"/>
              </a:spcBef>
              <a:buFont typeface="Arial" panose="020B0604020202020204" pitchFamily="34" charset="0"/>
              <a:buChar char="•"/>
              <a:defRPr sz="203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70178" indent="-194036" algn="l" defTabSz="776143" rtl="0" eaLnBrk="1" latinLnBrk="0" hangingPunct="1">
              <a:lnSpc>
                <a:spcPct val="90000"/>
              </a:lnSpc>
              <a:spcBef>
                <a:spcPts val="424"/>
              </a:spcBef>
              <a:buFont typeface="Arial" panose="020B0604020202020204" pitchFamily="34" charset="0"/>
              <a:buChar char="•"/>
              <a:defRPr sz="16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58250" indent="-194036" algn="l" defTabSz="776143" rtl="0" eaLnBrk="1" latinLnBrk="0" hangingPunct="1">
              <a:lnSpc>
                <a:spcPct val="90000"/>
              </a:lnSpc>
              <a:spcBef>
                <a:spcPts val="424"/>
              </a:spcBef>
              <a:buFont typeface="Arial" panose="020B0604020202020204" pitchFamily="34" charset="0"/>
              <a:buChar char="•"/>
              <a:defRPr sz="152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46321" indent="-194036" algn="l" defTabSz="776143" rtl="0" eaLnBrk="1" latinLnBrk="0" hangingPunct="1">
              <a:lnSpc>
                <a:spcPct val="90000"/>
              </a:lnSpc>
              <a:spcBef>
                <a:spcPts val="424"/>
              </a:spcBef>
              <a:buFont typeface="Arial" panose="020B0604020202020204" pitchFamily="34" charset="0"/>
              <a:buChar char="•"/>
              <a:defRPr sz="152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34392" indent="-194036" algn="l" defTabSz="776143" rtl="0" eaLnBrk="1" latinLnBrk="0" hangingPunct="1">
              <a:lnSpc>
                <a:spcPct val="90000"/>
              </a:lnSpc>
              <a:spcBef>
                <a:spcPts val="424"/>
              </a:spcBef>
              <a:buFont typeface="Arial" panose="020B0604020202020204" pitchFamily="34" charset="0"/>
              <a:buChar char="•"/>
              <a:defRPr sz="152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522464" indent="-194036" algn="l" defTabSz="776143" rtl="0" eaLnBrk="1" latinLnBrk="0" hangingPunct="1">
              <a:lnSpc>
                <a:spcPct val="90000"/>
              </a:lnSpc>
              <a:spcBef>
                <a:spcPts val="424"/>
              </a:spcBef>
              <a:buFont typeface="Arial" panose="020B0604020202020204" pitchFamily="34" charset="0"/>
              <a:buChar char="•"/>
              <a:defRPr sz="152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910535" indent="-194036" algn="l" defTabSz="776143" rtl="0" eaLnBrk="1" latinLnBrk="0" hangingPunct="1">
              <a:lnSpc>
                <a:spcPct val="90000"/>
              </a:lnSpc>
              <a:spcBef>
                <a:spcPts val="424"/>
              </a:spcBef>
              <a:buFont typeface="Arial" panose="020B0604020202020204" pitchFamily="34" charset="0"/>
              <a:buChar char="•"/>
              <a:defRPr sz="152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98607" indent="-194036" algn="l" defTabSz="776143" rtl="0" eaLnBrk="1" latinLnBrk="0" hangingPunct="1">
              <a:lnSpc>
                <a:spcPct val="90000"/>
              </a:lnSpc>
              <a:spcBef>
                <a:spcPts val="424"/>
              </a:spcBef>
              <a:buFont typeface="Arial" panose="020B0604020202020204" pitchFamily="34" charset="0"/>
              <a:buChar char="•"/>
              <a:defRPr sz="152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US" dirty="0" err="1" smtClean="0"/>
              <a:t>Eacc</a:t>
            </a:r>
            <a:r>
              <a:rPr lang="en-US" dirty="0" smtClean="0"/>
              <a:t> = 1,3 MV/m</a:t>
            </a:r>
            <a:endParaRPr lang="en-US" dirty="0"/>
          </a:p>
        </p:txBody>
      </p:sp>
      <p:pic>
        <p:nvPicPr>
          <p:cNvPr id="18" name="SPiral2_NbEnhanced_Eacc_1_284MVm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5951092" y="4853136"/>
            <a:ext cx="2879848" cy="192283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5"/>
                </p:tgtEl>
              </p:cMediaNode>
            </p:video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18"/>
                </p:tgtEl>
              </p:cMediaNode>
            </p:video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PERTURBATIONS </a:t>
            </a:r>
            <a:r>
              <a:rPr lang="fr-FR" dirty="0" smtClean="0">
                <a:sym typeface="Wingdings" pitchFamily="2" charset="2"/>
              </a:rPr>
              <a:t>: Field </a:t>
            </a:r>
            <a:r>
              <a:rPr lang="fr-FR" dirty="0" err="1" smtClean="0">
                <a:sym typeface="Wingdings" pitchFamily="2" charset="2"/>
              </a:rPr>
              <a:t>emission</a:t>
            </a:r>
            <a:endParaRPr lang="fr-FR" dirty="0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-180528" y="764704"/>
            <a:ext cx="9324528" cy="4770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1" eaLnBrk="0" hangingPunct="0">
              <a:defRPr/>
            </a:pPr>
            <a:endParaRPr lang="en-US" sz="1600" dirty="0" smtClean="0">
              <a:sym typeface="Symbol"/>
            </a:endParaRPr>
          </a:p>
          <a:p>
            <a:pPr lvl="1" eaLnBrk="0" hangingPunct="0">
              <a:buFont typeface="Wingdings" pitchFamily="2" charset="2"/>
              <a:buChar char="q"/>
              <a:defRPr/>
            </a:pPr>
            <a:r>
              <a:rPr lang="en-US" sz="1600" dirty="0" smtClean="0">
                <a:sym typeface="Symbol"/>
              </a:rPr>
              <a:t> Electrons are extracted from the surface by the electric field (tunnel effect).</a:t>
            </a:r>
          </a:p>
          <a:p>
            <a:pPr lvl="1" eaLnBrk="0" hangingPunct="0">
              <a:buFont typeface="Wingdings" pitchFamily="2" charset="2"/>
              <a:buChar char="q"/>
              <a:defRPr/>
            </a:pPr>
            <a:endParaRPr lang="en-US" sz="1600" dirty="0" smtClean="0">
              <a:sym typeface="Symbol"/>
            </a:endParaRPr>
          </a:p>
          <a:p>
            <a:pPr lvl="1" eaLnBrk="0" hangingPunct="0">
              <a:buFont typeface="Wingdings" pitchFamily="2" charset="2"/>
              <a:buChar char="q"/>
              <a:defRPr/>
            </a:pPr>
            <a:endParaRPr lang="en-US" sz="1600" dirty="0" smtClean="0">
              <a:sym typeface="Symbol"/>
            </a:endParaRPr>
          </a:p>
          <a:p>
            <a:pPr lvl="1" eaLnBrk="0" hangingPunct="0">
              <a:buFont typeface="Wingdings" pitchFamily="2" charset="2"/>
              <a:buChar char="q"/>
              <a:defRPr/>
            </a:pPr>
            <a:endParaRPr lang="en-US" sz="1600" dirty="0" smtClean="0">
              <a:sym typeface="Symbol"/>
            </a:endParaRPr>
          </a:p>
          <a:p>
            <a:pPr lvl="1" eaLnBrk="0" hangingPunct="0">
              <a:buFont typeface="Wingdings" pitchFamily="2" charset="2"/>
              <a:buChar char="q"/>
              <a:defRPr/>
            </a:pPr>
            <a:endParaRPr lang="en-US" sz="1600" dirty="0" smtClean="0">
              <a:sym typeface="Symbol"/>
            </a:endParaRPr>
          </a:p>
          <a:p>
            <a:pPr lvl="1" eaLnBrk="0" hangingPunct="0">
              <a:buFont typeface="Wingdings" pitchFamily="2" charset="2"/>
              <a:buChar char="q"/>
              <a:defRPr/>
            </a:pPr>
            <a:endParaRPr lang="en-US" sz="1600" dirty="0" smtClean="0">
              <a:sym typeface="Symbol"/>
            </a:endParaRPr>
          </a:p>
          <a:p>
            <a:pPr lvl="1" eaLnBrk="0" hangingPunct="0">
              <a:buFont typeface="Wingdings" pitchFamily="2" charset="2"/>
              <a:buChar char="q"/>
              <a:defRPr/>
            </a:pPr>
            <a:endParaRPr lang="en-US" sz="1600" dirty="0" smtClean="0">
              <a:sym typeface="Symbol"/>
            </a:endParaRPr>
          </a:p>
          <a:p>
            <a:pPr lvl="1" eaLnBrk="0" hangingPunct="0">
              <a:buFont typeface="Wingdings" pitchFamily="2" charset="2"/>
              <a:buChar char="q"/>
              <a:defRPr/>
            </a:pPr>
            <a:endParaRPr lang="en-US" sz="1600" dirty="0" smtClean="0">
              <a:sym typeface="Symbol"/>
            </a:endParaRPr>
          </a:p>
          <a:p>
            <a:pPr lvl="1" eaLnBrk="0" hangingPunct="0">
              <a:buFont typeface="Wingdings" pitchFamily="2" charset="2"/>
              <a:buChar char="q"/>
              <a:defRPr/>
            </a:pPr>
            <a:endParaRPr lang="en-US" sz="1600" dirty="0" smtClean="0">
              <a:sym typeface="Symbol"/>
            </a:endParaRPr>
          </a:p>
          <a:p>
            <a:pPr lvl="1" eaLnBrk="0" hangingPunct="0">
              <a:buFont typeface="Wingdings" pitchFamily="2" charset="2"/>
              <a:buChar char="q"/>
              <a:defRPr/>
            </a:pPr>
            <a:endParaRPr lang="en-US" sz="1600" dirty="0" smtClean="0">
              <a:sym typeface="Symbol"/>
            </a:endParaRPr>
          </a:p>
          <a:p>
            <a:pPr lvl="1" eaLnBrk="0" hangingPunct="0">
              <a:buFont typeface="Wingdings" pitchFamily="2" charset="2"/>
              <a:buChar char="q"/>
              <a:defRPr/>
            </a:pPr>
            <a:endParaRPr lang="en-US" sz="1600" dirty="0" smtClean="0">
              <a:sym typeface="Symbol"/>
            </a:endParaRPr>
          </a:p>
          <a:p>
            <a:pPr lvl="1" eaLnBrk="0" hangingPunct="0">
              <a:defRPr/>
            </a:pPr>
            <a:endParaRPr lang="en-US" sz="1600" dirty="0" smtClean="0">
              <a:sym typeface="Symbol"/>
            </a:endParaRPr>
          </a:p>
          <a:p>
            <a:pPr lvl="1" eaLnBrk="0" hangingPunct="0">
              <a:buFont typeface="Wingdings" pitchFamily="2" charset="2"/>
              <a:buChar char="q"/>
              <a:defRPr/>
            </a:pPr>
            <a:r>
              <a:rPr lang="en-US" sz="1600" dirty="0" smtClean="0">
                <a:sym typeface="Symbol"/>
              </a:rPr>
              <a:t> For a perfect flat surface, no emission up to few GV/m</a:t>
            </a:r>
          </a:p>
          <a:p>
            <a:pPr lvl="1" eaLnBrk="0" hangingPunct="0">
              <a:buFont typeface="Wingdings" pitchFamily="2" charset="2"/>
              <a:buChar char="q"/>
              <a:defRPr/>
            </a:pPr>
            <a:r>
              <a:rPr lang="en-US" sz="1600" dirty="0" smtClean="0">
                <a:sym typeface="Symbol"/>
              </a:rPr>
              <a:t> But because of surface defects, pollution  Enhancement of electric field</a:t>
            </a:r>
          </a:p>
          <a:p>
            <a:pPr lvl="1" eaLnBrk="0" hangingPunct="0">
              <a:buFont typeface="Symbol" pitchFamily="18" charset="2"/>
              <a:buChar char="Þ"/>
              <a:defRPr/>
            </a:pPr>
            <a:r>
              <a:rPr lang="en-US" sz="1600" dirty="0" smtClean="0">
                <a:sym typeface="Symbol"/>
              </a:rPr>
              <a:t> Electron emission is thus possible as low as few MV/m.</a:t>
            </a:r>
          </a:p>
          <a:p>
            <a:pPr lvl="1" eaLnBrk="0" hangingPunct="0">
              <a:buFont typeface="Wingdings" pitchFamily="2" charset="2"/>
              <a:buChar char="q"/>
              <a:defRPr/>
            </a:pPr>
            <a:r>
              <a:rPr lang="en-US" sz="1600" dirty="0" smtClean="0">
                <a:sym typeface="Symbol"/>
              </a:rPr>
              <a:t> The electron current follows the Fowler &amp; </a:t>
            </a:r>
            <a:r>
              <a:rPr lang="en-US" sz="1600" dirty="0" err="1" smtClean="0">
                <a:sym typeface="Symbol"/>
              </a:rPr>
              <a:t>Nordheim</a:t>
            </a:r>
            <a:r>
              <a:rPr lang="en-US" sz="1600" dirty="0" smtClean="0">
                <a:sym typeface="Symbol"/>
              </a:rPr>
              <a:t> </a:t>
            </a:r>
          </a:p>
          <a:p>
            <a:pPr lvl="1" eaLnBrk="0" hangingPunct="0">
              <a:defRPr/>
            </a:pPr>
            <a:r>
              <a:rPr lang="en-US" sz="1600" dirty="0" smtClean="0">
                <a:sym typeface="Symbol"/>
              </a:rPr>
              <a:t>quantum theory</a:t>
            </a:r>
          </a:p>
          <a:p>
            <a:pPr lvl="1" eaLnBrk="0" hangingPunct="0">
              <a:defRPr/>
            </a:pPr>
            <a:endParaRPr lang="en-US" sz="1600" dirty="0" smtClean="0">
              <a:sym typeface="Symbol"/>
            </a:endParaRPr>
          </a:p>
        </p:txBody>
      </p:sp>
      <p:pic>
        <p:nvPicPr>
          <p:cNvPr id="11" name="Picture 7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55576" y="1377167"/>
            <a:ext cx="6939647" cy="2483881"/>
          </a:xfrm>
          <a:prstGeom prst="rect">
            <a:avLst/>
          </a:prstGeom>
        </p:spPr>
      </p:pic>
      <p:graphicFrame>
        <p:nvGraphicFramePr>
          <p:cNvPr id="151555" name="Object 3"/>
          <p:cNvGraphicFramePr>
            <a:graphicFrameLocks noChangeAspect="1"/>
          </p:cNvGraphicFramePr>
          <p:nvPr/>
        </p:nvGraphicFramePr>
        <p:xfrm>
          <a:off x="727513" y="5453856"/>
          <a:ext cx="3988503" cy="7834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1660" name="Équation" r:id="rId4" imgW="2844720" imgH="558720" progId="Equation.3">
                  <p:embed/>
                </p:oleObj>
              </mc:Choice>
              <mc:Fallback>
                <p:oleObj name="Équation" r:id="rId4" imgW="2844720" imgH="55872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7513" y="5453856"/>
                        <a:ext cx="3988503" cy="78345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5" name="Picture 423"/>
          <p:cNvPicPr/>
          <p:nvPr/>
        </p:nvPicPr>
        <p:blipFill>
          <a:blip r:embed="rId6" cstate="print"/>
          <a:srcRect l="6567" t="16148" r="8179" b="13127"/>
          <a:stretch>
            <a:fillRect/>
          </a:stretch>
        </p:blipFill>
        <p:spPr bwMode="auto">
          <a:xfrm>
            <a:off x="5614030" y="4571855"/>
            <a:ext cx="3166512" cy="20975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PERTURBATIONS </a:t>
            </a:r>
            <a:r>
              <a:rPr lang="fr-FR" dirty="0" smtClean="0">
                <a:sym typeface="Wingdings" pitchFamily="2" charset="2"/>
              </a:rPr>
              <a:t>: </a:t>
            </a:r>
            <a:r>
              <a:rPr lang="fr-FR" dirty="0" err="1" smtClean="0">
                <a:sym typeface="Wingdings" pitchFamily="2" charset="2"/>
              </a:rPr>
              <a:t>field</a:t>
            </a:r>
            <a:r>
              <a:rPr lang="fr-FR" dirty="0" smtClean="0">
                <a:sym typeface="Wingdings" pitchFamily="2" charset="2"/>
              </a:rPr>
              <a:t> </a:t>
            </a:r>
            <a:r>
              <a:rPr lang="fr-FR" dirty="0" err="1" smtClean="0">
                <a:sym typeface="Wingdings" pitchFamily="2" charset="2"/>
              </a:rPr>
              <a:t>emission</a:t>
            </a:r>
            <a:endParaRPr lang="fr-FR" dirty="0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-180528" y="688628"/>
            <a:ext cx="9324528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1" eaLnBrk="0" hangingPunct="0">
              <a:defRPr/>
            </a:pPr>
            <a:endParaRPr lang="en-US" sz="1600" dirty="0" smtClean="0">
              <a:sym typeface="Symbol"/>
            </a:endParaRPr>
          </a:p>
          <a:p>
            <a:pPr lvl="1" eaLnBrk="0" hangingPunct="0">
              <a:buFont typeface="Wingdings" pitchFamily="2" charset="2"/>
              <a:buChar char="q"/>
              <a:defRPr/>
            </a:pPr>
            <a:r>
              <a:rPr lang="en-US" sz="1600" dirty="0" smtClean="0">
                <a:sym typeface="Symbol"/>
              </a:rPr>
              <a:t> Observed as a rapid decrease of  the Q</a:t>
            </a:r>
            <a:r>
              <a:rPr lang="en-US" sz="1600" baseline="-25000" dirty="0" smtClean="0">
                <a:sym typeface="Symbol"/>
              </a:rPr>
              <a:t>0</a:t>
            </a:r>
            <a:r>
              <a:rPr lang="en-US" sz="1600" dirty="0" smtClean="0">
                <a:sym typeface="Symbol"/>
              </a:rPr>
              <a:t> versus accelerating gradient.</a:t>
            </a:r>
          </a:p>
          <a:p>
            <a:pPr lvl="1" eaLnBrk="0" hangingPunct="0">
              <a:buFont typeface="Wingdings" pitchFamily="2" charset="2"/>
              <a:buChar char="q"/>
              <a:defRPr/>
            </a:pPr>
            <a:r>
              <a:rPr lang="en-US" sz="1600" dirty="0" smtClean="0">
                <a:sym typeface="Symbol"/>
              </a:rPr>
              <a:t> What are the induced limitations :</a:t>
            </a:r>
          </a:p>
          <a:p>
            <a:pPr lvl="3" eaLnBrk="0" hangingPunct="0">
              <a:buFont typeface="Wingdings" pitchFamily="2" charset="2"/>
              <a:buChar char="§"/>
              <a:defRPr/>
            </a:pPr>
            <a:r>
              <a:rPr lang="en-US" sz="1600" dirty="0" smtClean="0">
                <a:sym typeface="Symbol"/>
              </a:rPr>
              <a:t> X-rays emission by </a:t>
            </a:r>
            <a:r>
              <a:rPr lang="en-US" sz="1600" dirty="0" err="1" smtClean="0">
                <a:sym typeface="Symbol"/>
              </a:rPr>
              <a:t>brehmsstrahlung</a:t>
            </a:r>
            <a:r>
              <a:rPr lang="en-US" sz="1600" dirty="0" smtClean="0">
                <a:sym typeface="Symbol"/>
              </a:rPr>
              <a:t> : safety problems</a:t>
            </a:r>
          </a:p>
          <a:p>
            <a:pPr lvl="3" eaLnBrk="0" hangingPunct="0">
              <a:buFont typeface="Wingdings" pitchFamily="2" charset="2"/>
              <a:buChar char="§"/>
              <a:defRPr/>
            </a:pPr>
            <a:r>
              <a:rPr lang="en-US" sz="1600" dirty="0" smtClean="0">
                <a:sym typeface="Symbol"/>
              </a:rPr>
              <a:t> Local heating can provoke early quench</a:t>
            </a:r>
          </a:p>
          <a:p>
            <a:pPr lvl="3" eaLnBrk="0" hangingPunct="0">
              <a:buFont typeface="Wingdings" pitchFamily="2" charset="2"/>
              <a:buChar char="§"/>
              <a:defRPr/>
            </a:pPr>
            <a:r>
              <a:rPr lang="en-US" sz="1600" dirty="0" smtClean="0">
                <a:sym typeface="Symbol"/>
              </a:rPr>
              <a:t> Additional dissipation in helium bath</a:t>
            </a:r>
          </a:p>
          <a:p>
            <a:pPr lvl="1" eaLnBrk="0" hangingPunct="0">
              <a:buFont typeface="Wingdings" pitchFamily="2" charset="2"/>
              <a:buChar char="q"/>
              <a:defRPr/>
            </a:pPr>
            <a:r>
              <a:rPr lang="en-US" sz="1600" dirty="0" smtClean="0">
                <a:sym typeface="Symbol"/>
              </a:rPr>
              <a:t> Can be avoided by extensive cleaning of cavity (High pressure rinsing, clean room assembly)</a:t>
            </a:r>
          </a:p>
          <a:p>
            <a:pPr lvl="1" eaLnBrk="0" hangingPunct="0">
              <a:buFont typeface="Wingdings" pitchFamily="2" charset="2"/>
              <a:buChar char="q"/>
              <a:defRPr/>
            </a:pPr>
            <a:r>
              <a:rPr lang="en-US" sz="1600" dirty="0" smtClean="0">
                <a:sym typeface="Symbol"/>
              </a:rPr>
              <a:t> Can be processed by simple increasing RF power or by injecting He gas to favor emission</a:t>
            </a:r>
          </a:p>
          <a:p>
            <a:pPr lvl="1" eaLnBrk="0" hangingPunct="0">
              <a:defRPr/>
            </a:pPr>
            <a:r>
              <a:rPr lang="en-US" sz="1600" dirty="0" smtClean="0">
                <a:sym typeface="Symbol"/>
              </a:rPr>
              <a:t>	</a:t>
            </a:r>
          </a:p>
          <a:p>
            <a:pPr lvl="1" eaLnBrk="0" hangingPunct="0">
              <a:defRPr/>
            </a:pPr>
            <a:endParaRPr lang="en-US" sz="1600" dirty="0" smtClean="0">
              <a:sym typeface="Symbol"/>
            </a:endParaRPr>
          </a:p>
        </p:txBody>
      </p:sp>
      <p:pic>
        <p:nvPicPr>
          <p:cNvPr id="152579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67744" y="2780928"/>
            <a:ext cx="6624736" cy="39467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ZoneTexte 12"/>
          <p:cNvSpPr txBox="1"/>
          <p:nvPr/>
        </p:nvSpPr>
        <p:spPr>
          <a:xfrm>
            <a:off x="6876256" y="5805264"/>
            <a:ext cx="1872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Spiral2 </a:t>
            </a:r>
            <a:r>
              <a:rPr lang="fr-FR" dirty="0" err="1" smtClean="0"/>
              <a:t>cavity</a:t>
            </a:r>
            <a:endParaRPr lang="fr-FR" dirty="0"/>
          </a:p>
        </p:txBody>
      </p:sp>
      <p:pic>
        <p:nvPicPr>
          <p:cNvPr id="15" name="Picture 7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3528" y="2780928"/>
            <a:ext cx="1697395" cy="1271166"/>
          </a:xfrm>
          <a:prstGeom prst="rect">
            <a:avLst/>
          </a:prstGeom>
        </p:spPr>
      </p:pic>
      <p:pic>
        <p:nvPicPr>
          <p:cNvPr id="16" name="Picture 4"/>
          <p:cNvPicPr>
            <a:picLocks noChangeAspect="1" noChangeArrowheads="1"/>
          </p:cNvPicPr>
          <p:nvPr/>
        </p:nvPicPr>
        <p:blipFill>
          <a:blip r:embed="rId4" cstate="print"/>
          <a:srcRect l="11759" r="11759"/>
          <a:stretch>
            <a:fillRect/>
          </a:stretch>
        </p:blipFill>
        <p:spPr bwMode="auto">
          <a:xfrm>
            <a:off x="395536" y="4221088"/>
            <a:ext cx="1523605" cy="12612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Étoile à 4 branches 19"/>
          <p:cNvSpPr/>
          <p:nvPr/>
        </p:nvSpPr>
        <p:spPr>
          <a:xfrm>
            <a:off x="6273449" y="4121921"/>
            <a:ext cx="323828" cy="288032"/>
          </a:xfrm>
          <a:prstGeom prst="star4">
            <a:avLst>
              <a:gd name="adj" fmla="val 21929"/>
            </a:avLst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PERTURBATIONS </a:t>
            </a:r>
            <a:r>
              <a:rPr lang="fr-FR" dirty="0" smtClean="0">
                <a:sym typeface="Wingdings" pitchFamily="2" charset="2"/>
              </a:rPr>
              <a:t>: </a:t>
            </a:r>
            <a:r>
              <a:rPr lang="fr-FR" dirty="0" err="1" smtClean="0">
                <a:sym typeface="Wingdings" pitchFamily="2" charset="2"/>
              </a:rPr>
              <a:t>quench</a:t>
            </a:r>
            <a:endParaRPr lang="fr-FR" dirty="0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-180528" y="651460"/>
            <a:ext cx="9324528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1" eaLnBrk="0" hangingPunct="0">
              <a:defRPr/>
            </a:pPr>
            <a:endParaRPr lang="en-US" sz="1600" dirty="0" smtClean="0">
              <a:sym typeface="Symbol"/>
            </a:endParaRPr>
          </a:p>
          <a:p>
            <a:pPr lvl="1" eaLnBrk="0" hangingPunct="0">
              <a:buFont typeface="Wingdings" pitchFamily="2" charset="2"/>
              <a:buChar char="q"/>
              <a:defRPr/>
            </a:pPr>
            <a:r>
              <a:rPr lang="en-US" sz="1600" dirty="0" smtClean="0">
                <a:sym typeface="Symbol"/>
              </a:rPr>
              <a:t> Superconducting properties are lost because of :</a:t>
            </a:r>
          </a:p>
          <a:p>
            <a:pPr lvl="4" eaLnBrk="0" hangingPunct="0">
              <a:buFont typeface="Symbol"/>
              <a:buChar char="Þ"/>
              <a:defRPr/>
            </a:pPr>
            <a:r>
              <a:rPr lang="en-US" sz="1600" dirty="0" smtClean="0">
                <a:sym typeface="Symbol"/>
              </a:rPr>
              <a:t> A too high magnetic field (Hc1 for cavities, Hc2 for magnets)</a:t>
            </a:r>
          </a:p>
          <a:p>
            <a:pPr lvl="4" eaLnBrk="0" hangingPunct="0">
              <a:buFont typeface="Symbol"/>
              <a:buChar char="Þ"/>
              <a:defRPr/>
            </a:pPr>
            <a:r>
              <a:rPr lang="en-US" sz="1600" dirty="0" smtClean="0">
                <a:sym typeface="Symbol"/>
              </a:rPr>
              <a:t> A too high temperature</a:t>
            </a:r>
          </a:p>
          <a:p>
            <a:pPr lvl="4" eaLnBrk="0" hangingPunct="0">
              <a:buFont typeface="Symbol"/>
              <a:buChar char="Þ"/>
              <a:defRPr/>
            </a:pPr>
            <a:r>
              <a:rPr lang="en-US" sz="1600" dirty="0" smtClean="0">
                <a:sym typeface="Symbol"/>
              </a:rPr>
              <a:t> A too high current density</a:t>
            </a:r>
          </a:p>
          <a:p>
            <a:pPr lvl="4" eaLnBrk="0" hangingPunct="0">
              <a:buFont typeface="Symbol"/>
              <a:buChar char="Þ"/>
              <a:defRPr/>
            </a:pPr>
            <a:endParaRPr lang="en-US" sz="1600" dirty="0" smtClean="0">
              <a:sym typeface="Symbol"/>
            </a:endParaRPr>
          </a:p>
          <a:p>
            <a:pPr lvl="1" eaLnBrk="0" hangingPunct="0">
              <a:buFont typeface="Wingdings" pitchFamily="2" charset="2"/>
              <a:buChar char="q"/>
              <a:defRPr/>
            </a:pPr>
            <a:r>
              <a:rPr lang="en-US" sz="1600" dirty="0" smtClean="0">
                <a:sym typeface="Symbol"/>
              </a:rPr>
              <a:t> Quench can happen at lower magnetic field or temperature than </a:t>
            </a:r>
            <a:r>
              <a:rPr lang="en-US" sz="1600" dirty="0" err="1" smtClean="0">
                <a:sym typeface="Symbol"/>
              </a:rPr>
              <a:t>theoritical</a:t>
            </a:r>
            <a:r>
              <a:rPr lang="en-US" sz="1600" dirty="0" smtClean="0">
                <a:sym typeface="Symbol"/>
              </a:rPr>
              <a:t> one because of</a:t>
            </a:r>
          </a:p>
          <a:p>
            <a:pPr lvl="4" eaLnBrk="0" hangingPunct="0">
              <a:buFont typeface="Symbol"/>
              <a:buChar char="Þ"/>
              <a:defRPr/>
            </a:pPr>
            <a:r>
              <a:rPr lang="en-US" sz="1600" dirty="0" smtClean="0">
                <a:sym typeface="Symbol"/>
              </a:rPr>
              <a:t> Surface defect : local enhancement of magnetic field</a:t>
            </a:r>
          </a:p>
          <a:p>
            <a:pPr lvl="4" eaLnBrk="0" hangingPunct="0">
              <a:buFont typeface="Symbol"/>
              <a:buChar char="Þ"/>
              <a:defRPr/>
            </a:pPr>
            <a:r>
              <a:rPr lang="en-US" sz="1600" dirty="0" smtClean="0">
                <a:sym typeface="Symbol"/>
              </a:rPr>
              <a:t> Surface pollution : local heating (field emission, resistive defect, vortices…)</a:t>
            </a:r>
          </a:p>
          <a:p>
            <a:pPr lvl="4" eaLnBrk="0" hangingPunct="0">
              <a:buFont typeface="Symbol"/>
              <a:buChar char="Þ"/>
              <a:defRPr/>
            </a:pPr>
            <a:r>
              <a:rPr lang="en-US" sz="1600" dirty="0" smtClean="0">
                <a:sym typeface="Symbol"/>
              </a:rPr>
              <a:t> Filament motion under magnetic forces</a:t>
            </a:r>
          </a:p>
          <a:p>
            <a:pPr lvl="4" eaLnBrk="0" hangingPunct="0">
              <a:buFont typeface="Symbol"/>
              <a:buChar char="Þ"/>
              <a:defRPr/>
            </a:pPr>
            <a:endParaRPr lang="en-US" sz="1600" dirty="0" smtClean="0">
              <a:sym typeface="Symbol"/>
            </a:endParaRPr>
          </a:p>
          <a:p>
            <a:pPr lvl="1" eaLnBrk="0" hangingPunct="0">
              <a:buFont typeface="Wingdings" pitchFamily="2" charset="2"/>
              <a:buChar char="q"/>
              <a:defRPr/>
            </a:pPr>
            <a:r>
              <a:rPr lang="en-US" sz="1600" dirty="0" smtClean="0">
                <a:sym typeface="Symbol"/>
              </a:rPr>
              <a:t> Structures (cavity or magnet) can be “trained” to push away the quench if possible </a:t>
            </a:r>
          </a:p>
          <a:p>
            <a:pPr lvl="4" eaLnBrk="0" hangingPunct="0">
              <a:buFont typeface="Symbol"/>
              <a:buChar char="Þ"/>
              <a:defRPr/>
            </a:pPr>
            <a:r>
              <a:rPr lang="en-US" sz="1600" dirty="0" smtClean="0">
                <a:sym typeface="Symbol"/>
              </a:rPr>
              <a:t> For cavities not so dangerous as no energy is stored but careful in case of high current beams</a:t>
            </a:r>
          </a:p>
          <a:p>
            <a:pPr lvl="4" eaLnBrk="0" hangingPunct="0">
              <a:buFont typeface="Symbol"/>
              <a:buChar char="Þ"/>
              <a:defRPr/>
            </a:pPr>
            <a:r>
              <a:rPr lang="en-US" sz="1600" dirty="0" smtClean="0">
                <a:sym typeface="Symbol"/>
              </a:rPr>
              <a:t> For magnets, the quench can be really destructive</a:t>
            </a:r>
          </a:p>
        </p:txBody>
      </p:sp>
      <p:pic>
        <p:nvPicPr>
          <p:cNvPr id="178180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624" y="4503136"/>
            <a:ext cx="3456384" cy="2238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4048" y="4446113"/>
            <a:ext cx="2579383" cy="2367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>
                <a:sym typeface="Wingdings" pitchFamily="2" charset="2"/>
              </a:rPr>
              <a:t>accident : </a:t>
            </a:r>
            <a:r>
              <a:rPr lang="fr-FR" dirty="0" err="1" smtClean="0">
                <a:sym typeface="Wingdings" pitchFamily="2" charset="2"/>
              </a:rPr>
              <a:t>example</a:t>
            </a:r>
            <a:r>
              <a:rPr lang="fr-FR" dirty="0" smtClean="0">
                <a:sym typeface="Wingdings" pitchFamily="2" charset="2"/>
              </a:rPr>
              <a:t> LHC in 2008 </a:t>
            </a:r>
            <a:endParaRPr lang="fr-FR" dirty="0"/>
          </a:p>
        </p:txBody>
      </p:sp>
      <p:pic>
        <p:nvPicPr>
          <p:cNvPr id="5" name="Image 4" descr="damage_lhc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1520" y="1124744"/>
            <a:ext cx="4499992" cy="2467593"/>
          </a:xfrm>
          <a:prstGeom prst="rect">
            <a:avLst/>
          </a:prstGeom>
        </p:spPr>
      </p:pic>
      <p:pic>
        <p:nvPicPr>
          <p:cNvPr id="6" name="Image 5" descr="damage_lhc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04048" y="980728"/>
            <a:ext cx="3752795" cy="2827294"/>
          </a:xfrm>
          <a:prstGeom prst="rect">
            <a:avLst/>
          </a:prstGeom>
        </p:spPr>
      </p:pic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-252536" y="4437113"/>
            <a:ext cx="5688632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1" eaLnBrk="0" hangingPunct="0">
              <a:defRPr/>
            </a:pPr>
            <a:endParaRPr lang="en-US" sz="1600" dirty="0" smtClean="0">
              <a:sym typeface="Symbol"/>
            </a:endParaRPr>
          </a:p>
          <a:p>
            <a:pPr lvl="1" eaLnBrk="0" hangingPunct="0">
              <a:buFont typeface="Wingdings" pitchFamily="2" charset="2"/>
              <a:buChar char="q"/>
              <a:defRPr/>
            </a:pPr>
            <a:r>
              <a:rPr lang="en-US" sz="1600" dirty="0" smtClean="0">
                <a:sym typeface="Symbol"/>
              </a:rPr>
              <a:t> A superconducting wire had a defect and quenched. </a:t>
            </a:r>
          </a:p>
          <a:p>
            <a:pPr lvl="1" eaLnBrk="0" hangingPunct="0">
              <a:defRPr/>
            </a:pPr>
            <a:r>
              <a:rPr lang="en-US" sz="1600" dirty="0" smtClean="0">
                <a:sym typeface="Symbol"/>
              </a:rPr>
              <a:t>Electrical arc punctured helium circuit and degraded isolation vacuum  helium boiled off quickly and huge pressure wave destroyed about 30 magnets </a:t>
            </a:r>
          </a:p>
          <a:p>
            <a:pPr lvl="1" eaLnBrk="0" hangingPunct="0">
              <a:defRPr/>
            </a:pPr>
            <a:endParaRPr lang="en-US" sz="1600" dirty="0" smtClean="0">
              <a:sym typeface="Symbol"/>
            </a:endParaRPr>
          </a:p>
        </p:txBody>
      </p:sp>
      <p:pic>
        <p:nvPicPr>
          <p:cNvPr id="9" name="Image 8" descr="0811007_28-A5-at-72-dpi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436096" y="4077072"/>
            <a:ext cx="3414142" cy="2394253"/>
          </a:xfrm>
          <a:prstGeom prst="rect">
            <a:avLst/>
          </a:prstGeom>
        </p:spPr>
      </p:pic>
      <p:sp>
        <p:nvSpPr>
          <p:cNvPr id="8" name="ZoneTexte 7"/>
          <p:cNvSpPr txBox="1"/>
          <p:nvPr/>
        </p:nvSpPr>
        <p:spPr>
          <a:xfrm>
            <a:off x="971600" y="3767712"/>
            <a:ext cx="35902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err="1" smtClean="0"/>
              <a:t>Courtesy</a:t>
            </a:r>
            <a:r>
              <a:rPr lang="fr-FR" dirty="0" smtClean="0"/>
              <a:t> of R. Schmidt, CERN</a:t>
            </a:r>
            <a:endParaRPr lang="fr-FR" dirty="0"/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44802" y="169116"/>
            <a:ext cx="1243109" cy="134474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Failures</a:t>
            </a:r>
            <a:r>
              <a:rPr lang="fr-FR" dirty="0" smtClean="0"/>
              <a:t> </a:t>
            </a:r>
            <a:r>
              <a:rPr lang="fr-FR" dirty="0" err="1" smtClean="0"/>
              <a:t>during</a:t>
            </a:r>
            <a:r>
              <a:rPr lang="fr-FR" dirty="0" smtClean="0"/>
              <a:t> </a:t>
            </a:r>
            <a:r>
              <a:rPr lang="fr-FR" dirty="0" err="1" smtClean="0"/>
              <a:t>operation</a:t>
            </a:r>
            <a:endParaRPr lang="fr-FR" dirty="0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-180528" y="692696"/>
            <a:ext cx="9324528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1" eaLnBrk="0" hangingPunct="0">
              <a:defRPr/>
            </a:pPr>
            <a:endParaRPr lang="en-US" sz="1600" dirty="0" smtClean="0">
              <a:sym typeface="Symbol"/>
            </a:endParaRPr>
          </a:p>
          <a:p>
            <a:pPr lvl="1" eaLnBrk="0" hangingPunct="0">
              <a:buFont typeface="Wingdings" pitchFamily="2" charset="2"/>
              <a:buChar char="q"/>
              <a:defRPr/>
            </a:pPr>
            <a:r>
              <a:rPr lang="en-US" sz="1600" dirty="0" smtClean="0">
                <a:sym typeface="Symbol"/>
              </a:rPr>
              <a:t> Several type of failures : operation error, equipment failure, external (electrical supply), experiments</a:t>
            </a:r>
          </a:p>
          <a:p>
            <a:pPr lvl="1" eaLnBrk="0" hangingPunct="0">
              <a:buFont typeface="Wingdings" pitchFamily="2" charset="2"/>
              <a:buChar char="q"/>
              <a:defRPr/>
            </a:pPr>
            <a:r>
              <a:rPr lang="en-US" sz="1600" dirty="0" smtClean="0">
                <a:sym typeface="Symbol"/>
              </a:rPr>
              <a:t> And at different stages of acceleration : </a:t>
            </a:r>
          </a:p>
          <a:p>
            <a:pPr marL="2171700" lvl="4" indent="-342900" eaLnBrk="0" hangingPunct="0">
              <a:buFont typeface="Symbol" pitchFamily="18" charset="2"/>
              <a:buChar char="Þ"/>
              <a:defRPr/>
            </a:pPr>
            <a:r>
              <a:rPr lang="en-US" sz="1600" dirty="0" smtClean="0">
                <a:sym typeface="Symbol"/>
              </a:rPr>
              <a:t>At low energy, minor damages as beam power and stored energy is low.</a:t>
            </a:r>
          </a:p>
          <a:p>
            <a:pPr marL="2171700" lvl="4" indent="-342900" eaLnBrk="0" hangingPunct="0">
              <a:buFont typeface="Symbol" pitchFamily="18" charset="2"/>
              <a:buChar char="Þ"/>
              <a:defRPr/>
            </a:pPr>
            <a:r>
              <a:rPr lang="en-US" sz="1600" dirty="0" smtClean="0">
                <a:sym typeface="Symbol"/>
              </a:rPr>
              <a:t>At high energy, minor damages if protection system is fast enough</a:t>
            </a:r>
          </a:p>
          <a:p>
            <a:pPr marL="3543300" lvl="7" indent="-342900" eaLnBrk="0" hangingPunct="0">
              <a:defRPr/>
            </a:pPr>
            <a:r>
              <a:rPr lang="en-US" sz="1600" dirty="0" smtClean="0">
                <a:sym typeface="Symbol"/>
              </a:rPr>
              <a:t>	</a:t>
            </a:r>
            <a:r>
              <a:rPr lang="en-US" sz="1600" u="sng" dirty="0" smtClean="0">
                <a:sym typeface="Symbol"/>
              </a:rPr>
              <a:t>severe damages</a:t>
            </a:r>
            <a:r>
              <a:rPr lang="en-US" sz="1600" dirty="0" smtClean="0">
                <a:sym typeface="Symbol"/>
              </a:rPr>
              <a:t> if protection too slow, not well dimensioned or inexistent 	</a:t>
            </a:r>
          </a:p>
          <a:p>
            <a:pPr lvl="1" eaLnBrk="0" hangingPunct="0">
              <a:defRPr/>
            </a:pPr>
            <a:endParaRPr lang="en-US" sz="1600" dirty="0" smtClean="0">
              <a:sym typeface="Symbol"/>
            </a:endParaRPr>
          </a:p>
        </p:txBody>
      </p:sp>
      <p:pic>
        <p:nvPicPr>
          <p:cNvPr id="15872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2708920"/>
            <a:ext cx="4499992" cy="3757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ZoneTexte 11"/>
          <p:cNvSpPr txBox="1"/>
          <p:nvPr/>
        </p:nvSpPr>
        <p:spPr>
          <a:xfrm>
            <a:off x="0" y="6525344"/>
            <a:ext cx="64087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/>
              <a:t>Machine protection system </a:t>
            </a:r>
            <a:r>
              <a:rPr lang="fr-FR" sz="1400" dirty="0" err="1" smtClean="0"/>
              <a:t>shut</a:t>
            </a:r>
            <a:r>
              <a:rPr lang="fr-FR" sz="1400" dirty="0" smtClean="0"/>
              <a:t> off </a:t>
            </a:r>
            <a:r>
              <a:rPr lang="fr-FR" sz="1400" dirty="0" err="1" smtClean="0"/>
              <a:t>beam</a:t>
            </a:r>
            <a:r>
              <a:rPr lang="fr-FR" sz="1400" dirty="0" smtClean="0"/>
              <a:t> in </a:t>
            </a:r>
            <a:r>
              <a:rPr lang="fr-FR" sz="1400" dirty="0" err="1" smtClean="0"/>
              <a:t>less</a:t>
            </a:r>
            <a:r>
              <a:rPr lang="fr-FR" sz="1400" dirty="0" smtClean="0"/>
              <a:t> </a:t>
            </a:r>
            <a:r>
              <a:rPr lang="fr-FR" sz="1400" dirty="0" err="1" smtClean="0"/>
              <a:t>than</a:t>
            </a:r>
            <a:r>
              <a:rPr lang="fr-FR" sz="1400" dirty="0" smtClean="0"/>
              <a:t> 30 </a:t>
            </a:r>
            <a:r>
              <a:rPr lang="fr-FR" sz="1400" dirty="0" smtClean="0">
                <a:latin typeface="Calibri"/>
                <a:cs typeface="Calibri"/>
              </a:rPr>
              <a:t>µs</a:t>
            </a:r>
            <a:endParaRPr lang="fr-FR" sz="1400" dirty="0"/>
          </a:p>
        </p:txBody>
      </p:sp>
      <p:sp>
        <p:nvSpPr>
          <p:cNvPr id="13" name="ZoneTexte 12"/>
          <p:cNvSpPr txBox="1"/>
          <p:nvPr/>
        </p:nvSpPr>
        <p:spPr>
          <a:xfrm>
            <a:off x="5868144" y="6525344"/>
            <a:ext cx="42484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 smtClean="0"/>
              <a:t>Spallation Neutron Source, </a:t>
            </a:r>
            <a:r>
              <a:rPr lang="fr-FR" sz="1200" b="1" dirty="0" err="1" smtClean="0"/>
              <a:t>Oak</a:t>
            </a:r>
            <a:r>
              <a:rPr lang="fr-FR" sz="1200" b="1" dirty="0" smtClean="0"/>
              <a:t> </a:t>
            </a:r>
            <a:r>
              <a:rPr lang="fr-FR" sz="1200" b="1" dirty="0" err="1" smtClean="0"/>
              <a:t>Ridge</a:t>
            </a:r>
            <a:endParaRPr lang="fr-FR" sz="1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Failures</a:t>
            </a:r>
            <a:r>
              <a:rPr lang="fr-FR" dirty="0" smtClean="0"/>
              <a:t> </a:t>
            </a:r>
            <a:r>
              <a:rPr lang="fr-FR" dirty="0" err="1" smtClean="0"/>
              <a:t>during</a:t>
            </a:r>
            <a:r>
              <a:rPr lang="fr-FR" dirty="0" smtClean="0"/>
              <a:t> </a:t>
            </a:r>
            <a:r>
              <a:rPr lang="fr-FR" dirty="0" err="1" smtClean="0"/>
              <a:t>operation</a:t>
            </a:r>
            <a:r>
              <a:rPr lang="fr-FR" dirty="0" smtClean="0"/>
              <a:t> : LHC </a:t>
            </a:r>
            <a:r>
              <a:rPr lang="fr-FR" dirty="0" err="1" smtClean="0"/>
              <a:t>example</a:t>
            </a:r>
            <a:endParaRPr lang="fr-FR" dirty="0"/>
          </a:p>
        </p:txBody>
      </p:sp>
      <p:pic>
        <p:nvPicPr>
          <p:cNvPr id="1587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624" y="927115"/>
            <a:ext cx="7627218" cy="57184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Rectangle 1"/>
          <p:cNvSpPr/>
          <p:nvPr/>
        </p:nvSpPr>
        <p:spPr>
          <a:xfrm>
            <a:off x="1796877" y="5445224"/>
            <a:ext cx="6408712" cy="360040"/>
          </a:xfrm>
          <a:prstGeom prst="rect">
            <a:avLst/>
          </a:prstGeom>
          <a:noFill/>
          <a:ln w="28575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>
                <a:sym typeface="Wingdings" pitchFamily="2" charset="2"/>
              </a:rPr>
              <a:t>BEAM LOSSES</a:t>
            </a:r>
            <a:endParaRPr lang="fr-FR" dirty="0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0" y="751339"/>
            <a:ext cx="7596336" cy="50167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1" eaLnBrk="0" hangingPunct="0">
              <a:defRPr/>
            </a:pPr>
            <a:endParaRPr lang="en-US" sz="1600" dirty="0" smtClean="0">
              <a:sym typeface="Symbol"/>
            </a:endParaRPr>
          </a:p>
          <a:p>
            <a:pPr lvl="1" eaLnBrk="0" hangingPunct="0">
              <a:buFont typeface="Wingdings" pitchFamily="2" charset="2"/>
              <a:buChar char="q"/>
              <a:defRPr/>
            </a:pPr>
            <a:r>
              <a:rPr lang="en-US" sz="1600" dirty="0" smtClean="0">
                <a:sym typeface="Symbol"/>
              </a:rPr>
              <a:t> </a:t>
            </a:r>
            <a:r>
              <a:rPr lang="en-US" sz="1600" u="sng" dirty="0" smtClean="0">
                <a:sym typeface="Symbol"/>
              </a:rPr>
              <a:t>Continuous beam losses :</a:t>
            </a:r>
          </a:p>
          <a:p>
            <a:pPr lvl="1" eaLnBrk="0" hangingPunct="0">
              <a:defRPr/>
            </a:pPr>
            <a:r>
              <a:rPr lang="en-US" sz="1600" dirty="0" smtClean="0">
                <a:sym typeface="Symbol"/>
              </a:rPr>
              <a:t>Due to residual gas stripping, intra-beam stripping, misalignment of components, beam shaping and handling (collimation, chicane, chopper, …)</a:t>
            </a:r>
          </a:p>
          <a:p>
            <a:pPr lvl="4" eaLnBrk="0" hangingPunct="0">
              <a:buFont typeface="Symbol" pitchFamily="18" charset="2"/>
              <a:buChar char="Þ"/>
              <a:defRPr/>
            </a:pPr>
            <a:r>
              <a:rPr lang="en-US" sz="1600" dirty="0" smtClean="0">
                <a:sym typeface="Symbol"/>
              </a:rPr>
              <a:t> Safety problems (activation), maintenance delays, slow pollution in RF cavities, …</a:t>
            </a:r>
          </a:p>
          <a:p>
            <a:pPr lvl="4" eaLnBrk="0" hangingPunct="0">
              <a:buFont typeface="Symbol" pitchFamily="18" charset="2"/>
              <a:buChar char="Þ"/>
              <a:defRPr/>
            </a:pPr>
            <a:r>
              <a:rPr lang="en-US" sz="1600" dirty="0" smtClean="0">
                <a:sym typeface="Symbol"/>
              </a:rPr>
              <a:t> Reduced with beam cleaning (collimation), bigger apertures, CW operations (compared to pulsed operations), components adjustment, …</a:t>
            </a:r>
          </a:p>
          <a:p>
            <a:pPr lvl="4" eaLnBrk="0" hangingPunct="0">
              <a:buFont typeface="Symbol" pitchFamily="18" charset="2"/>
              <a:buChar char="Þ"/>
              <a:defRPr/>
            </a:pPr>
            <a:r>
              <a:rPr lang="en-US" sz="1600" dirty="0" smtClean="0">
                <a:sym typeface="Symbol"/>
              </a:rPr>
              <a:t> 1W/m is usually the upper limit.</a:t>
            </a:r>
          </a:p>
          <a:p>
            <a:pPr lvl="1" eaLnBrk="0" hangingPunct="0">
              <a:buFont typeface="Symbol" pitchFamily="18" charset="2"/>
              <a:buChar char="Þ"/>
              <a:defRPr/>
            </a:pPr>
            <a:endParaRPr lang="en-US" sz="1600" dirty="0" smtClean="0">
              <a:sym typeface="Symbol"/>
            </a:endParaRPr>
          </a:p>
          <a:p>
            <a:pPr lvl="1" eaLnBrk="0" hangingPunct="0">
              <a:defRPr/>
            </a:pPr>
            <a:endParaRPr lang="en-US" sz="1600" dirty="0" smtClean="0">
              <a:sym typeface="Symbol"/>
            </a:endParaRPr>
          </a:p>
          <a:p>
            <a:pPr lvl="1" eaLnBrk="0" hangingPunct="0">
              <a:defRPr/>
            </a:pPr>
            <a:endParaRPr lang="en-US" sz="1600" dirty="0" smtClean="0">
              <a:sym typeface="Symbol"/>
            </a:endParaRPr>
          </a:p>
          <a:p>
            <a:pPr lvl="1" eaLnBrk="0" hangingPunct="0">
              <a:defRPr/>
            </a:pPr>
            <a:endParaRPr lang="en-US" sz="1600" dirty="0" smtClean="0">
              <a:sym typeface="Symbol"/>
            </a:endParaRPr>
          </a:p>
          <a:p>
            <a:pPr lvl="1" eaLnBrk="0" hangingPunct="0">
              <a:defRPr/>
            </a:pPr>
            <a:endParaRPr lang="en-US" sz="1600" dirty="0" smtClean="0">
              <a:sym typeface="Symbol"/>
            </a:endParaRPr>
          </a:p>
          <a:p>
            <a:pPr lvl="1" eaLnBrk="0" hangingPunct="0">
              <a:defRPr/>
            </a:pPr>
            <a:endParaRPr lang="en-US" sz="1600" dirty="0" smtClean="0">
              <a:sym typeface="Symbol"/>
            </a:endParaRPr>
          </a:p>
          <a:p>
            <a:pPr lvl="1" eaLnBrk="0" hangingPunct="0">
              <a:defRPr/>
            </a:pPr>
            <a:endParaRPr lang="en-US" sz="1600" dirty="0" smtClean="0">
              <a:sym typeface="Symbol"/>
            </a:endParaRPr>
          </a:p>
          <a:p>
            <a:pPr lvl="1" eaLnBrk="0" hangingPunct="0">
              <a:defRPr/>
            </a:pPr>
            <a:endParaRPr lang="en-US" sz="1600" dirty="0" smtClean="0">
              <a:sym typeface="Symbol"/>
            </a:endParaRPr>
          </a:p>
          <a:p>
            <a:pPr lvl="1" eaLnBrk="0" hangingPunct="0">
              <a:defRPr/>
            </a:pPr>
            <a:r>
              <a:rPr lang="en-US" sz="1600" dirty="0" smtClean="0">
                <a:sym typeface="Symbol"/>
              </a:rPr>
              <a:t> </a:t>
            </a:r>
          </a:p>
          <a:p>
            <a:pPr lvl="1" eaLnBrk="0" hangingPunct="0">
              <a:defRPr/>
            </a:pPr>
            <a:endParaRPr lang="en-US" sz="1600" dirty="0" smtClean="0">
              <a:sym typeface="Symbol"/>
            </a:endParaRPr>
          </a:p>
        </p:txBody>
      </p:sp>
      <p:pic>
        <p:nvPicPr>
          <p:cNvPr id="155650" name="Picture 2"/>
          <p:cNvPicPr>
            <a:picLocks noChangeAspect="1" noChangeArrowheads="1"/>
          </p:cNvPicPr>
          <p:nvPr/>
        </p:nvPicPr>
        <p:blipFill>
          <a:blip r:embed="rId2" cstate="print"/>
          <a:srcRect r="50640"/>
          <a:stretch>
            <a:fillRect/>
          </a:stretch>
        </p:blipFill>
        <p:spPr bwMode="auto">
          <a:xfrm>
            <a:off x="7380312" y="116632"/>
            <a:ext cx="1512168" cy="1682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8206" y="3549399"/>
            <a:ext cx="8764274" cy="31919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2" cstate="print"/>
          <a:srcRect l="49360"/>
          <a:stretch>
            <a:fillRect/>
          </a:stretch>
        </p:blipFill>
        <p:spPr bwMode="auto">
          <a:xfrm>
            <a:off x="7380312" y="1844824"/>
            <a:ext cx="1512168" cy="16397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ZoneTexte 1"/>
          <p:cNvSpPr txBox="1"/>
          <p:nvPr/>
        </p:nvSpPr>
        <p:spPr>
          <a:xfrm>
            <a:off x="5724128" y="6128729"/>
            <a:ext cx="22322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err="1" smtClean="0"/>
              <a:t>Courtesy</a:t>
            </a:r>
            <a:r>
              <a:rPr lang="fr-FR" sz="1400" dirty="0" smtClean="0"/>
              <a:t> of J. L. </a:t>
            </a:r>
            <a:r>
              <a:rPr lang="fr-FR" sz="1400" dirty="0" err="1" smtClean="0"/>
              <a:t>Biarrotte</a:t>
            </a:r>
            <a:endParaRPr lang="fr-FR" sz="1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>
                <a:sym typeface="Wingdings" pitchFamily="2" charset="2"/>
              </a:rPr>
              <a:t>BEAM </a:t>
            </a:r>
            <a:r>
              <a:rPr lang="fr-FR" dirty="0" err="1" smtClean="0">
                <a:sym typeface="Wingdings" pitchFamily="2" charset="2"/>
              </a:rPr>
              <a:t>losses</a:t>
            </a:r>
            <a:r>
              <a:rPr lang="fr-FR" dirty="0" smtClean="0">
                <a:sym typeface="Wingdings" pitchFamily="2" charset="2"/>
              </a:rPr>
              <a:t> : </a:t>
            </a:r>
            <a:r>
              <a:rPr lang="fr-FR" dirty="0" err="1" smtClean="0">
                <a:sym typeface="Wingdings" pitchFamily="2" charset="2"/>
              </a:rPr>
              <a:t>examples</a:t>
            </a:r>
            <a:endParaRPr lang="fr-FR" dirty="0"/>
          </a:p>
        </p:txBody>
      </p:sp>
      <p:pic>
        <p:nvPicPr>
          <p:cNvPr id="15667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2492896"/>
            <a:ext cx="8844560" cy="38884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8"/>
          <p:cNvSpPr/>
          <p:nvPr/>
        </p:nvSpPr>
        <p:spPr>
          <a:xfrm>
            <a:off x="323528" y="1052736"/>
            <a:ext cx="864096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eaLnBrk="0" hangingPunct="0">
              <a:buFont typeface="Wingdings" pitchFamily="2" charset="2"/>
              <a:buChar char="q"/>
              <a:defRPr/>
            </a:pPr>
            <a:r>
              <a:rPr lang="en-US" sz="1600" dirty="0" smtClean="0">
                <a:sym typeface="Symbol"/>
              </a:rPr>
              <a:t> </a:t>
            </a:r>
            <a:r>
              <a:rPr lang="en-US" sz="1600" u="sng" dirty="0" smtClean="0">
                <a:sym typeface="Symbol"/>
              </a:rPr>
              <a:t>Occasional beam losses (accident): </a:t>
            </a:r>
          </a:p>
          <a:p>
            <a:pPr lvl="1" eaLnBrk="0" hangingPunct="0">
              <a:defRPr/>
            </a:pPr>
            <a:r>
              <a:rPr lang="en-US" sz="1600" dirty="0" smtClean="0">
                <a:sym typeface="Symbol"/>
              </a:rPr>
              <a:t>RF or magnetic regulation loop perturbations, ion source fluctuations, interlocks, cavity or magnet failure, …</a:t>
            </a:r>
          </a:p>
          <a:p>
            <a:pPr lvl="4" eaLnBrk="0" hangingPunct="0">
              <a:buFont typeface="Symbol" pitchFamily="18" charset="2"/>
              <a:buChar char="Þ"/>
              <a:defRPr/>
            </a:pPr>
            <a:r>
              <a:rPr lang="en-US" sz="1600" dirty="0" smtClean="0">
                <a:sym typeface="Symbol"/>
              </a:rPr>
              <a:t> Can cause severe damages with high power beams (beam tube melting, leak, pollution, explosion, …)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>
                <a:sym typeface="Wingdings" pitchFamily="2" charset="2"/>
              </a:rPr>
              <a:t>BEAM </a:t>
            </a:r>
            <a:r>
              <a:rPr lang="fr-FR" dirty="0" err="1" smtClean="0">
                <a:sym typeface="Wingdings" pitchFamily="2" charset="2"/>
              </a:rPr>
              <a:t>losses</a:t>
            </a:r>
            <a:r>
              <a:rPr lang="fr-FR" dirty="0" smtClean="0">
                <a:sym typeface="Wingdings" pitchFamily="2" charset="2"/>
              </a:rPr>
              <a:t> : </a:t>
            </a:r>
            <a:r>
              <a:rPr lang="fr-FR" dirty="0" err="1" smtClean="0">
                <a:sym typeface="Wingdings" pitchFamily="2" charset="2"/>
              </a:rPr>
              <a:t>examples</a:t>
            </a:r>
            <a:endParaRPr lang="fr-FR" dirty="0"/>
          </a:p>
        </p:txBody>
      </p:sp>
      <p:pic>
        <p:nvPicPr>
          <p:cNvPr id="1566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496" y="1196752"/>
            <a:ext cx="6369918" cy="48960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ZoneTexte 4"/>
          <p:cNvSpPr txBox="1"/>
          <p:nvPr/>
        </p:nvSpPr>
        <p:spPr>
          <a:xfrm>
            <a:off x="6444208" y="1556792"/>
            <a:ext cx="2699792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fr-FR" sz="1600" dirty="0" smtClean="0"/>
              <a:t> Spiral2 (GANIL) : </a:t>
            </a:r>
          </a:p>
          <a:p>
            <a:r>
              <a:rPr lang="fr-FR" sz="1600" dirty="0" smtClean="0"/>
              <a:t>200 kW (CW)</a:t>
            </a:r>
          </a:p>
          <a:p>
            <a:endParaRPr lang="fr-FR" sz="1600" dirty="0" smtClean="0"/>
          </a:p>
          <a:p>
            <a:pPr>
              <a:buFont typeface="Wingdings" pitchFamily="2" charset="2"/>
              <a:buChar char="§"/>
            </a:pPr>
            <a:r>
              <a:rPr lang="fr-FR" sz="1600" dirty="0" smtClean="0"/>
              <a:t> SNS (Spallation Neutron Source, USA) : </a:t>
            </a:r>
          </a:p>
          <a:p>
            <a:r>
              <a:rPr lang="fr-FR" sz="1600" dirty="0" smtClean="0"/>
              <a:t>1 MW (</a:t>
            </a:r>
            <a:r>
              <a:rPr lang="fr-FR" sz="1600" dirty="0" err="1" smtClean="0"/>
              <a:t>average</a:t>
            </a:r>
            <a:r>
              <a:rPr lang="fr-FR" sz="1600" dirty="0" smtClean="0"/>
              <a:t>)</a:t>
            </a:r>
          </a:p>
          <a:p>
            <a:endParaRPr lang="fr-FR" sz="1600" dirty="0" smtClean="0"/>
          </a:p>
          <a:p>
            <a:pPr>
              <a:buFont typeface="Wingdings" pitchFamily="2" charset="2"/>
              <a:buChar char="§"/>
            </a:pPr>
            <a:r>
              <a:rPr lang="fr-FR" sz="1600" dirty="0" smtClean="0"/>
              <a:t> ESS (</a:t>
            </a:r>
            <a:r>
              <a:rPr lang="fr-FR" sz="1600" dirty="0" err="1" smtClean="0"/>
              <a:t>European</a:t>
            </a:r>
            <a:r>
              <a:rPr lang="fr-FR" sz="1600" dirty="0" smtClean="0"/>
              <a:t> Spallation Source, </a:t>
            </a:r>
            <a:r>
              <a:rPr lang="fr-FR" sz="1600" dirty="0" err="1" smtClean="0"/>
              <a:t>Sweden</a:t>
            </a:r>
            <a:r>
              <a:rPr lang="fr-FR" sz="1600" dirty="0" smtClean="0"/>
              <a:t>): </a:t>
            </a:r>
          </a:p>
          <a:p>
            <a:r>
              <a:rPr lang="fr-FR" sz="1600" dirty="0" smtClean="0"/>
              <a:t>5 MW (</a:t>
            </a:r>
            <a:r>
              <a:rPr lang="fr-FR" sz="1600" dirty="0" err="1" smtClean="0"/>
              <a:t>average</a:t>
            </a:r>
            <a:r>
              <a:rPr lang="fr-FR" sz="1600" dirty="0" smtClean="0"/>
              <a:t>)</a:t>
            </a:r>
          </a:p>
          <a:p>
            <a:endParaRPr lang="fr-FR" sz="1600" dirty="0" smtClean="0"/>
          </a:p>
          <a:p>
            <a:pPr>
              <a:buFont typeface="Wingdings" pitchFamily="2" charset="2"/>
              <a:buChar char="§"/>
            </a:pPr>
            <a:r>
              <a:rPr lang="fr-FR" sz="1600" dirty="0" smtClean="0"/>
              <a:t> LHC (Large Hadron </a:t>
            </a:r>
            <a:r>
              <a:rPr lang="fr-FR" sz="1600" dirty="0" err="1" smtClean="0"/>
              <a:t>Collider</a:t>
            </a:r>
            <a:r>
              <a:rPr lang="fr-FR" sz="1600" dirty="0" smtClean="0"/>
              <a:t>) : </a:t>
            </a:r>
          </a:p>
          <a:p>
            <a:r>
              <a:rPr lang="fr-FR" sz="1600" dirty="0" smtClean="0"/>
              <a:t>4 TW (</a:t>
            </a:r>
            <a:r>
              <a:rPr lang="fr-FR" sz="1600" dirty="0" err="1" smtClean="0"/>
              <a:t>average</a:t>
            </a:r>
            <a:r>
              <a:rPr lang="fr-FR" sz="1600" dirty="0" smtClean="0"/>
              <a:t>)</a:t>
            </a:r>
            <a:endParaRPr lang="fr-FR" sz="1600" dirty="0"/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15579" y="6092846"/>
            <a:ext cx="3406155" cy="68701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>
                <a:sym typeface="Wingdings" pitchFamily="2" charset="2"/>
              </a:rPr>
              <a:t>BEAM </a:t>
            </a:r>
            <a:r>
              <a:rPr lang="fr-FR" dirty="0" err="1" smtClean="0">
                <a:sym typeface="Wingdings" pitchFamily="2" charset="2"/>
              </a:rPr>
              <a:t>losses</a:t>
            </a:r>
            <a:r>
              <a:rPr lang="fr-FR" dirty="0" smtClean="0">
                <a:sym typeface="Wingdings" pitchFamily="2" charset="2"/>
              </a:rPr>
              <a:t> : </a:t>
            </a:r>
            <a:r>
              <a:rPr lang="fr-FR" dirty="0" err="1" smtClean="0">
                <a:sym typeface="Wingdings" pitchFamily="2" charset="2"/>
              </a:rPr>
              <a:t>example</a:t>
            </a:r>
            <a:r>
              <a:rPr lang="fr-FR" dirty="0" smtClean="0">
                <a:sym typeface="Wingdings" pitchFamily="2" charset="2"/>
              </a:rPr>
              <a:t> LHC</a:t>
            </a:r>
            <a:endParaRPr lang="fr-FR" dirty="0"/>
          </a:p>
        </p:txBody>
      </p:sp>
      <p:pic>
        <p:nvPicPr>
          <p:cNvPr id="157698" name="Picture 2"/>
          <p:cNvPicPr>
            <a:picLocks noChangeAspect="1" noChangeArrowheads="1"/>
          </p:cNvPicPr>
          <p:nvPr/>
        </p:nvPicPr>
        <p:blipFill rotWithShape="1">
          <a:blip r:embed="rId2" cstate="print"/>
          <a:srcRect b="49876"/>
          <a:stretch/>
        </p:blipFill>
        <p:spPr bwMode="auto">
          <a:xfrm>
            <a:off x="107504" y="850430"/>
            <a:ext cx="8636898" cy="274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ZoneTexte 5"/>
          <p:cNvSpPr txBox="1"/>
          <p:nvPr/>
        </p:nvSpPr>
        <p:spPr>
          <a:xfrm>
            <a:off x="323528" y="4149080"/>
            <a:ext cx="882047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q"/>
            </a:pPr>
            <a:r>
              <a:rPr lang="fr-FR" dirty="0" smtClean="0"/>
              <a:t> </a:t>
            </a:r>
            <a:r>
              <a:rPr lang="fr-FR" dirty="0" err="1" smtClean="0"/>
              <a:t>Energy</a:t>
            </a:r>
            <a:r>
              <a:rPr lang="fr-FR" dirty="0" smtClean="0"/>
              <a:t> </a:t>
            </a:r>
            <a:r>
              <a:rPr lang="fr-FR" dirty="0" err="1" smtClean="0"/>
              <a:t>stored</a:t>
            </a:r>
            <a:r>
              <a:rPr lang="fr-FR" dirty="0" smtClean="0"/>
              <a:t> in LHC </a:t>
            </a:r>
            <a:r>
              <a:rPr lang="fr-FR" dirty="0" err="1" smtClean="0"/>
              <a:t>beam</a:t>
            </a:r>
            <a:r>
              <a:rPr lang="fr-FR" dirty="0" smtClean="0"/>
              <a:t> : 360 MJ </a:t>
            </a:r>
            <a:r>
              <a:rPr lang="fr-FR" dirty="0" err="1" smtClean="0"/>
              <a:t>enough</a:t>
            </a:r>
            <a:r>
              <a:rPr lang="fr-FR" dirty="0" smtClean="0"/>
              <a:t> to </a:t>
            </a:r>
            <a:r>
              <a:rPr lang="fr-FR" dirty="0" err="1" smtClean="0"/>
              <a:t>melt</a:t>
            </a:r>
            <a:r>
              <a:rPr lang="fr-FR" dirty="0" smtClean="0"/>
              <a:t> 5.6 tons of gold</a:t>
            </a:r>
          </a:p>
          <a:p>
            <a:pPr marL="742950" lvl="1" indent="-285750">
              <a:buFontTx/>
              <a:buChar char="-"/>
            </a:pPr>
            <a:r>
              <a:rPr lang="fr-FR" dirty="0" err="1" smtClean="0"/>
              <a:t>Beam</a:t>
            </a:r>
            <a:r>
              <a:rPr lang="fr-FR" dirty="0" smtClean="0"/>
              <a:t> </a:t>
            </a:r>
            <a:r>
              <a:rPr lang="fr-FR" dirty="0" err="1" smtClean="0"/>
              <a:t>losses</a:t>
            </a:r>
            <a:r>
              <a:rPr lang="fr-FR" dirty="0" smtClean="0"/>
              <a:t> have to </a:t>
            </a:r>
            <a:r>
              <a:rPr lang="fr-FR" dirty="0" err="1" smtClean="0"/>
              <a:t>be</a:t>
            </a:r>
            <a:r>
              <a:rPr lang="fr-FR" dirty="0" smtClean="0"/>
              <a:t> </a:t>
            </a:r>
            <a:r>
              <a:rPr lang="fr-FR" dirty="0" err="1" smtClean="0"/>
              <a:t>maintained</a:t>
            </a:r>
            <a:r>
              <a:rPr lang="fr-FR" dirty="0" smtClean="0"/>
              <a:t> </a:t>
            </a:r>
            <a:r>
              <a:rPr lang="fr-FR" dirty="0" err="1" smtClean="0"/>
              <a:t>very</a:t>
            </a:r>
            <a:r>
              <a:rPr lang="fr-FR" dirty="0" smtClean="0"/>
              <a:t> </a:t>
            </a:r>
            <a:r>
              <a:rPr lang="fr-FR" dirty="0" err="1" smtClean="0"/>
              <a:t>low</a:t>
            </a:r>
            <a:endParaRPr lang="fr-FR" dirty="0" smtClean="0"/>
          </a:p>
          <a:p>
            <a:pPr marL="742950" lvl="1" indent="-285750">
              <a:buFontTx/>
              <a:buChar char="-"/>
            </a:pPr>
            <a:r>
              <a:rPr lang="fr-FR" dirty="0" smtClean="0"/>
              <a:t>In case of excessive </a:t>
            </a:r>
            <a:r>
              <a:rPr lang="fr-FR" dirty="0" err="1" smtClean="0"/>
              <a:t>beam</a:t>
            </a:r>
            <a:r>
              <a:rPr lang="fr-FR" dirty="0" smtClean="0"/>
              <a:t> </a:t>
            </a:r>
            <a:r>
              <a:rPr lang="fr-FR" dirty="0" err="1" smtClean="0"/>
              <a:t>losses</a:t>
            </a:r>
            <a:r>
              <a:rPr lang="fr-FR" dirty="0" smtClean="0"/>
              <a:t>, </a:t>
            </a:r>
            <a:r>
              <a:rPr lang="fr-FR" dirty="0" err="1" smtClean="0"/>
              <a:t>detection</a:t>
            </a:r>
            <a:r>
              <a:rPr lang="fr-FR" dirty="0" smtClean="0"/>
              <a:t> has to </a:t>
            </a:r>
            <a:r>
              <a:rPr lang="fr-FR" dirty="0" err="1" smtClean="0"/>
              <a:t>happen</a:t>
            </a:r>
            <a:r>
              <a:rPr lang="fr-FR" dirty="0" smtClean="0"/>
              <a:t> </a:t>
            </a:r>
            <a:r>
              <a:rPr lang="fr-FR" dirty="0" err="1" smtClean="0"/>
              <a:t>very</a:t>
            </a:r>
            <a:r>
              <a:rPr lang="fr-FR" dirty="0" smtClean="0"/>
              <a:t> </a:t>
            </a:r>
            <a:r>
              <a:rPr lang="fr-FR" dirty="0" err="1" smtClean="0"/>
              <a:t>quickly</a:t>
            </a:r>
            <a:r>
              <a:rPr lang="fr-FR" dirty="0" smtClean="0"/>
              <a:t> and </a:t>
            </a:r>
            <a:r>
              <a:rPr lang="fr-FR" dirty="0" err="1" smtClean="0"/>
              <a:t>beam</a:t>
            </a:r>
            <a:r>
              <a:rPr lang="fr-FR" dirty="0" smtClean="0"/>
              <a:t> has to </a:t>
            </a:r>
            <a:r>
              <a:rPr lang="fr-FR" dirty="0" err="1" smtClean="0"/>
              <a:t>be</a:t>
            </a:r>
            <a:r>
              <a:rPr lang="fr-FR" dirty="0" smtClean="0"/>
              <a:t> </a:t>
            </a:r>
            <a:r>
              <a:rPr lang="fr-FR" dirty="0" err="1" smtClean="0"/>
              <a:t>dumped</a:t>
            </a:r>
            <a:r>
              <a:rPr lang="fr-FR" dirty="0" smtClean="0"/>
              <a:t> </a:t>
            </a:r>
            <a:r>
              <a:rPr lang="fr-FR" dirty="0" err="1" smtClean="0"/>
              <a:t>immediately</a:t>
            </a:r>
            <a:endParaRPr lang="fr-FR" dirty="0" smtClean="0"/>
          </a:p>
          <a:p>
            <a:endParaRPr lang="fr-FR" dirty="0" smtClean="0"/>
          </a:p>
          <a:p>
            <a:pPr>
              <a:buFont typeface="Wingdings" pitchFamily="2" charset="2"/>
              <a:buChar char="q"/>
            </a:pPr>
            <a:r>
              <a:rPr lang="fr-FR" dirty="0" smtClean="0"/>
              <a:t> 9 GJ </a:t>
            </a:r>
            <a:r>
              <a:rPr lang="fr-FR" dirty="0" err="1" smtClean="0"/>
              <a:t>stored</a:t>
            </a:r>
            <a:r>
              <a:rPr lang="fr-FR" dirty="0" smtClean="0"/>
              <a:t> in </a:t>
            </a:r>
            <a:r>
              <a:rPr lang="fr-FR" dirty="0" err="1" smtClean="0"/>
              <a:t>dipole</a:t>
            </a:r>
            <a:r>
              <a:rPr lang="fr-FR" dirty="0" smtClean="0"/>
              <a:t> </a:t>
            </a:r>
            <a:r>
              <a:rPr lang="fr-FR" dirty="0" err="1" smtClean="0"/>
              <a:t>magnets</a:t>
            </a:r>
            <a:r>
              <a:rPr lang="fr-FR" dirty="0" smtClean="0"/>
              <a:t> </a:t>
            </a:r>
            <a:r>
              <a:rPr lang="fr-FR" dirty="0" err="1" smtClean="0"/>
              <a:t>enough</a:t>
            </a:r>
            <a:r>
              <a:rPr lang="fr-FR" dirty="0" smtClean="0"/>
              <a:t> to </a:t>
            </a:r>
            <a:r>
              <a:rPr lang="fr-FR" dirty="0" err="1" smtClean="0"/>
              <a:t>melt</a:t>
            </a:r>
            <a:r>
              <a:rPr lang="fr-FR" dirty="0" smtClean="0"/>
              <a:t> 45 tons of gold.</a:t>
            </a:r>
            <a:endParaRPr lang="fr-FR" dirty="0"/>
          </a:p>
        </p:txBody>
      </p:sp>
      <p:sp>
        <p:nvSpPr>
          <p:cNvPr id="2" name="ZoneTexte 1"/>
          <p:cNvSpPr txBox="1"/>
          <p:nvPr/>
        </p:nvSpPr>
        <p:spPr>
          <a:xfrm>
            <a:off x="1138926" y="783288"/>
            <a:ext cx="35902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err="1" smtClean="0"/>
              <a:t>Courtesy</a:t>
            </a:r>
            <a:r>
              <a:rPr lang="fr-FR" dirty="0" smtClean="0"/>
              <a:t> of R. Schmidt, CERN</a:t>
            </a:r>
            <a:endParaRPr lang="fr-FR" dirty="0"/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44802" y="169116"/>
            <a:ext cx="1243109" cy="134474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12"/>
          <p:cNvSpPr>
            <a:spLocks noGrp="1"/>
          </p:cNvSpPr>
          <p:nvPr>
            <p:ph type="title"/>
          </p:nvPr>
        </p:nvSpPr>
        <p:spPr>
          <a:xfrm>
            <a:off x="2123728" y="1124744"/>
            <a:ext cx="4828547" cy="3259884"/>
          </a:xfrm>
        </p:spPr>
        <p:txBody>
          <a:bodyPr>
            <a:normAutofit/>
          </a:bodyPr>
          <a:lstStyle/>
          <a:p>
            <a:pPr algn="ctr" eaLnBrk="1" hangingPunct="1">
              <a:buFontTx/>
              <a:buNone/>
            </a:pPr>
            <a:r>
              <a:rPr lang="fr-FR" sz="3200" cap="none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HOPE YOU ENJOYED KNOWING MORE ABOUT SUPERCONDUCTIVITY AND CRYOGENICS FOR ACCELERATORS</a:t>
            </a:r>
          </a:p>
        </p:txBody>
      </p:sp>
      <p:sp>
        <p:nvSpPr>
          <p:cNvPr id="11" name="Titre 12"/>
          <p:cNvSpPr txBox="1">
            <a:spLocks/>
          </p:cNvSpPr>
          <p:nvPr/>
        </p:nvSpPr>
        <p:spPr bwMode="auto">
          <a:xfrm>
            <a:off x="1153625" y="3645024"/>
            <a:ext cx="6768752" cy="2664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600" b="1" i="0" u="none" strike="noStrike" kern="1200" normalizeH="0" baseline="0" noProof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>
                  <a:solidFill>
                    <a:schemeClr val="accent4">
                      <a:lumMod val="60000"/>
                      <a:lumOff val="40000"/>
                    </a:schemeClr>
                  </a:solidFill>
                </a:uFill>
                <a:latin typeface="Arial Bold"/>
                <a:ea typeface="+mj-ea"/>
                <a:cs typeface="+mj-cs"/>
              </a:rPr>
              <a:t>THE END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" name="Connecteur droit avec flèche 21"/>
          <p:cNvCxnSpPr/>
          <p:nvPr/>
        </p:nvCxnSpPr>
        <p:spPr>
          <a:xfrm flipV="1">
            <a:off x="3635896" y="5661248"/>
            <a:ext cx="1080120" cy="28803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54" name="Titr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err="1" smtClean="0"/>
              <a:t>Example</a:t>
            </a:r>
            <a:r>
              <a:rPr lang="fr-FR" dirty="0" smtClean="0"/>
              <a:t> of 120°C </a:t>
            </a:r>
            <a:r>
              <a:rPr lang="fr-FR" dirty="0" err="1" smtClean="0"/>
              <a:t>baking</a:t>
            </a:r>
            <a:r>
              <a:rPr lang="fr-FR" dirty="0" smtClean="0"/>
              <a:t> : SPIRAL2 QWR @ IPNO</a:t>
            </a:r>
            <a:endParaRPr lang="fr-FR" dirty="0"/>
          </a:p>
        </p:txBody>
      </p:sp>
      <p:sp>
        <p:nvSpPr>
          <p:cNvPr id="24" name="Espace réservé du contenu 2"/>
          <p:cNvSpPr>
            <a:spLocks noGrp="1"/>
          </p:cNvSpPr>
          <p:nvPr>
            <p:ph idx="4294967295"/>
          </p:nvPr>
        </p:nvSpPr>
        <p:spPr>
          <a:xfrm>
            <a:off x="0" y="981075"/>
            <a:ext cx="7715250" cy="5286375"/>
          </a:xfrm>
          <a:prstGeom prst="rect">
            <a:avLst/>
          </a:prstGeom>
        </p:spPr>
        <p:txBody>
          <a:bodyPr>
            <a:noAutofit/>
          </a:bodyPr>
          <a:lstStyle/>
          <a:p>
            <a:pPr marL="342900" lvl="0" indent="-342900" algn="just">
              <a:spcBef>
                <a:spcPct val="20000"/>
              </a:spcBef>
              <a:buNone/>
              <a:defRPr/>
            </a:pPr>
            <a:endParaRPr lang="en-US" sz="1200" dirty="0" smtClean="0"/>
          </a:p>
          <a:p>
            <a:pPr marL="342900" lvl="0" indent="-342900" algn="just">
              <a:spcBef>
                <a:spcPct val="20000"/>
              </a:spcBef>
              <a:defRPr/>
            </a:pPr>
            <a:r>
              <a:rPr lang="en-US" sz="1800" dirty="0" smtClean="0"/>
              <a:t>After 72h drying </a:t>
            </a:r>
            <a:r>
              <a:rPr lang="en-US" sz="1800" dirty="0" smtClean="0">
                <a:sym typeface="Wingdings" pitchFamily="2" charset="2"/>
              </a:rPr>
              <a:t> 48 h baking @ 120°C</a:t>
            </a:r>
          </a:p>
          <a:p>
            <a:pPr marL="342900" lvl="0" indent="-342900" algn="just">
              <a:spcBef>
                <a:spcPct val="20000"/>
              </a:spcBef>
              <a:defRPr/>
            </a:pPr>
            <a:r>
              <a:rPr lang="en-US" sz="1800" dirty="0" smtClean="0">
                <a:sym typeface="Wingdings" pitchFamily="2" charset="2"/>
              </a:rPr>
              <a:t>“Forced” air flow inside the helium vessel + heater on the cavity bottom</a:t>
            </a:r>
          </a:p>
          <a:p>
            <a:pPr marL="342900" lvl="0" indent="-342900" algn="just">
              <a:spcBef>
                <a:spcPct val="20000"/>
              </a:spcBef>
              <a:defRPr/>
            </a:pPr>
            <a:r>
              <a:rPr lang="en-US" sz="1800" dirty="0" smtClean="0">
                <a:sym typeface="Wingdings" pitchFamily="2" charset="2"/>
              </a:rPr>
              <a:t>Cavity wrapped in a foil blanket </a:t>
            </a:r>
            <a:endParaRPr lang="en-US" sz="1800" dirty="0" smtClean="0"/>
          </a:p>
        </p:txBody>
      </p:sp>
      <p:grpSp>
        <p:nvGrpSpPr>
          <p:cNvPr id="2" name="Groupe 49"/>
          <p:cNvGrpSpPr/>
          <p:nvPr/>
        </p:nvGrpSpPr>
        <p:grpSpPr>
          <a:xfrm>
            <a:off x="4716016" y="3933056"/>
            <a:ext cx="2857520" cy="2666360"/>
            <a:chOff x="3995936" y="2922880"/>
            <a:chExt cx="2857520" cy="2666360"/>
          </a:xfrm>
        </p:grpSpPr>
        <p:pic>
          <p:nvPicPr>
            <p:cNvPr id="26" name="Picture 2" descr="D:\PROJETS\SPIRAL2\QWR_SERIE\PHOTOS\PICT0101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 rot="10800000">
              <a:off x="4067374" y="2922880"/>
              <a:ext cx="2704485" cy="2028364"/>
            </a:xfrm>
            <a:prstGeom prst="rect">
              <a:avLst/>
            </a:prstGeom>
            <a:noFill/>
          </p:spPr>
        </p:pic>
        <p:sp>
          <p:nvSpPr>
            <p:cNvPr id="27" name="ZoneTexte 26"/>
            <p:cNvSpPr txBox="1"/>
            <p:nvPr/>
          </p:nvSpPr>
          <p:spPr>
            <a:xfrm>
              <a:off x="3995936" y="5066020"/>
              <a:ext cx="285752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 smtClean="0"/>
                <a:t>Heater (not shown)  glued onto the copper cap</a:t>
              </a:r>
              <a:endParaRPr lang="en-US" sz="1400" dirty="0"/>
            </a:p>
          </p:txBody>
        </p:sp>
      </p:grpSp>
      <p:grpSp>
        <p:nvGrpSpPr>
          <p:cNvPr id="3" name="Groupe 47"/>
          <p:cNvGrpSpPr/>
          <p:nvPr/>
        </p:nvGrpSpPr>
        <p:grpSpPr>
          <a:xfrm>
            <a:off x="1043608" y="2204864"/>
            <a:ext cx="2904130" cy="4353704"/>
            <a:chOff x="571472" y="2000240"/>
            <a:chExt cx="3194122" cy="4857760"/>
          </a:xfrm>
        </p:grpSpPr>
        <p:pic>
          <p:nvPicPr>
            <p:cNvPr id="29" name="Picture 2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928794" y="2000240"/>
              <a:ext cx="1836800" cy="4428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0" name="Flèche vers le bas 29"/>
            <p:cNvSpPr/>
            <p:nvPr/>
          </p:nvSpPr>
          <p:spPr>
            <a:xfrm>
              <a:off x="2714612" y="4929198"/>
              <a:ext cx="214314" cy="285752"/>
            </a:xfrm>
            <a:prstGeom prst="downArrow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Flèche courbée vers le haut 30"/>
            <p:cNvSpPr/>
            <p:nvPr/>
          </p:nvSpPr>
          <p:spPr>
            <a:xfrm>
              <a:off x="2857488" y="5286388"/>
              <a:ext cx="214314" cy="142876"/>
            </a:xfrm>
            <a:prstGeom prst="curvedUpArrow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32" name="Flèche courbée vers le haut 31"/>
            <p:cNvSpPr/>
            <p:nvPr/>
          </p:nvSpPr>
          <p:spPr>
            <a:xfrm flipH="1">
              <a:off x="2571736" y="5286388"/>
              <a:ext cx="223838" cy="152400"/>
            </a:xfrm>
            <a:prstGeom prst="curvedUpArrow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33" name="Flèche vers le bas 32"/>
            <p:cNvSpPr/>
            <p:nvPr/>
          </p:nvSpPr>
          <p:spPr>
            <a:xfrm rot="569665" flipV="1">
              <a:off x="2954699" y="3219283"/>
              <a:ext cx="82244" cy="319322"/>
            </a:xfrm>
            <a:prstGeom prst="downArrow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Flèche vers le bas 33"/>
            <p:cNvSpPr/>
            <p:nvPr/>
          </p:nvSpPr>
          <p:spPr>
            <a:xfrm rot="21338559" flipV="1">
              <a:off x="2655738" y="3216546"/>
              <a:ext cx="61613" cy="333072"/>
            </a:xfrm>
            <a:prstGeom prst="downArrow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Flèche courbée vers le haut 34"/>
            <p:cNvSpPr/>
            <p:nvPr/>
          </p:nvSpPr>
          <p:spPr>
            <a:xfrm flipV="1">
              <a:off x="3071802" y="2714620"/>
              <a:ext cx="428628" cy="142876"/>
            </a:xfrm>
            <a:prstGeom prst="curvedUpArrow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36" name="Flèche courbée vers le haut 35"/>
            <p:cNvSpPr/>
            <p:nvPr/>
          </p:nvSpPr>
          <p:spPr>
            <a:xfrm flipH="1" flipV="1">
              <a:off x="2143108" y="2714620"/>
              <a:ext cx="438152" cy="152400"/>
            </a:xfrm>
            <a:prstGeom prst="curvedUpArrow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37" name="Flèche vers le bas 36"/>
            <p:cNvSpPr/>
            <p:nvPr/>
          </p:nvSpPr>
          <p:spPr>
            <a:xfrm rot="569665" flipV="1">
              <a:off x="2883261" y="4005100"/>
              <a:ext cx="82244" cy="319322"/>
            </a:xfrm>
            <a:prstGeom prst="downArrow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Flèche vers le bas 38"/>
            <p:cNvSpPr/>
            <p:nvPr/>
          </p:nvSpPr>
          <p:spPr>
            <a:xfrm rot="21338559" flipV="1">
              <a:off x="2655738" y="4002364"/>
              <a:ext cx="61613" cy="333072"/>
            </a:xfrm>
            <a:prstGeom prst="downArrow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Flèche vers le bas 42"/>
            <p:cNvSpPr/>
            <p:nvPr/>
          </p:nvSpPr>
          <p:spPr>
            <a:xfrm rot="10800000" flipV="1">
              <a:off x="2071670" y="3571876"/>
              <a:ext cx="71438" cy="383864"/>
            </a:xfrm>
            <a:prstGeom prst="downArrow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Flèche vers le bas 43"/>
            <p:cNvSpPr/>
            <p:nvPr/>
          </p:nvSpPr>
          <p:spPr>
            <a:xfrm rot="10800000" flipV="1">
              <a:off x="3500430" y="3643314"/>
              <a:ext cx="71438" cy="383864"/>
            </a:xfrm>
            <a:prstGeom prst="downArrow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lèche vers le bas 48"/>
            <p:cNvSpPr/>
            <p:nvPr/>
          </p:nvSpPr>
          <p:spPr>
            <a:xfrm rot="10800000" flipV="1">
              <a:off x="2071670" y="4929198"/>
              <a:ext cx="71438" cy="383864"/>
            </a:xfrm>
            <a:prstGeom prst="downArrow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Flèche vers le bas 55"/>
            <p:cNvSpPr/>
            <p:nvPr/>
          </p:nvSpPr>
          <p:spPr>
            <a:xfrm rot="10800000" flipV="1">
              <a:off x="3500430" y="4929198"/>
              <a:ext cx="71438" cy="383864"/>
            </a:xfrm>
            <a:prstGeom prst="downArrow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Flèche vers le bas 56"/>
            <p:cNvSpPr/>
            <p:nvPr/>
          </p:nvSpPr>
          <p:spPr>
            <a:xfrm rot="5400000">
              <a:off x="1607323" y="5393545"/>
              <a:ext cx="214314" cy="285752"/>
            </a:xfrm>
            <a:prstGeom prst="downArrow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ZoneTexte 57"/>
            <p:cNvSpPr txBox="1"/>
            <p:nvPr/>
          </p:nvSpPr>
          <p:spPr>
            <a:xfrm>
              <a:off x="2357422" y="4429132"/>
              <a:ext cx="92869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 smtClean="0"/>
                <a:t>Input</a:t>
              </a:r>
            </a:p>
            <a:p>
              <a:pPr algn="ctr"/>
              <a:r>
                <a:rPr lang="en-US" sz="1400" dirty="0" smtClean="0"/>
                <a:t>~120°C</a:t>
              </a:r>
              <a:endParaRPr lang="en-US" sz="1400" dirty="0"/>
            </a:p>
          </p:txBody>
        </p:sp>
        <p:sp>
          <p:nvSpPr>
            <p:cNvPr id="59" name="ZoneTexte 58"/>
            <p:cNvSpPr txBox="1"/>
            <p:nvPr/>
          </p:nvSpPr>
          <p:spPr>
            <a:xfrm>
              <a:off x="571472" y="5214950"/>
              <a:ext cx="92869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 smtClean="0"/>
                <a:t>Output</a:t>
              </a:r>
            </a:p>
            <a:p>
              <a:pPr algn="ctr"/>
              <a:r>
                <a:rPr lang="en-US" sz="1400" dirty="0" smtClean="0"/>
                <a:t>~110°C</a:t>
              </a:r>
              <a:endParaRPr lang="en-US" sz="1400" dirty="0"/>
            </a:p>
          </p:txBody>
        </p:sp>
        <p:grpSp>
          <p:nvGrpSpPr>
            <p:cNvPr id="4" name="Groupe 51"/>
            <p:cNvGrpSpPr/>
            <p:nvPr/>
          </p:nvGrpSpPr>
          <p:grpSpPr>
            <a:xfrm rot="1205026">
              <a:off x="2158951" y="6116925"/>
              <a:ext cx="285752" cy="142876"/>
              <a:chOff x="4572000" y="5929330"/>
              <a:chExt cx="438152" cy="295276"/>
            </a:xfrm>
          </p:grpSpPr>
          <p:cxnSp>
            <p:nvCxnSpPr>
              <p:cNvPr id="76" name="Connecteur droit 75"/>
              <p:cNvCxnSpPr/>
              <p:nvPr/>
            </p:nvCxnSpPr>
            <p:spPr>
              <a:xfrm rot="5400000">
                <a:off x="4464843" y="6036487"/>
                <a:ext cx="285752" cy="71438"/>
              </a:xfrm>
              <a:prstGeom prst="line">
                <a:avLst/>
              </a:prstGeom>
              <a:ln w="127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7" name="Connecteur droit 76"/>
              <p:cNvCxnSpPr/>
              <p:nvPr/>
            </p:nvCxnSpPr>
            <p:spPr>
              <a:xfrm rot="16200000" flipH="1">
                <a:off x="4536281" y="6036487"/>
                <a:ext cx="295276" cy="80962"/>
              </a:xfrm>
              <a:prstGeom prst="line">
                <a:avLst/>
              </a:prstGeom>
              <a:ln w="127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8" name="Connecteur droit 77"/>
              <p:cNvCxnSpPr/>
              <p:nvPr/>
            </p:nvCxnSpPr>
            <p:spPr>
              <a:xfrm rot="5400000">
                <a:off x="4607719" y="6036487"/>
                <a:ext cx="285752" cy="71438"/>
              </a:xfrm>
              <a:prstGeom prst="line">
                <a:avLst/>
              </a:prstGeom>
              <a:ln w="127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9" name="Connecteur droit 78"/>
              <p:cNvCxnSpPr/>
              <p:nvPr/>
            </p:nvCxnSpPr>
            <p:spPr>
              <a:xfrm rot="16200000" flipH="1">
                <a:off x="4679157" y="6036487"/>
                <a:ext cx="295276" cy="80962"/>
              </a:xfrm>
              <a:prstGeom prst="line">
                <a:avLst/>
              </a:prstGeom>
              <a:ln w="127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0" name="Connecteur droit 79"/>
              <p:cNvCxnSpPr/>
              <p:nvPr/>
            </p:nvCxnSpPr>
            <p:spPr>
              <a:xfrm rot="5400000">
                <a:off x="4750595" y="6036487"/>
                <a:ext cx="285752" cy="71438"/>
              </a:xfrm>
              <a:prstGeom prst="line">
                <a:avLst/>
              </a:prstGeom>
              <a:ln w="127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1" name="Connecteur droit 80"/>
              <p:cNvCxnSpPr/>
              <p:nvPr/>
            </p:nvCxnSpPr>
            <p:spPr>
              <a:xfrm rot="16200000" flipH="1">
                <a:off x="4822033" y="6036487"/>
                <a:ext cx="295276" cy="80962"/>
              </a:xfrm>
              <a:prstGeom prst="line">
                <a:avLst/>
              </a:prstGeom>
              <a:ln w="127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" name="Groupe 52"/>
            <p:cNvGrpSpPr/>
            <p:nvPr/>
          </p:nvGrpSpPr>
          <p:grpSpPr>
            <a:xfrm rot="20260555">
              <a:off x="3229569" y="6121123"/>
              <a:ext cx="285752" cy="142876"/>
              <a:chOff x="4572000" y="5929330"/>
              <a:chExt cx="438152" cy="295276"/>
            </a:xfrm>
          </p:grpSpPr>
          <p:cxnSp>
            <p:nvCxnSpPr>
              <p:cNvPr id="70" name="Connecteur droit 69"/>
              <p:cNvCxnSpPr/>
              <p:nvPr/>
            </p:nvCxnSpPr>
            <p:spPr>
              <a:xfrm rot="5400000">
                <a:off x="4464843" y="6036487"/>
                <a:ext cx="285752" cy="71438"/>
              </a:xfrm>
              <a:prstGeom prst="line">
                <a:avLst/>
              </a:prstGeom>
              <a:ln w="127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" name="Connecteur droit 70"/>
              <p:cNvCxnSpPr/>
              <p:nvPr/>
            </p:nvCxnSpPr>
            <p:spPr>
              <a:xfrm rot="16200000" flipH="1">
                <a:off x="4536281" y="6036487"/>
                <a:ext cx="295276" cy="80962"/>
              </a:xfrm>
              <a:prstGeom prst="line">
                <a:avLst/>
              </a:prstGeom>
              <a:ln w="127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" name="Connecteur droit 71"/>
              <p:cNvCxnSpPr/>
              <p:nvPr/>
            </p:nvCxnSpPr>
            <p:spPr>
              <a:xfrm rot="5400000">
                <a:off x="4607719" y="6036487"/>
                <a:ext cx="285752" cy="71438"/>
              </a:xfrm>
              <a:prstGeom prst="line">
                <a:avLst/>
              </a:prstGeom>
              <a:ln w="127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" name="Connecteur droit 72"/>
              <p:cNvCxnSpPr/>
              <p:nvPr/>
            </p:nvCxnSpPr>
            <p:spPr>
              <a:xfrm rot="16200000" flipH="1">
                <a:off x="4679157" y="6036487"/>
                <a:ext cx="295276" cy="80962"/>
              </a:xfrm>
              <a:prstGeom prst="line">
                <a:avLst/>
              </a:prstGeom>
              <a:ln w="127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4" name="Connecteur droit 73"/>
              <p:cNvCxnSpPr/>
              <p:nvPr/>
            </p:nvCxnSpPr>
            <p:spPr>
              <a:xfrm rot="5400000">
                <a:off x="4750595" y="6036487"/>
                <a:ext cx="285752" cy="71438"/>
              </a:xfrm>
              <a:prstGeom prst="line">
                <a:avLst/>
              </a:prstGeom>
              <a:ln w="127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5" name="Connecteur droit 74"/>
              <p:cNvCxnSpPr/>
              <p:nvPr/>
            </p:nvCxnSpPr>
            <p:spPr>
              <a:xfrm rot="16200000" flipH="1">
                <a:off x="4822033" y="6036487"/>
                <a:ext cx="295276" cy="80962"/>
              </a:xfrm>
              <a:prstGeom prst="line">
                <a:avLst/>
              </a:prstGeom>
              <a:ln w="127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2" name="ZoneTexte 61"/>
            <p:cNvSpPr txBox="1"/>
            <p:nvPr/>
          </p:nvSpPr>
          <p:spPr>
            <a:xfrm>
              <a:off x="2428860" y="6334780"/>
              <a:ext cx="92869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 smtClean="0"/>
                <a:t>Heater</a:t>
              </a:r>
            </a:p>
            <a:p>
              <a:pPr algn="ctr"/>
              <a:r>
                <a:rPr lang="en-US" sz="1400" dirty="0" smtClean="0"/>
                <a:t>~110°C</a:t>
              </a:r>
              <a:endParaRPr lang="en-US" sz="1400" dirty="0"/>
            </a:p>
          </p:txBody>
        </p:sp>
        <p:grpSp>
          <p:nvGrpSpPr>
            <p:cNvPr id="6" name="Groupe 60"/>
            <p:cNvGrpSpPr/>
            <p:nvPr/>
          </p:nvGrpSpPr>
          <p:grpSpPr>
            <a:xfrm>
              <a:off x="2714612" y="6215082"/>
              <a:ext cx="285752" cy="142876"/>
              <a:chOff x="4572000" y="5929330"/>
              <a:chExt cx="438152" cy="295276"/>
            </a:xfrm>
          </p:grpSpPr>
          <p:cxnSp>
            <p:nvCxnSpPr>
              <p:cNvPr id="64" name="Connecteur droit 63"/>
              <p:cNvCxnSpPr/>
              <p:nvPr/>
            </p:nvCxnSpPr>
            <p:spPr>
              <a:xfrm rot="5400000">
                <a:off x="4464843" y="6036487"/>
                <a:ext cx="285752" cy="71438"/>
              </a:xfrm>
              <a:prstGeom prst="line">
                <a:avLst/>
              </a:prstGeom>
              <a:ln w="127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" name="Connecteur droit 64"/>
              <p:cNvCxnSpPr/>
              <p:nvPr/>
            </p:nvCxnSpPr>
            <p:spPr>
              <a:xfrm rot="16200000" flipH="1">
                <a:off x="4536281" y="6036487"/>
                <a:ext cx="295276" cy="80962"/>
              </a:xfrm>
              <a:prstGeom prst="line">
                <a:avLst/>
              </a:prstGeom>
              <a:ln w="127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" name="Connecteur droit 65"/>
              <p:cNvCxnSpPr/>
              <p:nvPr/>
            </p:nvCxnSpPr>
            <p:spPr>
              <a:xfrm rot="5400000">
                <a:off x="4607719" y="6036487"/>
                <a:ext cx="285752" cy="71438"/>
              </a:xfrm>
              <a:prstGeom prst="line">
                <a:avLst/>
              </a:prstGeom>
              <a:ln w="127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" name="Connecteur droit 66"/>
              <p:cNvCxnSpPr/>
              <p:nvPr/>
            </p:nvCxnSpPr>
            <p:spPr>
              <a:xfrm rot="16200000" flipH="1">
                <a:off x="4679157" y="6036487"/>
                <a:ext cx="295276" cy="80962"/>
              </a:xfrm>
              <a:prstGeom prst="line">
                <a:avLst/>
              </a:prstGeom>
              <a:ln w="127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" name="Connecteur droit 67"/>
              <p:cNvCxnSpPr/>
              <p:nvPr/>
            </p:nvCxnSpPr>
            <p:spPr>
              <a:xfrm rot="5400000">
                <a:off x="4750595" y="6036487"/>
                <a:ext cx="285752" cy="71438"/>
              </a:xfrm>
              <a:prstGeom prst="line">
                <a:avLst/>
              </a:prstGeom>
              <a:ln w="127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" name="Connecteur droit 68"/>
              <p:cNvCxnSpPr/>
              <p:nvPr/>
            </p:nvCxnSpPr>
            <p:spPr>
              <a:xfrm rot="16200000" flipH="1">
                <a:off x="4822033" y="6036487"/>
                <a:ext cx="295276" cy="80962"/>
              </a:xfrm>
              <a:prstGeom prst="line">
                <a:avLst/>
              </a:prstGeom>
              <a:ln w="127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52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908720"/>
            <a:ext cx="9092738" cy="53285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sz="2400" cap="none" dirty="0" smtClean="0">
                <a:ln>
                  <a:noFill/>
                </a:ln>
              </a:rPr>
              <a:t>The MYRRHA spoke cryomodule (6) </a:t>
            </a:r>
          </a:p>
        </p:txBody>
      </p:sp>
      <p:pic>
        <p:nvPicPr>
          <p:cNvPr id="563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5656" y="1124744"/>
            <a:ext cx="6740996" cy="52841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PERTURBATIONS </a:t>
            </a:r>
            <a:r>
              <a:rPr lang="fr-FR" dirty="0" smtClean="0">
                <a:sym typeface="Wingdings" pitchFamily="2" charset="2"/>
              </a:rPr>
              <a:t>: Q-</a:t>
            </a:r>
            <a:r>
              <a:rPr lang="fr-FR" dirty="0" err="1" smtClean="0">
                <a:sym typeface="Wingdings" pitchFamily="2" charset="2"/>
              </a:rPr>
              <a:t>disease</a:t>
            </a:r>
            <a:r>
              <a:rPr lang="fr-FR" dirty="0" smtClean="0">
                <a:sym typeface="Wingdings" pitchFamily="2" charset="2"/>
              </a:rPr>
              <a:t> or 100K </a:t>
            </a:r>
            <a:r>
              <a:rPr lang="fr-FR" dirty="0" err="1" smtClean="0">
                <a:sym typeface="Wingdings" pitchFamily="2" charset="2"/>
              </a:rPr>
              <a:t>effect</a:t>
            </a:r>
            <a:endParaRPr lang="fr-FR" dirty="0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-180528" y="737409"/>
            <a:ext cx="9324528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1" eaLnBrk="0" hangingPunct="0">
              <a:defRPr/>
            </a:pPr>
            <a:endParaRPr lang="en-US" sz="1600" dirty="0" smtClean="0">
              <a:sym typeface="Symbol"/>
            </a:endParaRPr>
          </a:p>
          <a:p>
            <a:pPr lvl="1" eaLnBrk="0" hangingPunct="0">
              <a:buFont typeface="Wingdings" pitchFamily="2" charset="2"/>
              <a:buChar char="q"/>
              <a:defRPr/>
            </a:pPr>
            <a:r>
              <a:rPr lang="en-US" sz="1600" dirty="0" smtClean="0">
                <a:sym typeface="Symbol"/>
              </a:rPr>
              <a:t> When a cavity was cooled down or warmed up too slowly, the quality factor (</a:t>
            </a:r>
            <a:r>
              <a:rPr lang="en-US" sz="1600" dirty="0" err="1" smtClean="0">
                <a:sym typeface="Symbol"/>
              </a:rPr>
              <a:t>i.e</a:t>
            </a:r>
            <a:r>
              <a:rPr lang="en-US" sz="1600" dirty="0" smtClean="0">
                <a:sym typeface="Symbol"/>
              </a:rPr>
              <a:t> power dissipation) could fall of one order of magnitude.</a:t>
            </a:r>
          </a:p>
          <a:p>
            <a:pPr lvl="1" eaLnBrk="0" hangingPunct="0">
              <a:buFont typeface="Wingdings" pitchFamily="2" charset="2"/>
              <a:buChar char="q"/>
              <a:defRPr/>
            </a:pPr>
            <a:r>
              <a:rPr lang="en-US" sz="1600" dirty="0" smtClean="0">
                <a:sym typeface="Symbol"/>
              </a:rPr>
              <a:t> The hydrogen trapped in Niobium precipitates in an ordered phase (</a:t>
            </a:r>
            <a:r>
              <a:rPr lang="el-GR" sz="1600" dirty="0" smtClean="0">
                <a:sym typeface="Symbol"/>
              </a:rPr>
              <a:t>β</a:t>
            </a:r>
            <a:r>
              <a:rPr lang="fr-FR" sz="1600" dirty="0" smtClean="0">
                <a:sym typeface="Symbol"/>
              </a:rPr>
              <a:t>)</a:t>
            </a:r>
            <a:r>
              <a:rPr lang="en-US" sz="1600" dirty="0" smtClean="0">
                <a:sym typeface="Symbol"/>
              </a:rPr>
              <a:t>, which shows no superconducting properties  surface resistance is degraded</a:t>
            </a:r>
          </a:p>
          <a:p>
            <a:pPr lvl="1" eaLnBrk="0" hangingPunct="0">
              <a:buFont typeface="Wingdings" pitchFamily="2" charset="2"/>
              <a:buChar char="q"/>
              <a:defRPr/>
            </a:pPr>
            <a:r>
              <a:rPr lang="en-US" sz="1600" dirty="0" smtClean="0">
                <a:sym typeface="Symbol"/>
              </a:rPr>
              <a:t> Hydrogen sources : surface treatment (chemical etching), residual gas in atmosphere.</a:t>
            </a:r>
          </a:p>
          <a:p>
            <a:pPr lvl="1" eaLnBrk="0" hangingPunct="0">
              <a:buFont typeface="Wingdings" pitchFamily="2" charset="2"/>
              <a:buChar char="q"/>
              <a:defRPr/>
            </a:pPr>
            <a:r>
              <a:rPr lang="en-US" sz="1600" dirty="0" smtClean="0">
                <a:sym typeface="Symbol"/>
              </a:rPr>
              <a:t> If fast cool down, no time to precipitate (&lt;1h between 150K-50K)</a:t>
            </a:r>
          </a:p>
          <a:p>
            <a:pPr lvl="1" eaLnBrk="0" hangingPunct="0">
              <a:buFont typeface="Wingdings" pitchFamily="2" charset="2"/>
              <a:buChar char="q"/>
              <a:defRPr/>
            </a:pPr>
            <a:r>
              <a:rPr lang="en-US" sz="1600" dirty="0" smtClean="0">
                <a:sym typeface="Symbol"/>
              </a:rPr>
              <a:t> Solution to avoid Q-disease : high temperature degassing at 600°C during 6h.</a:t>
            </a:r>
          </a:p>
          <a:p>
            <a:pPr lvl="4" eaLnBrk="0" hangingPunct="0">
              <a:buFont typeface="Symbol" pitchFamily="18" charset="2"/>
              <a:buChar char="Þ"/>
              <a:defRPr/>
            </a:pPr>
            <a:r>
              <a:rPr lang="en-US" sz="1600" dirty="0" smtClean="0">
                <a:sym typeface="Symbol"/>
              </a:rPr>
              <a:t> but expensive and time consuming.	</a:t>
            </a:r>
          </a:p>
          <a:p>
            <a:pPr lvl="1" eaLnBrk="0" hangingPunct="0">
              <a:defRPr/>
            </a:pPr>
            <a:endParaRPr lang="en-US" sz="1600" dirty="0" smtClean="0">
              <a:sym typeface="Symbol"/>
            </a:endParaRPr>
          </a:p>
        </p:txBody>
      </p:sp>
      <p:grpSp>
        <p:nvGrpSpPr>
          <p:cNvPr id="12" name="Groupe 11"/>
          <p:cNvGrpSpPr/>
          <p:nvPr/>
        </p:nvGrpSpPr>
        <p:grpSpPr>
          <a:xfrm>
            <a:off x="179512" y="3212976"/>
            <a:ext cx="4392488" cy="3561854"/>
            <a:chOff x="1259632" y="2387426"/>
            <a:chExt cx="6578104" cy="4425950"/>
          </a:xfrm>
        </p:grpSpPr>
        <p:pic>
          <p:nvPicPr>
            <p:cNvPr id="153602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259632" y="2387426"/>
              <a:ext cx="6578104" cy="44259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" name="Étoile à 4 branches 8"/>
            <p:cNvSpPr/>
            <p:nvPr/>
          </p:nvSpPr>
          <p:spPr>
            <a:xfrm>
              <a:off x="5264921" y="3899594"/>
              <a:ext cx="323828" cy="288032"/>
            </a:xfrm>
            <a:prstGeom prst="star4">
              <a:avLst>
                <a:gd name="adj" fmla="val 21929"/>
              </a:avLst>
            </a:prstGeom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0" name="ZoneTexte 9"/>
            <p:cNvSpPr txBox="1"/>
            <p:nvPr/>
          </p:nvSpPr>
          <p:spPr>
            <a:xfrm>
              <a:off x="2051719" y="5843810"/>
              <a:ext cx="2429083" cy="4589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 smtClean="0"/>
                <a:t>Spiral2 </a:t>
              </a:r>
              <a:r>
                <a:rPr lang="fr-FR" dirty="0" err="1" smtClean="0"/>
                <a:t>cavity</a:t>
              </a:r>
              <a:endParaRPr lang="fr-FR" dirty="0"/>
            </a:p>
          </p:txBody>
        </p:sp>
      </p:grpSp>
      <p:pic>
        <p:nvPicPr>
          <p:cNvPr id="11" name="Picture 585"/>
          <p:cNvPicPr/>
          <p:nvPr/>
        </p:nvPicPr>
        <p:blipFill>
          <a:blip r:embed="rId3" cstate="print"/>
          <a:srcRect l="20331" t="18469" r="19812" b="21269"/>
          <a:stretch>
            <a:fillRect/>
          </a:stretch>
        </p:blipFill>
        <p:spPr bwMode="auto">
          <a:xfrm>
            <a:off x="4713794" y="3212976"/>
            <a:ext cx="4430206" cy="35697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 descr="D:\IPN\MYRTE\Champ_H_spok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772816"/>
            <a:ext cx="3513137" cy="3916363"/>
          </a:xfrm>
          <a:prstGeom prst="rect">
            <a:avLst/>
          </a:prstGeom>
          <a:noFill/>
        </p:spPr>
      </p:pic>
      <p:pic>
        <p:nvPicPr>
          <p:cNvPr id="48132" name="Picture 4" descr="D:\IPN\MYRTE\Champ_Hvec_spok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27984" y="1772816"/>
            <a:ext cx="3551237" cy="3916363"/>
          </a:xfrm>
          <a:prstGeom prst="rect">
            <a:avLst/>
          </a:prstGeom>
          <a:noFill/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1" name="Picture 3" descr="D:\IPN\MYRTE\Champ_Evec_spok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16016" y="1772816"/>
            <a:ext cx="3505200" cy="3954463"/>
          </a:xfrm>
          <a:prstGeom prst="rect">
            <a:avLst/>
          </a:prstGeom>
          <a:noFill/>
        </p:spPr>
      </p:pic>
      <p:pic>
        <p:nvPicPr>
          <p:cNvPr id="49154" name="Picture 2" descr="D:\IPN\MYRTE\Champ_E_spok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568" y="1772816"/>
            <a:ext cx="3543300" cy="3932237"/>
          </a:xfrm>
          <a:prstGeom prst="rect">
            <a:avLst/>
          </a:prstGeom>
          <a:noFill/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buFontTx/>
              <a:buNone/>
              <a:defRPr/>
            </a:pPr>
            <a:r>
              <a:rPr lang="fr-FR" sz="2400" cap="none" dirty="0" err="1" smtClean="0">
                <a:ln>
                  <a:noFill/>
                </a:ln>
              </a:rPr>
              <a:t>Superconductivity</a:t>
            </a:r>
            <a:r>
              <a:rPr lang="fr-FR" sz="2400" cap="none" dirty="0" smtClean="0">
                <a:ln>
                  <a:noFill/>
                </a:ln>
              </a:rPr>
              <a:t> : </a:t>
            </a:r>
            <a:r>
              <a:rPr lang="fr-FR" sz="2400" cap="none" dirty="0" err="1" smtClean="0">
                <a:ln>
                  <a:noFill/>
                </a:ln>
              </a:rPr>
              <a:t>history</a:t>
            </a:r>
            <a:endParaRPr lang="fr-FR" sz="2400" cap="none" dirty="0" smtClean="0">
              <a:ln>
                <a:noFill/>
              </a:ln>
            </a:endParaRPr>
          </a:p>
        </p:txBody>
      </p:sp>
      <p:sp>
        <p:nvSpPr>
          <p:cNvPr id="6147" name="Rectangle 7"/>
          <p:cNvSpPr>
            <a:spLocks noChangeArrowheads="1"/>
          </p:cNvSpPr>
          <p:nvPr/>
        </p:nvSpPr>
        <p:spPr bwMode="auto">
          <a:xfrm>
            <a:off x="0" y="980728"/>
            <a:ext cx="8640960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4" eaLnBrk="0" hangingPunct="0">
              <a:defRPr/>
            </a:pPr>
            <a:endParaRPr lang="en-US" sz="2000" dirty="0" smtClean="0"/>
          </a:p>
          <a:p>
            <a:pPr lvl="2" eaLnBrk="0" hangingPunct="0">
              <a:defRPr/>
            </a:pPr>
            <a:endParaRPr lang="en-US" sz="2000" dirty="0"/>
          </a:p>
          <a:p>
            <a:pPr lvl="2" eaLnBrk="0" hangingPunct="0">
              <a:defRPr/>
            </a:pPr>
            <a:endParaRPr lang="en-US" sz="2000" b="1" dirty="0"/>
          </a:p>
        </p:txBody>
      </p:sp>
      <p:pic>
        <p:nvPicPr>
          <p:cNvPr id="52225" name="Picture 1" descr="D:\IPN\Cours\PHENIICS\Tableau_périodiqu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052736"/>
            <a:ext cx="8136904" cy="5413609"/>
          </a:xfrm>
          <a:prstGeom prst="rect">
            <a:avLst/>
          </a:prstGeom>
          <a:noFill/>
        </p:spPr>
      </p:pic>
      <p:sp>
        <p:nvSpPr>
          <p:cNvPr id="7" name="ZoneTexte 6"/>
          <p:cNvSpPr txBox="1"/>
          <p:nvPr/>
        </p:nvSpPr>
        <p:spPr>
          <a:xfrm>
            <a:off x="971600" y="6453336"/>
            <a:ext cx="706238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 err="1" smtClean="0"/>
              <a:t>From</a:t>
            </a:r>
            <a:r>
              <a:rPr lang="fr-FR" sz="1400" dirty="0" smtClean="0"/>
              <a:t> « The </a:t>
            </a:r>
            <a:r>
              <a:rPr lang="fr-FR" sz="1400" dirty="0" err="1" smtClean="0"/>
              <a:t>rise</a:t>
            </a:r>
            <a:r>
              <a:rPr lang="fr-FR" sz="1400" dirty="0" smtClean="0"/>
              <a:t> of the </a:t>
            </a:r>
            <a:r>
              <a:rPr lang="fr-FR" sz="1400" dirty="0" err="1" smtClean="0"/>
              <a:t>Superconductors</a:t>
            </a:r>
            <a:r>
              <a:rPr lang="fr-FR" sz="1400" dirty="0" smtClean="0"/>
              <a:t> », P.J. Ford, G.A. </a:t>
            </a:r>
            <a:r>
              <a:rPr lang="fr-FR" sz="1400" dirty="0" err="1" smtClean="0"/>
              <a:t>Saunders</a:t>
            </a:r>
            <a:r>
              <a:rPr lang="fr-FR" sz="1400" dirty="0" smtClean="0"/>
              <a:t>, CRC </a:t>
            </a:r>
            <a:r>
              <a:rPr lang="fr-FR" sz="1400" dirty="0" err="1" smtClean="0"/>
              <a:t>Press</a:t>
            </a:r>
            <a:r>
              <a:rPr lang="fr-FR" sz="1400" dirty="0" smtClean="0"/>
              <a:t>, 2005</a:t>
            </a:r>
            <a:endParaRPr lang="fr-FR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79712" y="908720"/>
            <a:ext cx="5152957" cy="46432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itr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sz="2400" cap="none" dirty="0" smtClean="0">
                <a:ln>
                  <a:noFill/>
                </a:ln>
              </a:rPr>
              <a:t>Example : cryogenic piping of a cryomodule  </a:t>
            </a:r>
          </a:p>
        </p:txBody>
      </p:sp>
      <p:pic>
        <p:nvPicPr>
          <p:cNvPr id="58372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31640" y="5524500"/>
            <a:ext cx="6800850" cy="133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1187343" y="771278"/>
            <a:ext cx="73638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solidFill>
                  <a:schemeClr val="tx2"/>
                </a:solidFill>
              </a:rPr>
              <a:t>Temperature field in an assembly </a:t>
            </a:r>
            <a:r>
              <a:rPr lang="en-GB" b="1" dirty="0" smtClean="0">
                <a:solidFill>
                  <a:schemeClr val="tx2"/>
                </a:solidFill>
                <a:sym typeface="Wingdings" pitchFamily="2" charset="2"/>
              </a:rPr>
              <a:t> Thermal contractions and stresses</a:t>
            </a:r>
            <a:endParaRPr lang="en-GB" b="1" dirty="0" smtClean="0">
              <a:solidFill>
                <a:schemeClr val="tx2"/>
              </a:solidFill>
            </a:endParaRPr>
          </a:p>
        </p:txBody>
      </p:sp>
      <p:sp>
        <p:nvSpPr>
          <p:cNvPr id="58" name="ZoneTexte 57"/>
          <p:cNvSpPr txBox="1"/>
          <p:nvPr/>
        </p:nvSpPr>
        <p:spPr>
          <a:xfrm>
            <a:off x="588626" y="1350550"/>
            <a:ext cx="191644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smtClean="0"/>
              <a:t>After the cool down, the temperature field in a </a:t>
            </a:r>
            <a:r>
              <a:rPr lang="en-GB" sz="1400" dirty="0" err="1" smtClean="0"/>
              <a:t>cryomodule</a:t>
            </a:r>
            <a:r>
              <a:rPr lang="en-GB" sz="1400" dirty="0" smtClean="0"/>
              <a:t>:</a:t>
            </a:r>
            <a:endParaRPr lang="en-GB" sz="1400" dirty="0"/>
          </a:p>
        </p:txBody>
      </p:sp>
      <p:sp>
        <p:nvSpPr>
          <p:cNvPr id="65" name="ZoneTexte 64"/>
          <p:cNvSpPr txBox="1"/>
          <p:nvPr/>
        </p:nvSpPr>
        <p:spPr>
          <a:xfrm>
            <a:off x="802930" y="5185185"/>
            <a:ext cx="834107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dirty="0" smtClean="0">
                <a:solidFill>
                  <a:schemeClr val="tx2"/>
                </a:solidFill>
                <a:sym typeface="Wingdings" pitchFamily="2" charset="2"/>
              </a:rPr>
              <a:t> </a:t>
            </a:r>
            <a:r>
              <a:rPr lang="en-GB" sz="1600" b="1" dirty="0" smtClean="0">
                <a:solidFill>
                  <a:schemeClr val="tx2"/>
                </a:solidFill>
              </a:rPr>
              <a:t>Theses contractions can create some high thermal stresses. </a:t>
            </a:r>
          </a:p>
          <a:p>
            <a:r>
              <a:rPr lang="en-GB" sz="1600" dirty="0" smtClean="0">
                <a:solidFill>
                  <a:schemeClr val="tx2">
                    <a:lumMod val="50000"/>
                  </a:schemeClr>
                </a:solidFill>
              </a:rPr>
              <a:t>Solving problem of stresses will depend on the type of connection between the components according to their function:</a:t>
            </a:r>
            <a:endParaRPr lang="en-GB" sz="16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66" name="ZoneTexte 65"/>
          <p:cNvSpPr txBox="1"/>
          <p:nvPr/>
        </p:nvSpPr>
        <p:spPr>
          <a:xfrm>
            <a:off x="3487270" y="4061935"/>
            <a:ext cx="5638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smtClean="0">
                <a:solidFill>
                  <a:schemeClr val="tx2"/>
                </a:solidFill>
              </a:rPr>
              <a:t>String of cavities at 2/4K: niobium, titanium, stainless steel...</a:t>
            </a:r>
          </a:p>
          <a:p>
            <a:r>
              <a:rPr lang="en-GB" sz="1400" dirty="0" smtClean="0">
                <a:solidFill>
                  <a:schemeClr val="tx2"/>
                </a:solidFill>
              </a:rPr>
              <a:t>Thermal shields at 50/80K: copper, aluminium</a:t>
            </a:r>
          </a:p>
          <a:p>
            <a:r>
              <a:rPr lang="en-GB" sz="1400" dirty="0" smtClean="0">
                <a:solidFill>
                  <a:schemeClr val="tx2"/>
                </a:solidFill>
              </a:rPr>
              <a:t>Cryogenic lines from 2K to 300K: stainless steel, aluminium...</a:t>
            </a:r>
          </a:p>
          <a:p>
            <a:r>
              <a:rPr lang="en-GB" sz="1400" dirty="0" smtClean="0">
                <a:solidFill>
                  <a:schemeClr val="tx2"/>
                </a:solidFill>
              </a:rPr>
              <a:t>Supports from 2K to 300K</a:t>
            </a:r>
            <a:endParaRPr lang="en-GB" sz="1400" dirty="0">
              <a:solidFill>
                <a:schemeClr val="tx2"/>
              </a:solidFill>
            </a:endParaRPr>
          </a:p>
        </p:txBody>
      </p:sp>
      <p:grpSp>
        <p:nvGrpSpPr>
          <p:cNvPr id="8" name="Groupe 71"/>
          <p:cNvGrpSpPr/>
          <p:nvPr/>
        </p:nvGrpSpPr>
        <p:grpSpPr>
          <a:xfrm>
            <a:off x="2883223" y="1203866"/>
            <a:ext cx="5798552" cy="2449499"/>
            <a:chOff x="2883223" y="1203866"/>
            <a:chExt cx="5798552" cy="2449499"/>
          </a:xfrm>
        </p:grpSpPr>
        <p:cxnSp>
          <p:nvCxnSpPr>
            <p:cNvPr id="2" name="Connecteur droit 1"/>
            <p:cNvCxnSpPr/>
            <p:nvPr/>
          </p:nvCxnSpPr>
          <p:spPr>
            <a:xfrm>
              <a:off x="6072755" y="1329265"/>
              <a:ext cx="0" cy="304802"/>
            </a:xfrm>
            <a:prstGeom prst="line">
              <a:avLst/>
            </a:prstGeom>
            <a:ln w="28575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" name="Rectangle à coins arrondis 3"/>
            <p:cNvSpPr/>
            <p:nvPr/>
          </p:nvSpPr>
          <p:spPr>
            <a:xfrm>
              <a:off x="3429093" y="2311398"/>
              <a:ext cx="1346200" cy="711200"/>
            </a:xfrm>
            <a:prstGeom prst="roundRect">
              <a:avLst/>
            </a:prstGeom>
            <a:solidFill>
              <a:srgbClr val="0000FF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" name="Rectangle à coins arrondis 4"/>
            <p:cNvSpPr/>
            <p:nvPr/>
          </p:nvSpPr>
          <p:spPr>
            <a:xfrm>
              <a:off x="5031336" y="2311398"/>
              <a:ext cx="1346200" cy="711200"/>
            </a:xfrm>
            <a:prstGeom prst="roundRect">
              <a:avLst/>
            </a:prstGeom>
            <a:solidFill>
              <a:srgbClr val="0000FF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" name="Rectangle 5"/>
            <p:cNvSpPr/>
            <p:nvPr/>
          </p:nvSpPr>
          <p:spPr>
            <a:xfrm>
              <a:off x="3581493" y="3022598"/>
              <a:ext cx="160866" cy="372535"/>
            </a:xfrm>
            <a:prstGeom prst="rect">
              <a:avLst/>
            </a:prstGeom>
            <a:gradFill>
              <a:gsLst>
                <a:gs pos="21001">
                  <a:srgbClr val="0819FB"/>
                </a:gs>
                <a:gs pos="35001">
                  <a:srgbClr val="1A8D48"/>
                </a:gs>
                <a:gs pos="92000">
                  <a:srgbClr val="FFFF00"/>
                </a:gs>
              </a:gsLst>
              <a:lin ang="5400000" scaled="0"/>
            </a:gra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" name="Rectangle 6"/>
            <p:cNvSpPr/>
            <p:nvPr/>
          </p:nvSpPr>
          <p:spPr>
            <a:xfrm>
              <a:off x="3293626" y="2531533"/>
              <a:ext cx="135467" cy="245534"/>
            </a:xfrm>
            <a:prstGeom prst="rect">
              <a:avLst/>
            </a:prstGeom>
            <a:solidFill>
              <a:srgbClr val="0000FF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13" name="Groupe 7"/>
            <p:cNvGrpSpPr/>
            <p:nvPr/>
          </p:nvGrpSpPr>
          <p:grpSpPr>
            <a:xfrm>
              <a:off x="4768870" y="2540771"/>
              <a:ext cx="262465" cy="254000"/>
              <a:chOff x="863599" y="1854200"/>
              <a:chExt cx="677336" cy="465665"/>
            </a:xfrm>
            <a:solidFill>
              <a:srgbClr val="0000FF"/>
            </a:solidFill>
          </p:grpSpPr>
          <p:sp>
            <p:nvSpPr>
              <p:cNvPr id="9" name="Organigramme : Bande perforée 8"/>
              <p:cNvSpPr/>
              <p:nvPr/>
            </p:nvSpPr>
            <p:spPr>
              <a:xfrm>
                <a:off x="1032933" y="1862667"/>
                <a:ext cx="169334" cy="448731"/>
              </a:xfrm>
              <a:prstGeom prst="flowChartPunchedTap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0" name="Organigramme : Bande perforée 9"/>
              <p:cNvSpPr/>
              <p:nvPr/>
            </p:nvSpPr>
            <p:spPr>
              <a:xfrm flipH="1" flipV="1">
                <a:off x="863599" y="1854200"/>
                <a:ext cx="169334" cy="448731"/>
              </a:xfrm>
              <a:prstGeom prst="flowChartPunchedTap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1" name="Organigramme : Bande perforée 10"/>
              <p:cNvSpPr/>
              <p:nvPr/>
            </p:nvSpPr>
            <p:spPr>
              <a:xfrm>
                <a:off x="1371601" y="1871134"/>
                <a:ext cx="169334" cy="448731"/>
              </a:xfrm>
              <a:prstGeom prst="flowChartPunchedTap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2" name="Organigramme : Bande perforée 11"/>
              <p:cNvSpPr/>
              <p:nvPr/>
            </p:nvSpPr>
            <p:spPr>
              <a:xfrm flipH="1" flipV="1">
                <a:off x="1202267" y="1862667"/>
                <a:ext cx="169334" cy="448731"/>
              </a:xfrm>
              <a:prstGeom prst="flowChartPunchedTap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19" name="Groupe 12"/>
            <p:cNvGrpSpPr/>
            <p:nvPr/>
          </p:nvGrpSpPr>
          <p:grpSpPr>
            <a:xfrm>
              <a:off x="6496069" y="2522297"/>
              <a:ext cx="338668" cy="254000"/>
              <a:chOff x="863599" y="1854200"/>
              <a:chExt cx="677336" cy="465665"/>
            </a:xfrm>
            <a:gradFill>
              <a:gsLst>
                <a:gs pos="21001">
                  <a:srgbClr val="0819FB"/>
                </a:gs>
                <a:gs pos="35001">
                  <a:srgbClr val="1A8D48"/>
                </a:gs>
                <a:gs pos="52000">
                  <a:srgbClr val="FFFF00"/>
                </a:gs>
                <a:gs pos="73000">
                  <a:srgbClr val="EE3F17"/>
                </a:gs>
              </a:gsLst>
              <a:lin ang="0" scaled="0"/>
            </a:gradFill>
          </p:grpSpPr>
          <p:sp>
            <p:nvSpPr>
              <p:cNvPr id="14" name="Organigramme : Bande perforée 13"/>
              <p:cNvSpPr/>
              <p:nvPr/>
            </p:nvSpPr>
            <p:spPr>
              <a:xfrm>
                <a:off x="1032933" y="1862667"/>
                <a:ext cx="169334" cy="448731"/>
              </a:xfrm>
              <a:prstGeom prst="flowChartPunchedTap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5" name="Organigramme : Bande perforée 14"/>
              <p:cNvSpPr/>
              <p:nvPr/>
            </p:nvSpPr>
            <p:spPr>
              <a:xfrm flipH="1" flipV="1">
                <a:off x="863599" y="1854200"/>
                <a:ext cx="169334" cy="448731"/>
              </a:xfrm>
              <a:prstGeom prst="flowChartPunchedTap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6" name="Organigramme : Bande perforée 15"/>
              <p:cNvSpPr/>
              <p:nvPr/>
            </p:nvSpPr>
            <p:spPr>
              <a:xfrm>
                <a:off x="1371601" y="1871134"/>
                <a:ext cx="169334" cy="448731"/>
              </a:xfrm>
              <a:prstGeom prst="flowChartPunchedTap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7" name="Organigramme : Bande perforée 16"/>
              <p:cNvSpPr/>
              <p:nvPr/>
            </p:nvSpPr>
            <p:spPr>
              <a:xfrm flipH="1" flipV="1">
                <a:off x="1202267" y="1862667"/>
                <a:ext cx="169334" cy="448731"/>
              </a:xfrm>
              <a:prstGeom prst="flowChartPunchedTap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sp>
          <p:nvSpPr>
            <p:cNvPr id="18" name="Organigramme : Processus 17"/>
            <p:cNvSpPr/>
            <p:nvPr/>
          </p:nvSpPr>
          <p:spPr>
            <a:xfrm>
              <a:off x="3730509" y="1942066"/>
              <a:ext cx="2653104" cy="132267"/>
            </a:xfrm>
            <a:prstGeom prst="flowChartProcess">
              <a:avLst/>
            </a:prstGeom>
            <a:solidFill>
              <a:srgbClr val="0000FF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39" name="Groupe 18"/>
            <p:cNvGrpSpPr/>
            <p:nvPr/>
          </p:nvGrpSpPr>
          <p:grpSpPr>
            <a:xfrm rot="16200000">
              <a:off x="3573630" y="3363383"/>
              <a:ext cx="190499" cy="254000"/>
              <a:chOff x="863599" y="1854200"/>
              <a:chExt cx="677336" cy="465665"/>
            </a:xfrm>
            <a:gradFill>
              <a:gsLst>
                <a:gs pos="50000">
                  <a:srgbClr val="FF6633"/>
                </a:gs>
                <a:gs pos="50000">
                  <a:srgbClr val="FFFF00"/>
                </a:gs>
              </a:gsLst>
              <a:lin ang="0" scaled="0"/>
            </a:gradFill>
          </p:grpSpPr>
          <p:sp>
            <p:nvSpPr>
              <p:cNvPr id="20" name="Organigramme : Bande perforée 19"/>
              <p:cNvSpPr/>
              <p:nvPr/>
            </p:nvSpPr>
            <p:spPr>
              <a:xfrm>
                <a:off x="1032933" y="1862667"/>
                <a:ext cx="169334" cy="448731"/>
              </a:xfrm>
              <a:prstGeom prst="flowChartPunchedTap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1" name="Organigramme : Bande perforée 20"/>
              <p:cNvSpPr/>
              <p:nvPr/>
            </p:nvSpPr>
            <p:spPr>
              <a:xfrm flipH="1" flipV="1">
                <a:off x="863599" y="1854200"/>
                <a:ext cx="169334" cy="448731"/>
              </a:xfrm>
              <a:prstGeom prst="flowChartPunchedTap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2" name="Organigramme : Bande perforée 21"/>
              <p:cNvSpPr/>
              <p:nvPr/>
            </p:nvSpPr>
            <p:spPr>
              <a:xfrm>
                <a:off x="1371601" y="1871134"/>
                <a:ext cx="169334" cy="448731"/>
              </a:xfrm>
              <a:prstGeom prst="flowChartPunchedTap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3" name="Organigramme : Bande perforée 22"/>
              <p:cNvSpPr/>
              <p:nvPr/>
            </p:nvSpPr>
            <p:spPr>
              <a:xfrm flipH="1" flipV="1">
                <a:off x="1202267" y="1862667"/>
                <a:ext cx="169334" cy="448731"/>
              </a:xfrm>
              <a:prstGeom prst="flowChartPunchedTap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sp>
          <p:nvSpPr>
            <p:cNvPr id="24" name="Organigramme : Processus 23"/>
            <p:cNvSpPr/>
            <p:nvPr/>
          </p:nvSpPr>
          <p:spPr>
            <a:xfrm>
              <a:off x="3730509" y="2074333"/>
              <a:ext cx="119729" cy="237065"/>
            </a:xfrm>
            <a:prstGeom prst="flowChartProcess">
              <a:avLst/>
            </a:prstGeom>
            <a:solidFill>
              <a:srgbClr val="0000FF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" name="Organigramme : Processus 24"/>
            <p:cNvSpPr/>
            <p:nvPr/>
          </p:nvSpPr>
          <p:spPr>
            <a:xfrm>
              <a:off x="5402255" y="2074333"/>
              <a:ext cx="119729" cy="237065"/>
            </a:xfrm>
            <a:prstGeom prst="flowChartProcess">
              <a:avLst/>
            </a:prstGeom>
            <a:solidFill>
              <a:srgbClr val="0000FF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" name="Organigramme : Alternative 25"/>
            <p:cNvSpPr/>
            <p:nvPr/>
          </p:nvSpPr>
          <p:spPr>
            <a:xfrm>
              <a:off x="3168848" y="1634067"/>
              <a:ext cx="3496555" cy="1761065"/>
            </a:xfrm>
            <a:prstGeom prst="flowChartAlternateProcess">
              <a:avLst/>
            </a:prstGeom>
            <a:noFill/>
            <a:ln w="381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" name="Organigramme : Alternative 26"/>
            <p:cNvSpPr/>
            <p:nvPr/>
          </p:nvSpPr>
          <p:spPr>
            <a:xfrm>
              <a:off x="6377567" y="1860272"/>
              <a:ext cx="204893" cy="391857"/>
            </a:xfrm>
            <a:prstGeom prst="flowChartAlternateProcess">
              <a:avLst/>
            </a:prstGeom>
            <a:solidFill>
              <a:srgbClr val="0000FF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28" name="Connecteur droit 27"/>
            <p:cNvCxnSpPr/>
            <p:nvPr/>
          </p:nvCxnSpPr>
          <p:spPr>
            <a:xfrm>
              <a:off x="3791261" y="1734465"/>
              <a:ext cx="2093329" cy="0"/>
            </a:xfrm>
            <a:prstGeom prst="line">
              <a:avLst/>
            </a:prstGeom>
            <a:ln w="28575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Connecteur droit 28"/>
            <p:cNvCxnSpPr/>
            <p:nvPr/>
          </p:nvCxnSpPr>
          <p:spPr>
            <a:xfrm>
              <a:off x="5462120" y="1810668"/>
              <a:ext cx="548553" cy="0"/>
            </a:xfrm>
            <a:prstGeom prst="line">
              <a:avLst/>
            </a:prstGeom>
            <a:ln w="28575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Connecteur droit 29"/>
            <p:cNvCxnSpPr/>
            <p:nvPr/>
          </p:nvCxnSpPr>
          <p:spPr>
            <a:xfrm rot="16200000" flipV="1">
              <a:off x="5677360" y="1527235"/>
              <a:ext cx="414458" cy="1"/>
            </a:xfrm>
            <a:prstGeom prst="line">
              <a:avLst/>
            </a:prstGeom>
            <a:ln w="28575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Connecteur droit 30"/>
            <p:cNvCxnSpPr/>
            <p:nvPr/>
          </p:nvCxnSpPr>
          <p:spPr>
            <a:xfrm rot="16200000" flipV="1">
              <a:off x="5739246" y="1566503"/>
              <a:ext cx="489867" cy="2"/>
            </a:xfrm>
            <a:prstGeom prst="line">
              <a:avLst/>
            </a:prstGeom>
            <a:ln w="28575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Connecteur droit avec flèche 31"/>
            <p:cNvCxnSpPr/>
            <p:nvPr/>
          </p:nvCxnSpPr>
          <p:spPr>
            <a:xfrm rot="16200000" flipH="1">
              <a:off x="5351735" y="1911000"/>
              <a:ext cx="204396" cy="3732"/>
            </a:xfrm>
            <a:prstGeom prst="straightConnector1">
              <a:avLst/>
            </a:prstGeom>
            <a:ln w="28575">
              <a:solidFill>
                <a:srgbClr val="0000FF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Connecteur droit avec flèche 32"/>
            <p:cNvCxnSpPr/>
            <p:nvPr/>
          </p:nvCxnSpPr>
          <p:spPr>
            <a:xfrm rot="5400000">
              <a:off x="3674592" y="1853000"/>
              <a:ext cx="237070" cy="1588"/>
            </a:xfrm>
            <a:prstGeom prst="straightConnector1">
              <a:avLst/>
            </a:prstGeom>
            <a:ln w="28575">
              <a:solidFill>
                <a:srgbClr val="0000FF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Organigramme : Alternative 33"/>
            <p:cNvSpPr/>
            <p:nvPr/>
          </p:nvSpPr>
          <p:spPr>
            <a:xfrm>
              <a:off x="2954958" y="1320799"/>
              <a:ext cx="3905180" cy="2264833"/>
            </a:xfrm>
            <a:prstGeom prst="flowChartAlternateProcess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5" name="Rectangle 34"/>
            <p:cNvSpPr/>
            <p:nvPr/>
          </p:nvSpPr>
          <p:spPr>
            <a:xfrm>
              <a:off x="5818584" y="1278464"/>
              <a:ext cx="271105" cy="101601"/>
            </a:xfrm>
            <a:prstGeom prst="rect">
              <a:avLst/>
            </a:prstGeom>
            <a:solidFill>
              <a:srgbClr val="FF0000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6" name="Rectangle 35"/>
            <p:cNvSpPr/>
            <p:nvPr/>
          </p:nvSpPr>
          <p:spPr>
            <a:xfrm>
              <a:off x="3522022" y="3551764"/>
              <a:ext cx="271105" cy="101601"/>
            </a:xfrm>
            <a:prstGeom prst="rect">
              <a:avLst/>
            </a:prstGeom>
            <a:solidFill>
              <a:srgbClr val="FF0000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7" name="Rectangle 36"/>
            <p:cNvSpPr/>
            <p:nvPr/>
          </p:nvSpPr>
          <p:spPr>
            <a:xfrm rot="16200000">
              <a:off x="6749985" y="2589174"/>
              <a:ext cx="271105" cy="101601"/>
            </a:xfrm>
            <a:prstGeom prst="rect">
              <a:avLst/>
            </a:prstGeom>
            <a:solidFill>
              <a:srgbClr val="FF0000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8" name="Rectangle 37"/>
            <p:cNvSpPr/>
            <p:nvPr/>
          </p:nvSpPr>
          <p:spPr>
            <a:xfrm>
              <a:off x="3581492" y="1320800"/>
              <a:ext cx="64800" cy="1201496"/>
            </a:xfrm>
            <a:prstGeom prst="rect">
              <a:avLst/>
            </a:prstGeom>
            <a:gradFill flip="none" rotWithShape="1">
              <a:gsLst>
                <a:gs pos="21001">
                  <a:srgbClr val="0819FB"/>
                </a:gs>
                <a:gs pos="66000">
                  <a:srgbClr val="1A8D48"/>
                </a:gs>
                <a:gs pos="84000">
                  <a:srgbClr val="FFFF00"/>
                </a:gs>
                <a:gs pos="100000">
                  <a:srgbClr val="EE3F17"/>
                </a:gs>
              </a:gsLst>
              <a:lin ang="16200000" scaled="1"/>
              <a:tileRect/>
            </a:gra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45" name="Groupe 38"/>
            <p:cNvGrpSpPr/>
            <p:nvPr/>
          </p:nvGrpSpPr>
          <p:grpSpPr>
            <a:xfrm flipH="1">
              <a:off x="2956310" y="2523067"/>
              <a:ext cx="338668" cy="254000"/>
              <a:chOff x="863599" y="1854200"/>
              <a:chExt cx="677336" cy="465665"/>
            </a:xfrm>
            <a:gradFill>
              <a:gsLst>
                <a:gs pos="21001">
                  <a:srgbClr val="0819FB"/>
                </a:gs>
                <a:gs pos="35001">
                  <a:srgbClr val="1A8D48"/>
                </a:gs>
                <a:gs pos="52000">
                  <a:srgbClr val="FFFF00"/>
                </a:gs>
                <a:gs pos="73000">
                  <a:srgbClr val="EE3F17"/>
                </a:gs>
              </a:gsLst>
              <a:lin ang="0" scaled="0"/>
            </a:gradFill>
          </p:grpSpPr>
          <p:sp>
            <p:nvSpPr>
              <p:cNvPr id="40" name="Organigramme : Bande perforée 39"/>
              <p:cNvSpPr/>
              <p:nvPr/>
            </p:nvSpPr>
            <p:spPr>
              <a:xfrm>
                <a:off x="1032933" y="1862667"/>
                <a:ext cx="169334" cy="448731"/>
              </a:xfrm>
              <a:prstGeom prst="flowChartPunchedTap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1" name="Organigramme : Bande perforée 40"/>
              <p:cNvSpPr/>
              <p:nvPr/>
            </p:nvSpPr>
            <p:spPr>
              <a:xfrm flipH="1" flipV="1">
                <a:off x="863599" y="1854200"/>
                <a:ext cx="169334" cy="448731"/>
              </a:xfrm>
              <a:prstGeom prst="flowChartPunchedTap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2" name="Organigramme : Bande perforée 41"/>
              <p:cNvSpPr/>
              <p:nvPr/>
            </p:nvSpPr>
            <p:spPr>
              <a:xfrm>
                <a:off x="1371601" y="1871134"/>
                <a:ext cx="169334" cy="448731"/>
              </a:xfrm>
              <a:prstGeom prst="flowChartPunchedTap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3" name="Organigramme : Bande perforée 42"/>
              <p:cNvSpPr/>
              <p:nvPr/>
            </p:nvSpPr>
            <p:spPr>
              <a:xfrm flipH="1" flipV="1">
                <a:off x="1202267" y="1862667"/>
                <a:ext cx="169334" cy="448731"/>
              </a:xfrm>
              <a:prstGeom prst="flowChartPunchedTap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sp>
          <p:nvSpPr>
            <p:cNvPr id="44" name="Rectangle 43"/>
            <p:cNvSpPr/>
            <p:nvPr/>
          </p:nvSpPr>
          <p:spPr>
            <a:xfrm>
              <a:off x="5258323" y="3022597"/>
              <a:ext cx="160866" cy="372535"/>
            </a:xfrm>
            <a:prstGeom prst="rect">
              <a:avLst/>
            </a:prstGeom>
            <a:gradFill>
              <a:gsLst>
                <a:gs pos="21001">
                  <a:srgbClr val="0819FB"/>
                </a:gs>
                <a:gs pos="35001">
                  <a:srgbClr val="1A8D48"/>
                </a:gs>
                <a:gs pos="92000">
                  <a:srgbClr val="FFFF00"/>
                </a:gs>
              </a:gsLst>
              <a:lin ang="5400000" scaled="0"/>
            </a:gra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70" name="Groupe 44"/>
            <p:cNvGrpSpPr/>
            <p:nvPr/>
          </p:nvGrpSpPr>
          <p:grpSpPr>
            <a:xfrm rot="16200000">
              <a:off x="5239871" y="3347508"/>
              <a:ext cx="190499" cy="254000"/>
              <a:chOff x="863599" y="1854200"/>
              <a:chExt cx="677336" cy="465665"/>
            </a:xfrm>
            <a:gradFill>
              <a:gsLst>
                <a:gs pos="50000">
                  <a:srgbClr val="FF6633"/>
                </a:gs>
                <a:gs pos="50000">
                  <a:srgbClr val="FFFF00"/>
                </a:gs>
              </a:gsLst>
              <a:lin ang="0" scaled="0"/>
            </a:gradFill>
          </p:grpSpPr>
          <p:sp>
            <p:nvSpPr>
              <p:cNvPr id="46" name="Organigramme : Bande perforée 45"/>
              <p:cNvSpPr/>
              <p:nvPr/>
            </p:nvSpPr>
            <p:spPr>
              <a:xfrm>
                <a:off x="1032933" y="1862667"/>
                <a:ext cx="169334" cy="448731"/>
              </a:xfrm>
              <a:prstGeom prst="flowChartPunchedTap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7" name="Organigramme : Bande perforée 46"/>
              <p:cNvSpPr/>
              <p:nvPr/>
            </p:nvSpPr>
            <p:spPr>
              <a:xfrm flipH="1" flipV="1">
                <a:off x="863599" y="1854200"/>
                <a:ext cx="169334" cy="448731"/>
              </a:xfrm>
              <a:prstGeom prst="flowChartPunchedTap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8" name="Organigramme : Bande perforée 47"/>
              <p:cNvSpPr/>
              <p:nvPr/>
            </p:nvSpPr>
            <p:spPr>
              <a:xfrm>
                <a:off x="1371601" y="1871134"/>
                <a:ext cx="169334" cy="448731"/>
              </a:xfrm>
              <a:prstGeom prst="flowChartPunchedTap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9" name="Organigramme : Bande perforée 48"/>
              <p:cNvSpPr/>
              <p:nvPr/>
            </p:nvSpPr>
            <p:spPr>
              <a:xfrm flipH="1" flipV="1">
                <a:off x="1202267" y="1862667"/>
                <a:ext cx="169334" cy="448731"/>
              </a:xfrm>
              <a:prstGeom prst="flowChartPunchedTap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sp>
          <p:nvSpPr>
            <p:cNvPr id="50" name="Rectangle 49"/>
            <p:cNvSpPr/>
            <p:nvPr/>
          </p:nvSpPr>
          <p:spPr>
            <a:xfrm>
              <a:off x="5191015" y="3547534"/>
              <a:ext cx="271105" cy="101601"/>
            </a:xfrm>
            <a:prstGeom prst="rect">
              <a:avLst/>
            </a:prstGeom>
            <a:solidFill>
              <a:srgbClr val="FF0000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1" name="ZoneTexte 50"/>
            <p:cNvSpPr txBox="1"/>
            <p:nvPr/>
          </p:nvSpPr>
          <p:spPr>
            <a:xfrm>
              <a:off x="4042747" y="2522295"/>
              <a:ext cx="171631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 smtClean="0">
                  <a:solidFill>
                    <a:schemeClr val="bg1"/>
                  </a:solidFill>
                </a:rPr>
                <a:t>String of cavities</a:t>
              </a:r>
              <a:endParaRPr lang="en-GB" sz="1200" b="1" dirty="0">
                <a:solidFill>
                  <a:schemeClr val="bg1"/>
                </a:solidFill>
              </a:endParaRPr>
            </a:p>
          </p:txBody>
        </p:sp>
        <p:sp>
          <p:nvSpPr>
            <p:cNvPr id="52" name="Rectangle 51"/>
            <p:cNvSpPr/>
            <p:nvPr/>
          </p:nvSpPr>
          <p:spPr>
            <a:xfrm>
              <a:off x="6369069" y="2531533"/>
              <a:ext cx="135467" cy="245534"/>
            </a:xfrm>
            <a:prstGeom prst="rect">
              <a:avLst/>
            </a:prstGeom>
            <a:solidFill>
              <a:srgbClr val="0000FF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3" name="Rectangle 52"/>
            <p:cNvSpPr/>
            <p:nvPr/>
          </p:nvSpPr>
          <p:spPr>
            <a:xfrm rot="16200000">
              <a:off x="2798471" y="2607049"/>
              <a:ext cx="271105" cy="101601"/>
            </a:xfrm>
            <a:prstGeom prst="rect">
              <a:avLst/>
            </a:prstGeom>
            <a:solidFill>
              <a:srgbClr val="FF0000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4" name="Rectangle 53"/>
            <p:cNvSpPr/>
            <p:nvPr/>
          </p:nvSpPr>
          <p:spPr>
            <a:xfrm>
              <a:off x="4558907" y="1321571"/>
              <a:ext cx="64800" cy="1201496"/>
            </a:xfrm>
            <a:prstGeom prst="rect">
              <a:avLst/>
            </a:prstGeom>
            <a:gradFill flip="none" rotWithShape="1">
              <a:gsLst>
                <a:gs pos="21001">
                  <a:srgbClr val="0819FB"/>
                </a:gs>
                <a:gs pos="66000">
                  <a:srgbClr val="1A8D48"/>
                </a:gs>
                <a:gs pos="84000">
                  <a:srgbClr val="FFFF00"/>
                </a:gs>
                <a:gs pos="100000">
                  <a:srgbClr val="EE3F17"/>
                </a:gs>
              </a:gsLst>
              <a:lin ang="16200000" scaled="1"/>
              <a:tileRect/>
            </a:gra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5" name="Rectangle 54"/>
            <p:cNvSpPr/>
            <p:nvPr/>
          </p:nvSpPr>
          <p:spPr>
            <a:xfrm>
              <a:off x="5193523" y="1302154"/>
              <a:ext cx="64800" cy="1201496"/>
            </a:xfrm>
            <a:prstGeom prst="rect">
              <a:avLst/>
            </a:prstGeom>
            <a:gradFill flip="none" rotWithShape="1">
              <a:gsLst>
                <a:gs pos="21001">
                  <a:srgbClr val="0819FB"/>
                </a:gs>
                <a:gs pos="66000">
                  <a:srgbClr val="1A8D48"/>
                </a:gs>
                <a:gs pos="84000">
                  <a:srgbClr val="FFFF00"/>
                </a:gs>
                <a:gs pos="100000">
                  <a:srgbClr val="EE3F17"/>
                </a:gs>
              </a:gsLst>
              <a:lin ang="16200000" scaled="1"/>
              <a:tileRect/>
            </a:gra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6" name="Rectangle 55"/>
            <p:cNvSpPr/>
            <p:nvPr/>
          </p:nvSpPr>
          <p:spPr>
            <a:xfrm>
              <a:off x="6177259" y="1302925"/>
              <a:ext cx="64800" cy="1201496"/>
            </a:xfrm>
            <a:prstGeom prst="rect">
              <a:avLst/>
            </a:prstGeom>
            <a:gradFill flip="none" rotWithShape="1">
              <a:gsLst>
                <a:gs pos="21001">
                  <a:srgbClr val="0819FB"/>
                </a:gs>
                <a:gs pos="66000">
                  <a:srgbClr val="1A8D48"/>
                </a:gs>
                <a:gs pos="84000">
                  <a:srgbClr val="FFFF00"/>
                </a:gs>
                <a:gs pos="100000">
                  <a:srgbClr val="EE3F17"/>
                </a:gs>
              </a:gsLst>
              <a:lin ang="16200000" scaled="1"/>
              <a:tileRect/>
            </a:gra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7" name="ZoneTexte 56"/>
            <p:cNvSpPr txBox="1"/>
            <p:nvPr/>
          </p:nvSpPr>
          <p:spPr>
            <a:xfrm>
              <a:off x="3786643" y="3152545"/>
              <a:ext cx="140437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b="1" dirty="0" smtClean="0">
                  <a:solidFill>
                    <a:srgbClr val="00B050"/>
                  </a:solidFill>
                </a:rPr>
                <a:t>Thermal shield</a:t>
              </a:r>
              <a:endParaRPr lang="en-GB" sz="1200" b="1" dirty="0">
                <a:solidFill>
                  <a:srgbClr val="00B050"/>
                </a:solidFill>
              </a:endParaRPr>
            </a:p>
          </p:txBody>
        </p:sp>
        <p:sp>
          <p:nvSpPr>
            <p:cNvPr id="59" name="Organigramme : Processus 58"/>
            <p:cNvSpPr/>
            <p:nvPr/>
          </p:nvSpPr>
          <p:spPr>
            <a:xfrm>
              <a:off x="7450758" y="1278464"/>
              <a:ext cx="338667" cy="211669"/>
            </a:xfrm>
            <a:prstGeom prst="flowChartProcess">
              <a:avLst/>
            </a:pr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0" name="Organigramme : Processus 59"/>
            <p:cNvSpPr/>
            <p:nvPr/>
          </p:nvSpPr>
          <p:spPr>
            <a:xfrm>
              <a:off x="7450758" y="1598998"/>
              <a:ext cx="338667" cy="211669"/>
            </a:xfrm>
            <a:prstGeom prst="flowChartProcess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1" name="Organigramme : Processus 60"/>
            <p:cNvSpPr/>
            <p:nvPr/>
          </p:nvSpPr>
          <p:spPr>
            <a:xfrm>
              <a:off x="7450758" y="1909229"/>
              <a:ext cx="338667" cy="211669"/>
            </a:xfrm>
            <a:prstGeom prst="flowChartProcess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2" name="ZoneTexte 61"/>
            <p:cNvSpPr txBox="1"/>
            <p:nvPr/>
          </p:nvSpPr>
          <p:spPr>
            <a:xfrm>
              <a:off x="7789424" y="1203866"/>
              <a:ext cx="89235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dirty="0" smtClean="0"/>
                <a:t>2-4K</a:t>
              </a:r>
              <a:endParaRPr lang="en-GB" sz="1600" dirty="0"/>
            </a:p>
          </p:txBody>
        </p:sp>
        <p:sp>
          <p:nvSpPr>
            <p:cNvPr id="63" name="ZoneTexte 62"/>
            <p:cNvSpPr txBox="1"/>
            <p:nvPr/>
          </p:nvSpPr>
          <p:spPr>
            <a:xfrm>
              <a:off x="7789424" y="1525486"/>
              <a:ext cx="84210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dirty="0" smtClean="0"/>
                <a:t>50-80K</a:t>
              </a:r>
              <a:endParaRPr lang="en-GB" sz="1600" dirty="0"/>
            </a:p>
          </p:txBody>
        </p:sp>
        <p:sp>
          <p:nvSpPr>
            <p:cNvPr id="64" name="ZoneTexte 63"/>
            <p:cNvSpPr txBox="1"/>
            <p:nvPr/>
          </p:nvSpPr>
          <p:spPr>
            <a:xfrm>
              <a:off x="7789424" y="1845787"/>
              <a:ext cx="68580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dirty="0" smtClean="0"/>
                <a:t>300K</a:t>
              </a:r>
              <a:endParaRPr lang="en-GB" sz="1600" dirty="0"/>
            </a:p>
          </p:txBody>
        </p:sp>
        <p:sp>
          <p:nvSpPr>
            <p:cNvPr id="67" name="Organigramme : Processus 66"/>
            <p:cNvSpPr/>
            <p:nvPr/>
          </p:nvSpPr>
          <p:spPr>
            <a:xfrm>
              <a:off x="5984178" y="3395133"/>
              <a:ext cx="193081" cy="174626"/>
            </a:xfrm>
            <a:prstGeom prst="flowChartProcess">
              <a:avLst/>
            </a:prstGeom>
            <a:gradFill>
              <a:gsLst>
                <a:gs pos="25000">
                  <a:srgbClr val="FF6633"/>
                </a:gs>
                <a:gs pos="50000">
                  <a:srgbClr val="FFFF00"/>
                </a:gs>
                <a:gs pos="75000">
                  <a:srgbClr val="01A78F"/>
                </a:gs>
              </a:gsLst>
              <a:lin ang="16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8" name="Organigramme : Processus 67"/>
            <p:cNvSpPr/>
            <p:nvPr/>
          </p:nvSpPr>
          <p:spPr>
            <a:xfrm>
              <a:off x="3946206" y="3387196"/>
              <a:ext cx="193081" cy="174626"/>
            </a:xfrm>
            <a:prstGeom prst="flowChartProcess">
              <a:avLst/>
            </a:prstGeom>
            <a:gradFill>
              <a:gsLst>
                <a:gs pos="25000">
                  <a:srgbClr val="FF6633"/>
                </a:gs>
                <a:gs pos="50000">
                  <a:srgbClr val="FFFF00"/>
                </a:gs>
                <a:gs pos="75000">
                  <a:srgbClr val="01A78F"/>
                </a:gs>
              </a:gsLst>
              <a:lin ang="16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69" name="ZoneTexte 68"/>
          <p:cNvSpPr txBox="1"/>
          <p:nvPr/>
        </p:nvSpPr>
        <p:spPr>
          <a:xfrm>
            <a:off x="4428912" y="5661248"/>
            <a:ext cx="24473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 smtClean="0">
                <a:solidFill>
                  <a:schemeClr val="tx2"/>
                </a:solidFill>
              </a:rPr>
              <a:t>- Supporting,</a:t>
            </a:r>
          </a:p>
          <a:p>
            <a:r>
              <a:rPr lang="en-GB" sz="1600" dirty="0" smtClean="0">
                <a:solidFill>
                  <a:schemeClr val="tx2"/>
                </a:solidFill>
              </a:rPr>
              <a:t>- Transferring </a:t>
            </a:r>
            <a:r>
              <a:rPr lang="en-GB" sz="1600" dirty="0" err="1" smtClean="0">
                <a:solidFill>
                  <a:schemeClr val="tx2"/>
                </a:solidFill>
              </a:rPr>
              <a:t>cryo</a:t>
            </a:r>
            <a:r>
              <a:rPr lang="en-GB" sz="1600" dirty="0" smtClean="0">
                <a:solidFill>
                  <a:schemeClr val="tx2"/>
                </a:solidFill>
              </a:rPr>
              <a:t> fluid</a:t>
            </a:r>
          </a:p>
          <a:p>
            <a:r>
              <a:rPr lang="en-GB" sz="1600" dirty="0" smtClean="0">
                <a:solidFill>
                  <a:schemeClr val="tx2"/>
                </a:solidFill>
              </a:rPr>
              <a:t>- Vacuum  circuit</a:t>
            </a:r>
          </a:p>
        </p:txBody>
      </p:sp>
      <p:sp>
        <p:nvSpPr>
          <p:cNvPr id="71" name="ZoneTexte 70"/>
          <p:cNvSpPr txBox="1"/>
          <p:nvPr/>
        </p:nvSpPr>
        <p:spPr>
          <a:xfrm>
            <a:off x="1263033" y="228834"/>
            <a:ext cx="74888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Thermal contractions and stresses</a:t>
            </a:r>
          </a:p>
        </p:txBody>
      </p:sp>
      <p:sp>
        <p:nvSpPr>
          <p:cNvPr id="73" name="ZoneTexte 72"/>
          <p:cNvSpPr txBox="1"/>
          <p:nvPr/>
        </p:nvSpPr>
        <p:spPr>
          <a:xfrm rot="16200000">
            <a:off x="-2855228" y="3633440"/>
            <a:ext cx="60797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 smtClean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MECHANICAL ASPECTS</a:t>
            </a:r>
          </a:p>
        </p:txBody>
      </p:sp>
      <p:sp>
        <p:nvSpPr>
          <p:cNvPr id="74" name="ZoneTexte 73"/>
          <p:cNvSpPr txBox="1"/>
          <p:nvPr/>
        </p:nvSpPr>
        <p:spPr>
          <a:xfrm>
            <a:off x="793957" y="3777728"/>
            <a:ext cx="527514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dirty="0" smtClean="0">
                <a:solidFill>
                  <a:schemeClr val="tx2"/>
                </a:solidFill>
                <a:sym typeface="Wingdings" pitchFamily="2" charset="2"/>
              </a:rPr>
              <a:t> </a:t>
            </a:r>
            <a:r>
              <a:rPr lang="en-GB" sz="1600" b="1" dirty="0" smtClean="0">
                <a:solidFill>
                  <a:schemeClr val="tx2"/>
                </a:solidFill>
              </a:rPr>
              <a:t>Some thermal contractions appear on all components:</a:t>
            </a:r>
          </a:p>
          <a:p>
            <a:pPr>
              <a:buFont typeface="Wingdings" pitchFamily="2" charset="2"/>
              <a:buChar char="§"/>
            </a:pPr>
            <a:r>
              <a:rPr lang="en-GB" sz="1600" dirty="0" smtClean="0">
                <a:solidFill>
                  <a:schemeClr val="tx2">
                    <a:lumMod val="50000"/>
                  </a:schemeClr>
                </a:solidFill>
              </a:rPr>
              <a:t> With different temperatures</a:t>
            </a:r>
          </a:p>
          <a:p>
            <a:pPr>
              <a:buFont typeface="Wingdings" pitchFamily="2" charset="2"/>
              <a:buChar char="§"/>
            </a:pPr>
            <a:r>
              <a:rPr lang="en-GB" sz="1600" dirty="0" smtClean="0">
                <a:solidFill>
                  <a:schemeClr val="tx2">
                    <a:lumMod val="50000"/>
                  </a:schemeClr>
                </a:solidFill>
              </a:rPr>
              <a:t> With different materials</a:t>
            </a:r>
          </a:p>
          <a:p>
            <a:pPr>
              <a:buFont typeface="Arial" pitchFamily="34" charset="0"/>
              <a:buChar char="•"/>
            </a:pPr>
            <a:endParaRPr lang="en-GB" sz="1600" dirty="0" smtClean="0">
              <a:solidFill>
                <a:schemeClr val="tx2"/>
              </a:solidFill>
            </a:endParaRPr>
          </a:p>
          <a:p>
            <a:pPr>
              <a:buFont typeface="Arial" pitchFamily="34" charset="0"/>
              <a:buChar char="•"/>
            </a:pPr>
            <a:endParaRPr lang="en-GB" sz="1600" dirty="0" smtClean="0">
              <a:solidFill>
                <a:schemeClr val="tx2"/>
              </a:solidFill>
            </a:endParaRPr>
          </a:p>
        </p:txBody>
      </p:sp>
      <p:sp>
        <p:nvSpPr>
          <p:cNvPr id="72" name="Titre 7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5" name="Espace réservé du pied de page 7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MAX School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/>
      <p:bldP spid="65" grpId="0"/>
      <p:bldP spid="66" grpId="0"/>
      <p:bldP spid="69" grpId="0"/>
      <p:bldP spid="74" grpId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>
              <a:buFontTx/>
              <a:buNone/>
              <a:defRPr/>
            </a:pPr>
            <a:r>
              <a:rPr lang="fr-FR" sz="2400" cap="none" dirty="0" smtClean="0">
                <a:ln>
                  <a:noFill/>
                </a:ln>
              </a:rPr>
              <a:t>CRYOGENICS (thermal contractions)  </a:t>
            </a:r>
          </a:p>
        </p:txBody>
      </p:sp>
      <p:grpSp>
        <p:nvGrpSpPr>
          <p:cNvPr id="80" name="Groupe 79"/>
          <p:cNvGrpSpPr/>
          <p:nvPr/>
        </p:nvGrpSpPr>
        <p:grpSpPr>
          <a:xfrm>
            <a:off x="179512" y="1124744"/>
            <a:ext cx="8946554" cy="4641810"/>
            <a:chOff x="3838575" y="1219199"/>
            <a:chExt cx="5476875" cy="2841610"/>
          </a:xfrm>
        </p:grpSpPr>
        <p:pic>
          <p:nvPicPr>
            <p:cNvPr id="81" name="Picture 2"/>
            <p:cNvPicPr>
              <a:picLocks noChangeAspect="1" noChangeArrowheads="1"/>
            </p:cNvPicPr>
            <p:nvPr/>
          </p:nvPicPr>
          <p:blipFill>
            <a:blip r:embed="rId2" cstate="screen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4421690" y="1258572"/>
              <a:ext cx="4501631" cy="28022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82" name="ZoneTexte 81"/>
            <p:cNvSpPr txBox="1"/>
            <p:nvPr/>
          </p:nvSpPr>
          <p:spPr>
            <a:xfrm>
              <a:off x="3924301" y="3237409"/>
              <a:ext cx="1171574" cy="2449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 smtClean="0">
                  <a:latin typeface="+mj-lt"/>
                </a:rPr>
                <a:t>Fixed Point</a:t>
              </a:r>
              <a:endParaRPr lang="en-US" sz="2000" b="1" dirty="0">
                <a:latin typeface="+mj-lt"/>
              </a:endParaRPr>
            </a:p>
          </p:txBody>
        </p:sp>
        <p:sp>
          <p:nvSpPr>
            <p:cNvPr id="83" name="ZoneTexte 82"/>
            <p:cNvSpPr txBox="1"/>
            <p:nvPr/>
          </p:nvSpPr>
          <p:spPr>
            <a:xfrm>
              <a:off x="3857625" y="2987947"/>
              <a:ext cx="1142999" cy="2449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 smtClean="0">
                  <a:latin typeface="+mj-lt"/>
                </a:rPr>
                <a:t>Table Slider</a:t>
              </a:r>
              <a:endParaRPr lang="en-US" sz="2000" b="1" dirty="0">
                <a:latin typeface="+mj-lt"/>
              </a:endParaRPr>
            </a:p>
          </p:txBody>
        </p:sp>
        <p:sp>
          <p:nvSpPr>
            <p:cNvPr id="84" name="ZoneTexte 83"/>
            <p:cNvSpPr txBox="1"/>
            <p:nvPr/>
          </p:nvSpPr>
          <p:spPr>
            <a:xfrm>
              <a:off x="3838575" y="2761113"/>
              <a:ext cx="1104653" cy="2449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 smtClean="0">
                  <a:latin typeface="+mj-lt"/>
                </a:rPr>
                <a:t>Invar Rods</a:t>
              </a:r>
              <a:endParaRPr lang="en-US" sz="2000" b="1" dirty="0">
                <a:latin typeface="+mj-lt"/>
              </a:endParaRPr>
            </a:p>
          </p:txBody>
        </p:sp>
        <p:sp>
          <p:nvSpPr>
            <p:cNvPr id="85" name="ZoneTexte 84"/>
            <p:cNvSpPr txBox="1"/>
            <p:nvPr/>
          </p:nvSpPr>
          <p:spPr>
            <a:xfrm>
              <a:off x="5670735" y="1219199"/>
              <a:ext cx="1491079" cy="2449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 smtClean="0">
                  <a:latin typeface="+mj-lt"/>
                </a:rPr>
                <a:t>Cavity Sliders</a:t>
              </a:r>
              <a:endParaRPr lang="en-US" sz="2000" b="1" dirty="0">
                <a:latin typeface="+mj-lt"/>
              </a:endParaRPr>
            </a:p>
          </p:txBody>
        </p:sp>
        <p:cxnSp>
          <p:nvCxnSpPr>
            <p:cNvPr id="86" name="Connecteur droit avec flèche 85"/>
            <p:cNvCxnSpPr>
              <a:stCxn id="85" idx="2"/>
            </p:cNvCxnSpPr>
            <p:nvPr/>
          </p:nvCxnSpPr>
          <p:spPr>
            <a:xfrm flipH="1">
              <a:off x="5635178" y="1464137"/>
              <a:ext cx="781098" cy="660642"/>
            </a:xfrm>
            <a:prstGeom prst="straightConnector1">
              <a:avLst/>
            </a:prstGeom>
            <a:ln>
              <a:solidFill>
                <a:srgbClr val="0066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Connecteur droit avec flèche 86"/>
            <p:cNvCxnSpPr>
              <a:stCxn id="85" idx="2"/>
            </p:cNvCxnSpPr>
            <p:nvPr/>
          </p:nvCxnSpPr>
          <p:spPr>
            <a:xfrm flipH="1">
              <a:off x="6261491" y="1464137"/>
              <a:ext cx="154784" cy="660641"/>
            </a:xfrm>
            <a:prstGeom prst="straightConnector1">
              <a:avLst/>
            </a:prstGeom>
            <a:ln>
              <a:solidFill>
                <a:srgbClr val="0066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Connecteur droit avec flèche 87"/>
            <p:cNvCxnSpPr>
              <a:stCxn id="85" idx="2"/>
            </p:cNvCxnSpPr>
            <p:nvPr/>
          </p:nvCxnSpPr>
          <p:spPr>
            <a:xfrm>
              <a:off x="6416275" y="1464137"/>
              <a:ext cx="510671" cy="621269"/>
            </a:xfrm>
            <a:prstGeom prst="straightConnector1">
              <a:avLst/>
            </a:prstGeom>
            <a:ln>
              <a:solidFill>
                <a:srgbClr val="0066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Connecteur droit avec flèche 88"/>
            <p:cNvCxnSpPr>
              <a:stCxn id="85" idx="2"/>
            </p:cNvCxnSpPr>
            <p:nvPr/>
          </p:nvCxnSpPr>
          <p:spPr>
            <a:xfrm>
              <a:off x="6416275" y="1464137"/>
              <a:ext cx="1136984" cy="660640"/>
            </a:xfrm>
            <a:prstGeom prst="straightConnector1">
              <a:avLst/>
            </a:prstGeom>
            <a:ln>
              <a:solidFill>
                <a:srgbClr val="0066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Connecteur droit avec flèche 89"/>
            <p:cNvCxnSpPr/>
            <p:nvPr/>
          </p:nvCxnSpPr>
          <p:spPr>
            <a:xfrm flipV="1">
              <a:off x="4905377" y="2895600"/>
              <a:ext cx="742948" cy="238125"/>
            </a:xfrm>
            <a:prstGeom prst="straightConnector1">
              <a:avLst/>
            </a:prstGeom>
            <a:ln>
              <a:solidFill>
                <a:srgbClr val="0066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Connecteur droit avec flèche 90"/>
            <p:cNvCxnSpPr>
              <a:stCxn id="84" idx="3"/>
            </p:cNvCxnSpPr>
            <p:nvPr/>
          </p:nvCxnSpPr>
          <p:spPr>
            <a:xfrm flipV="1">
              <a:off x="4943228" y="2800353"/>
              <a:ext cx="638422" cy="83229"/>
            </a:xfrm>
            <a:prstGeom prst="straightConnector1">
              <a:avLst/>
            </a:prstGeom>
            <a:ln>
              <a:solidFill>
                <a:srgbClr val="0066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Connecteur droit avec flèche 91"/>
            <p:cNvCxnSpPr/>
            <p:nvPr/>
          </p:nvCxnSpPr>
          <p:spPr>
            <a:xfrm flipV="1">
              <a:off x="4933953" y="3187855"/>
              <a:ext cx="348918" cy="222095"/>
            </a:xfrm>
            <a:prstGeom prst="straightConnector1">
              <a:avLst/>
            </a:prstGeom>
            <a:ln>
              <a:solidFill>
                <a:srgbClr val="0066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93" name="Groupe 46"/>
            <p:cNvGrpSpPr/>
            <p:nvPr/>
          </p:nvGrpSpPr>
          <p:grpSpPr>
            <a:xfrm>
              <a:off x="4777144" y="2518510"/>
              <a:ext cx="3959600" cy="665522"/>
              <a:chOff x="4777144" y="2518510"/>
              <a:chExt cx="3959600" cy="665522"/>
            </a:xfrm>
          </p:grpSpPr>
          <p:sp>
            <p:nvSpPr>
              <p:cNvPr id="96" name="ZoneTexte 95"/>
              <p:cNvSpPr txBox="1"/>
              <p:nvPr/>
            </p:nvSpPr>
            <p:spPr>
              <a:xfrm>
                <a:off x="7574073" y="2938858"/>
                <a:ext cx="1078803" cy="18841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b="1" dirty="0" smtClean="0">
                    <a:solidFill>
                      <a:srgbClr val="C00000"/>
                    </a:solidFill>
                    <a:latin typeface="+mj-lt"/>
                  </a:rPr>
                  <a:t>DX : 3,5 mm</a:t>
                </a:r>
                <a:endParaRPr lang="en-US" sz="1400" b="1" dirty="0">
                  <a:solidFill>
                    <a:srgbClr val="C00000"/>
                  </a:solidFill>
                  <a:latin typeface="+mj-lt"/>
                </a:endParaRPr>
              </a:p>
            </p:txBody>
          </p:sp>
          <p:sp>
            <p:nvSpPr>
              <p:cNvPr id="97" name="ZoneTexte 96"/>
              <p:cNvSpPr txBox="1"/>
              <p:nvPr/>
            </p:nvSpPr>
            <p:spPr>
              <a:xfrm>
                <a:off x="6783596" y="2936516"/>
                <a:ext cx="1028018" cy="18841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b="1" dirty="0" smtClean="0">
                    <a:solidFill>
                      <a:srgbClr val="C00000"/>
                    </a:solidFill>
                    <a:latin typeface="+mj-lt"/>
                  </a:rPr>
                  <a:t>DX : 0.4 mm</a:t>
                </a:r>
                <a:endParaRPr lang="en-US" sz="1400" b="1" dirty="0">
                  <a:solidFill>
                    <a:srgbClr val="C00000"/>
                  </a:solidFill>
                  <a:latin typeface="+mj-lt"/>
                </a:endParaRPr>
              </a:p>
            </p:txBody>
          </p:sp>
          <p:sp>
            <p:nvSpPr>
              <p:cNvPr id="98" name="ZoneTexte 97"/>
              <p:cNvSpPr txBox="1"/>
              <p:nvPr/>
            </p:nvSpPr>
            <p:spPr>
              <a:xfrm>
                <a:off x="5552501" y="2936516"/>
                <a:ext cx="1048324" cy="18841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b="1" dirty="0" smtClean="0">
                    <a:solidFill>
                      <a:srgbClr val="C00000"/>
                    </a:solidFill>
                    <a:latin typeface="+mj-lt"/>
                  </a:rPr>
                  <a:t>DX : 0.1 mm</a:t>
                </a:r>
                <a:endParaRPr lang="en-US" sz="1400" b="1" dirty="0">
                  <a:solidFill>
                    <a:srgbClr val="C00000"/>
                  </a:solidFill>
                  <a:latin typeface="+mj-lt"/>
                </a:endParaRPr>
              </a:p>
            </p:txBody>
          </p:sp>
          <p:sp>
            <p:nvSpPr>
              <p:cNvPr id="99" name="ZoneTexte 98"/>
              <p:cNvSpPr txBox="1"/>
              <p:nvPr/>
            </p:nvSpPr>
            <p:spPr>
              <a:xfrm>
                <a:off x="4777144" y="2532397"/>
                <a:ext cx="604482" cy="24493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b="1" dirty="0" smtClean="0">
                    <a:solidFill>
                      <a:srgbClr val="C00000"/>
                    </a:solidFill>
                    <a:latin typeface="Symbol" pitchFamily="18" charset="2"/>
                  </a:rPr>
                  <a:t>D</a:t>
                </a:r>
                <a:r>
                  <a:rPr lang="en-US" sz="2000" b="1" dirty="0" smtClean="0">
                    <a:solidFill>
                      <a:srgbClr val="C00000"/>
                    </a:solidFill>
                    <a:latin typeface="+mj-lt"/>
                  </a:rPr>
                  <a:t>Z</a:t>
                </a:r>
                <a:endParaRPr lang="en-US" sz="2000" b="1" dirty="0">
                  <a:solidFill>
                    <a:srgbClr val="C00000"/>
                  </a:solidFill>
                  <a:latin typeface="+mj-lt"/>
                </a:endParaRPr>
              </a:p>
            </p:txBody>
          </p:sp>
          <p:sp>
            <p:nvSpPr>
              <p:cNvPr id="100" name="ZoneTexte 99"/>
              <p:cNvSpPr txBox="1"/>
              <p:nvPr/>
            </p:nvSpPr>
            <p:spPr>
              <a:xfrm>
                <a:off x="7993441" y="2567663"/>
                <a:ext cx="743303" cy="24493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b="1" dirty="0" smtClean="0">
                    <a:solidFill>
                      <a:srgbClr val="C00000"/>
                    </a:solidFill>
                    <a:latin typeface="Symbol" pitchFamily="18" charset="2"/>
                  </a:rPr>
                  <a:t>D</a:t>
                </a:r>
                <a:r>
                  <a:rPr lang="en-US" sz="2000" b="1" dirty="0" smtClean="0">
                    <a:solidFill>
                      <a:srgbClr val="C00000"/>
                    </a:solidFill>
                    <a:latin typeface="+mj-lt"/>
                  </a:rPr>
                  <a:t>Z</a:t>
                </a:r>
                <a:endParaRPr lang="en-US" sz="2000" b="1" dirty="0">
                  <a:solidFill>
                    <a:srgbClr val="C00000"/>
                  </a:solidFill>
                  <a:latin typeface="+mj-lt"/>
                </a:endParaRPr>
              </a:p>
            </p:txBody>
          </p:sp>
          <p:cxnSp>
            <p:nvCxnSpPr>
              <p:cNvPr id="101" name="Connecteur droit avec flèche 100"/>
              <p:cNvCxnSpPr/>
              <p:nvPr/>
            </p:nvCxnSpPr>
            <p:spPr>
              <a:xfrm flipH="1">
                <a:off x="5674317" y="3184032"/>
                <a:ext cx="195723" cy="0"/>
              </a:xfrm>
              <a:prstGeom prst="straightConnector1">
                <a:avLst/>
              </a:prstGeom>
              <a:ln w="25400">
                <a:solidFill>
                  <a:srgbClr val="C0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2" name="Connecteur droit avec flèche 101"/>
              <p:cNvCxnSpPr/>
              <p:nvPr/>
            </p:nvCxnSpPr>
            <p:spPr>
              <a:xfrm flipH="1">
                <a:off x="7044379" y="3184032"/>
                <a:ext cx="195723" cy="0"/>
              </a:xfrm>
              <a:prstGeom prst="straightConnector1">
                <a:avLst/>
              </a:prstGeom>
              <a:ln w="25400">
                <a:solidFill>
                  <a:srgbClr val="C0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3" name="Connecteur droit avec flèche 102"/>
              <p:cNvCxnSpPr/>
              <p:nvPr/>
            </p:nvCxnSpPr>
            <p:spPr>
              <a:xfrm flipH="1">
                <a:off x="7745320" y="3184032"/>
                <a:ext cx="195723" cy="0"/>
              </a:xfrm>
              <a:prstGeom prst="straightConnector1">
                <a:avLst/>
              </a:prstGeom>
              <a:ln w="25400">
                <a:solidFill>
                  <a:srgbClr val="C0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4" name="Connecteur droit avec flèche 103"/>
              <p:cNvCxnSpPr/>
              <p:nvPr/>
            </p:nvCxnSpPr>
            <p:spPr>
              <a:xfrm>
                <a:off x="5165437" y="2518510"/>
                <a:ext cx="0" cy="196865"/>
              </a:xfrm>
              <a:prstGeom prst="straightConnector1">
                <a:avLst/>
              </a:prstGeom>
              <a:ln w="25400">
                <a:solidFill>
                  <a:srgbClr val="C0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5" name="Connecteur droit avec flèche 104"/>
              <p:cNvCxnSpPr/>
              <p:nvPr/>
            </p:nvCxnSpPr>
            <p:spPr>
              <a:xfrm>
                <a:off x="8022995" y="2518510"/>
                <a:ext cx="0" cy="196865"/>
              </a:xfrm>
              <a:prstGeom prst="straightConnector1">
                <a:avLst/>
              </a:prstGeom>
              <a:ln w="25400">
                <a:solidFill>
                  <a:srgbClr val="C0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94" name="Connecteur droit avec flèche 93"/>
            <p:cNvCxnSpPr/>
            <p:nvPr/>
          </p:nvCxnSpPr>
          <p:spPr>
            <a:xfrm rot="10800000">
              <a:off x="7940346" y="3159281"/>
              <a:ext cx="346404" cy="164944"/>
            </a:xfrm>
            <a:prstGeom prst="straightConnector1">
              <a:avLst/>
            </a:prstGeom>
            <a:ln>
              <a:solidFill>
                <a:srgbClr val="0066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5" name="ZoneTexte 94"/>
            <p:cNvSpPr txBox="1"/>
            <p:nvPr/>
          </p:nvSpPr>
          <p:spPr>
            <a:xfrm>
              <a:off x="8143876" y="3275509"/>
              <a:ext cx="1171574" cy="2449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 smtClean="0">
                  <a:latin typeface="+mj-lt"/>
                </a:rPr>
                <a:t>Mobile Point</a:t>
              </a:r>
              <a:endParaRPr lang="en-US" sz="2000" b="1" dirty="0">
                <a:latin typeface="+mj-lt"/>
              </a:endParaRPr>
            </a:p>
          </p:txBody>
        </p:sp>
      </p:grpSp>
      <p:sp>
        <p:nvSpPr>
          <p:cNvPr id="106" name="ZoneTexte 105"/>
          <p:cNvSpPr txBox="1"/>
          <p:nvPr/>
        </p:nvSpPr>
        <p:spPr>
          <a:xfrm>
            <a:off x="611560" y="6381328"/>
            <a:ext cx="80648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LHC : total thermal contractions are 80m over the 27 km.  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sz="2400" cap="none" dirty="0" smtClean="0">
                <a:ln>
                  <a:noFill/>
                </a:ln>
              </a:rPr>
              <a:t>CRYOGENICS :Superconducting cavities</a:t>
            </a:r>
          </a:p>
        </p:txBody>
      </p:sp>
      <p:pic>
        <p:nvPicPr>
          <p:cNvPr id="522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664" y="836712"/>
            <a:ext cx="6661309" cy="3051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4" descr="N:\SPL\COM\2011\EUCARD\Images Patxi 28-04-2011\Coupe Cavité3.png"/>
          <p:cNvPicPr>
            <a:picLocks noChangeAspect="1" noChangeArrowheads="1"/>
          </p:cNvPicPr>
          <p:nvPr/>
        </p:nvPicPr>
        <p:blipFill>
          <a:blip r:embed="rId3" cstate="screen"/>
          <a:srcRect b="34767"/>
          <a:stretch>
            <a:fillRect/>
          </a:stretch>
        </p:blipFill>
        <p:spPr bwMode="auto">
          <a:xfrm rot="10800000">
            <a:off x="971601" y="4032447"/>
            <a:ext cx="7156223" cy="2780928"/>
          </a:xfrm>
          <a:prstGeom prst="rect">
            <a:avLst/>
          </a:prstGeom>
          <a:noFill/>
        </p:spPr>
      </p:pic>
      <p:cxnSp>
        <p:nvCxnSpPr>
          <p:cNvPr id="6" name="Connecteur droit avec flèche 5"/>
          <p:cNvCxnSpPr/>
          <p:nvPr/>
        </p:nvCxnSpPr>
        <p:spPr>
          <a:xfrm>
            <a:off x="5113290" y="2276872"/>
            <a:ext cx="2915094" cy="0"/>
          </a:xfrm>
          <a:prstGeom prst="straightConnector1">
            <a:avLst/>
          </a:prstGeom>
          <a:ln w="25400">
            <a:solidFill>
              <a:srgbClr val="FF0000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avec flèche 8"/>
          <p:cNvCxnSpPr/>
          <p:nvPr/>
        </p:nvCxnSpPr>
        <p:spPr>
          <a:xfrm>
            <a:off x="611560" y="5517232"/>
            <a:ext cx="7416824" cy="0"/>
          </a:xfrm>
          <a:prstGeom prst="straightConnector1">
            <a:avLst/>
          </a:prstGeom>
          <a:ln w="25400">
            <a:solidFill>
              <a:srgbClr val="FF0000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avec flèche 12"/>
          <p:cNvCxnSpPr/>
          <p:nvPr/>
        </p:nvCxnSpPr>
        <p:spPr>
          <a:xfrm>
            <a:off x="827584" y="4149080"/>
            <a:ext cx="720080" cy="1872208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0" name="ZoneTexte 19"/>
          <p:cNvSpPr txBox="1"/>
          <p:nvPr/>
        </p:nvSpPr>
        <p:spPr>
          <a:xfrm>
            <a:off x="4139952" y="4149080"/>
            <a:ext cx="23762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/>
              <a:t>Power coupler </a:t>
            </a:r>
            <a:endParaRPr lang="fr-FR" sz="1400" dirty="0"/>
          </a:p>
        </p:txBody>
      </p:sp>
      <p:cxnSp>
        <p:nvCxnSpPr>
          <p:cNvPr id="21" name="Connecteur droit avec flèche 20"/>
          <p:cNvCxnSpPr/>
          <p:nvPr/>
        </p:nvCxnSpPr>
        <p:spPr>
          <a:xfrm>
            <a:off x="5436096" y="4293096"/>
            <a:ext cx="1584176" cy="144016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3" name="Connecteur droit avec flèche 22"/>
          <p:cNvCxnSpPr/>
          <p:nvPr/>
        </p:nvCxnSpPr>
        <p:spPr>
          <a:xfrm flipV="1">
            <a:off x="5436096" y="3212976"/>
            <a:ext cx="1008112" cy="1080120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6" name="ZoneTexte 25"/>
          <p:cNvSpPr txBox="1"/>
          <p:nvPr/>
        </p:nvSpPr>
        <p:spPr>
          <a:xfrm>
            <a:off x="2555776" y="3861048"/>
            <a:ext cx="12961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err="1" smtClean="0"/>
              <a:t>Helium</a:t>
            </a:r>
            <a:r>
              <a:rPr lang="fr-FR" sz="1400" dirty="0" smtClean="0"/>
              <a:t> tank</a:t>
            </a:r>
            <a:endParaRPr lang="fr-FR" sz="1400" dirty="0"/>
          </a:p>
        </p:txBody>
      </p:sp>
      <p:sp>
        <p:nvSpPr>
          <p:cNvPr id="31" name="ZoneTexte 30"/>
          <p:cNvSpPr txBox="1"/>
          <p:nvPr/>
        </p:nvSpPr>
        <p:spPr>
          <a:xfrm>
            <a:off x="179512" y="1844824"/>
            <a:ext cx="12961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/>
              <a:t>SPOKE</a:t>
            </a:r>
          </a:p>
          <a:p>
            <a:r>
              <a:rPr lang="fr-FR" sz="1400" dirty="0" smtClean="0"/>
              <a:t>CAVITY</a:t>
            </a:r>
            <a:endParaRPr lang="fr-FR" sz="1400" dirty="0"/>
          </a:p>
        </p:txBody>
      </p:sp>
      <p:sp>
        <p:nvSpPr>
          <p:cNvPr id="32" name="ZoneTexte 31"/>
          <p:cNvSpPr txBox="1"/>
          <p:nvPr/>
        </p:nvSpPr>
        <p:spPr>
          <a:xfrm>
            <a:off x="7668344" y="4581128"/>
            <a:ext cx="12961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/>
              <a:t>ELLIPTICAL</a:t>
            </a:r>
          </a:p>
          <a:p>
            <a:r>
              <a:rPr lang="fr-FR" sz="1400" dirty="0" smtClean="0"/>
              <a:t>CAVITY</a:t>
            </a:r>
            <a:endParaRPr lang="fr-FR" sz="1400" dirty="0"/>
          </a:p>
        </p:txBody>
      </p:sp>
      <p:sp>
        <p:nvSpPr>
          <p:cNvPr id="14" name="ZoneTexte 13"/>
          <p:cNvSpPr txBox="1"/>
          <p:nvPr/>
        </p:nvSpPr>
        <p:spPr>
          <a:xfrm>
            <a:off x="107504" y="3645024"/>
            <a:ext cx="12961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err="1" smtClean="0"/>
              <a:t>Frequency</a:t>
            </a:r>
            <a:r>
              <a:rPr lang="fr-FR" sz="1400" dirty="0" smtClean="0"/>
              <a:t> </a:t>
            </a:r>
            <a:r>
              <a:rPr lang="fr-FR" sz="1400" dirty="0" err="1" smtClean="0"/>
              <a:t>tuning</a:t>
            </a:r>
            <a:r>
              <a:rPr lang="fr-FR" sz="1400" dirty="0" smtClean="0"/>
              <a:t> system</a:t>
            </a:r>
            <a:endParaRPr lang="fr-FR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modele-IJCLAb-powerpoi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23221</TotalTime>
  <Words>3598</Words>
  <Application>Microsoft Office PowerPoint</Application>
  <PresentationFormat>Affichage à l'écran (4:3)</PresentationFormat>
  <Paragraphs>988</Paragraphs>
  <Slides>61</Slides>
  <Notes>3</Notes>
  <HiddenSlides>0</HiddenSlides>
  <MMClips>2</MMClips>
  <ScaleCrop>false</ScaleCrop>
  <HeadingPairs>
    <vt:vector size="8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2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61</vt:i4>
      </vt:variant>
    </vt:vector>
  </HeadingPairs>
  <TitlesOfParts>
    <vt:vector size="73" baseType="lpstr">
      <vt:lpstr>Arial</vt:lpstr>
      <vt:lpstr>Arial Bold</vt:lpstr>
      <vt:lpstr>Calibri</vt:lpstr>
      <vt:lpstr>Calibri Light</vt:lpstr>
      <vt:lpstr>Cambria</vt:lpstr>
      <vt:lpstr>PMingLiU</vt:lpstr>
      <vt:lpstr>Symbol</vt:lpstr>
      <vt:lpstr>Times New Roman</vt:lpstr>
      <vt:lpstr>Wingdings</vt:lpstr>
      <vt:lpstr>1_modele-IJCLAb-powerpoint</vt:lpstr>
      <vt:lpstr>Conception personnalisée</vt:lpstr>
      <vt:lpstr>Équation</vt:lpstr>
      <vt:lpstr>SUPERCONDUCTIVITY and CRYOGENICS for accelerators</vt:lpstr>
      <vt:lpstr>OUTLINE</vt:lpstr>
      <vt:lpstr>OUTLINE</vt:lpstr>
      <vt:lpstr>WHY SUPERCONDUCTIVITY for ACCELERATION ?</vt:lpstr>
      <vt:lpstr>WHY SUPERCONDUCTIVITY for MAGNETS ?</vt:lpstr>
      <vt:lpstr>WHY SUPERCONDUCTIVITY for MAGNETS ?</vt:lpstr>
      <vt:lpstr>WHY SUPERCONDUCTIVITY for ACCELERATION ?</vt:lpstr>
      <vt:lpstr>WHY SUPERCONDUCTIVITY ?</vt:lpstr>
      <vt:lpstr>Superconductivity : history</vt:lpstr>
      <vt:lpstr>Superconductivity : history </vt:lpstr>
      <vt:lpstr>Superconductivity : « the 2 fluids model »</vt:lpstr>
      <vt:lpstr>Superconductivity : « the 2 fluids model »</vt:lpstr>
      <vt:lpstr>Superconductivity : Ginzburg-Landau theory</vt:lpstr>
      <vt:lpstr>Superconductivity : Ginzburg-Landau theory</vt:lpstr>
      <vt:lpstr>Superconductivity : Type of superconductors</vt:lpstr>
      <vt:lpstr>Superconductivity : Type of superconductors</vt:lpstr>
      <vt:lpstr>Superconductivity : BCS THEORY</vt:lpstr>
      <vt:lpstr>Superconductivity : BCS THEORY</vt:lpstr>
      <vt:lpstr>Superconducting materials : what is used today ?</vt:lpstr>
      <vt:lpstr>Superconducting materials</vt:lpstr>
      <vt:lpstr>OUTLINE</vt:lpstr>
      <vt:lpstr>CRYOGENICS ( what’s the right T° ?) </vt:lpstr>
      <vt:lpstr>CRYOGENICS </vt:lpstr>
      <vt:lpstr>OUTLINE</vt:lpstr>
      <vt:lpstr>MAIN COMPONENTS in a CRYOMODULE</vt:lpstr>
      <vt:lpstr>CRYOGENICS (thermal insulation) </vt:lpstr>
      <vt:lpstr>CRYOGENICS </vt:lpstr>
      <vt:lpstr>CRYOGENICS ( high energy cryomodules) </vt:lpstr>
      <vt:lpstr>CRYOGENICS ( low energy cryomodules) </vt:lpstr>
      <vt:lpstr>VACUUM VESSEL</vt:lpstr>
      <vt:lpstr>CRYOGENICS :Superconducting magnets</vt:lpstr>
      <vt:lpstr>CRYOGENICS :Superconducting cavities</vt:lpstr>
      <vt:lpstr>Operation of an accelerator (from perturbations to failures)</vt:lpstr>
      <vt:lpstr>PERTURBATIONS : frequency perturbations</vt:lpstr>
      <vt:lpstr>Example of frequency tuner system </vt:lpstr>
      <vt:lpstr>PERTURBATIONS : frequency perturbations</vt:lpstr>
      <vt:lpstr>PERTURBATIONS : frequency perturbations</vt:lpstr>
      <vt:lpstr>PERTURBATIONS : frequency perturbations</vt:lpstr>
      <vt:lpstr>PERTURBATIONS : Multipacting</vt:lpstr>
      <vt:lpstr>PERTURBATIONS : Multipacting</vt:lpstr>
      <vt:lpstr>PERTURBATIONS : Field emission</vt:lpstr>
      <vt:lpstr>PERTURBATIONS : field emission</vt:lpstr>
      <vt:lpstr>PERTURBATIONS : quench</vt:lpstr>
      <vt:lpstr>accident : example LHC in 2008 </vt:lpstr>
      <vt:lpstr>Failures during operation</vt:lpstr>
      <vt:lpstr>Failures during operation : LHC example</vt:lpstr>
      <vt:lpstr>BEAM LOSSES</vt:lpstr>
      <vt:lpstr>BEAM losses : examples</vt:lpstr>
      <vt:lpstr>BEAM losses : examples</vt:lpstr>
      <vt:lpstr>BEAM losses : example LHC</vt:lpstr>
      <vt:lpstr>HOPE YOU ENJOYED KNOWING MORE ABOUT SUPERCONDUCTIVITY AND CRYOGENICS FOR ACCELERATORS</vt:lpstr>
      <vt:lpstr>Example of 120°C baking : SPIRAL2 QWR @ IPNO</vt:lpstr>
      <vt:lpstr>The MYRRHA spoke cryomodule (6) </vt:lpstr>
      <vt:lpstr>PERTURBATIONS : Q-disease or 100K effect</vt:lpstr>
      <vt:lpstr>Présentation PowerPoint</vt:lpstr>
      <vt:lpstr>Présentation PowerPoint</vt:lpstr>
      <vt:lpstr>Superconductivity : history</vt:lpstr>
      <vt:lpstr>Example : cryogenic piping of a cryomodule  </vt:lpstr>
      <vt:lpstr>Présentation PowerPoint</vt:lpstr>
      <vt:lpstr>CRYOGENICS (thermal contractions)  </vt:lpstr>
      <vt:lpstr>CRYOGENICS :Superconducting cavities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Longuevergne</dc:creator>
  <cp:lastModifiedBy>David Longuevergne</cp:lastModifiedBy>
  <cp:revision>382</cp:revision>
  <dcterms:created xsi:type="dcterms:W3CDTF">2011-03-22T12:48:14Z</dcterms:created>
  <dcterms:modified xsi:type="dcterms:W3CDTF">2024-06-03T20:10:33Z</dcterms:modified>
</cp:coreProperties>
</file>