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1"/>
  </p:notesMasterIdLst>
  <p:handoutMasterIdLst>
    <p:handoutMasterId r:id="rId182"/>
  </p:handoutMasterIdLst>
  <p:sldIdLst>
    <p:sldId id="258" r:id="rId2"/>
    <p:sldId id="259" r:id="rId3"/>
    <p:sldId id="260" r:id="rId4"/>
    <p:sldId id="261" r:id="rId5"/>
    <p:sldId id="573" r:id="rId6"/>
    <p:sldId id="262" r:id="rId7"/>
    <p:sldId id="266" r:id="rId8"/>
    <p:sldId id="276" r:id="rId9"/>
    <p:sldId id="277" r:id="rId10"/>
    <p:sldId id="267" r:id="rId11"/>
    <p:sldId id="268" r:id="rId12"/>
    <p:sldId id="269" r:id="rId13"/>
    <p:sldId id="270" r:id="rId14"/>
    <p:sldId id="271" r:id="rId15"/>
    <p:sldId id="517" r:id="rId16"/>
    <p:sldId id="518" r:id="rId17"/>
    <p:sldId id="272" r:id="rId18"/>
    <p:sldId id="264" r:id="rId19"/>
    <p:sldId id="273" r:id="rId20"/>
    <p:sldId id="274" r:id="rId21"/>
    <p:sldId id="575" r:id="rId22"/>
    <p:sldId id="576" r:id="rId23"/>
    <p:sldId id="592" r:id="rId24"/>
    <p:sldId id="591" r:id="rId25"/>
    <p:sldId id="495" r:id="rId26"/>
    <p:sldId id="496" r:id="rId27"/>
    <p:sldId id="497" r:id="rId28"/>
    <p:sldId id="498" r:id="rId29"/>
    <p:sldId id="590" r:id="rId30"/>
    <p:sldId id="593" r:id="rId31"/>
    <p:sldId id="594" r:id="rId32"/>
    <p:sldId id="275" r:id="rId33"/>
    <p:sldId id="516" r:id="rId34"/>
    <p:sldId id="342" r:id="rId35"/>
    <p:sldId id="343" r:id="rId36"/>
    <p:sldId id="344" r:id="rId37"/>
    <p:sldId id="345" r:id="rId38"/>
    <p:sldId id="346" r:id="rId39"/>
    <p:sldId id="595" r:id="rId40"/>
    <p:sldId id="574" r:id="rId41"/>
    <p:sldId id="279" r:id="rId42"/>
    <p:sldId id="280" r:id="rId43"/>
    <p:sldId id="519" r:id="rId44"/>
    <p:sldId id="520" r:id="rId45"/>
    <p:sldId id="521" r:id="rId46"/>
    <p:sldId id="522" r:id="rId47"/>
    <p:sldId id="523" r:id="rId48"/>
    <p:sldId id="524" r:id="rId49"/>
    <p:sldId id="525" r:id="rId50"/>
    <p:sldId id="526" r:id="rId51"/>
    <p:sldId id="527" r:id="rId52"/>
    <p:sldId id="528" r:id="rId53"/>
    <p:sldId id="529" r:id="rId54"/>
    <p:sldId id="531" r:id="rId55"/>
    <p:sldId id="532" r:id="rId56"/>
    <p:sldId id="533" r:id="rId57"/>
    <p:sldId id="534" r:id="rId58"/>
    <p:sldId id="535" r:id="rId59"/>
    <p:sldId id="536" r:id="rId60"/>
    <p:sldId id="537" r:id="rId61"/>
    <p:sldId id="538" r:id="rId62"/>
    <p:sldId id="564" r:id="rId63"/>
    <p:sldId id="565" r:id="rId64"/>
    <p:sldId id="539" r:id="rId65"/>
    <p:sldId id="540" r:id="rId66"/>
    <p:sldId id="541" r:id="rId67"/>
    <p:sldId id="542" r:id="rId68"/>
    <p:sldId id="543" r:id="rId69"/>
    <p:sldId id="544" r:id="rId70"/>
    <p:sldId id="545" r:id="rId71"/>
    <p:sldId id="546" r:id="rId72"/>
    <p:sldId id="320" r:id="rId73"/>
    <p:sldId id="548" r:id="rId74"/>
    <p:sldId id="549" r:id="rId75"/>
    <p:sldId id="550" r:id="rId76"/>
    <p:sldId id="551" r:id="rId77"/>
    <p:sldId id="552" r:id="rId78"/>
    <p:sldId id="553" r:id="rId79"/>
    <p:sldId id="554" r:id="rId80"/>
    <p:sldId id="577" r:id="rId81"/>
    <p:sldId id="556" r:id="rId82"/>
    <p:sldId id="557" r:id="rId83"/>
    <p:sldId id="558" r:id="rId84"/>
    <p:sldId id="559" r:id="rId85"/>
    <p:sldId id="560" r:id="rId86"/>
    <p:sldId id="561" r:id="rId87"/>
    <p:sldId id="578" r:id="rId88"/>
    <p:sldId id="350" r:id="rId89"/>
    <p:sldId id="351" r:id="rId90"/>
    <p:sldId id="352" r:id="rId91"/>
    <p:sldId id="353" r:id="rId92"/>
    <p:sldId id="354" r:id="rId93"/>
    <p:sldId id="355" r:id="rId94"/>
    <p:sldId id="356" r:id="rId95"/>
    <p:sldId id="357" r:id="rId96"/>
    <p:sldId id="358" r:id="rId97"/>
    <p:sldId id="359" r:id="rId98"/>
    <p:sldId id="579" r:id="rId99"/>
    <p:sldId id="362" r:id="rId100"/>
    <p:sldId id="363" r:id="rId101"/>
    <p:sldId id="364" r:id="rId102"/>
    <p:sldId id="365" r:id="rId103"/>
    <p:sldId id="366" r:id="rId104"/>
    <p:sldId id="367" r:id="rId105"/>
    <p:sldId id="368" r:id="rId106"/>
    <p:sldId id="369" r:id="rId107"/>
    <p:sldId id="373" r:id="rId108"/>
    <p:sldId id="374" r:id="rId109"/>
    <p:sldId id="375" r:id="rId110"/>
    <p:sldId id="376" r:id="rId111"/>
    <p:sldId id="378" r:id="rId112"/>
    <p:sldId id="380" r:id="rId113"/>
    <p:sldId id="381" r:id="rId114"/>
    <p:sldId id="382" r:id="rId115"/>
    <p:sldId id="383" r:id="rId116"/>
    <p:sldId id="384" r:id="rId117"/>
    <p:sldId id="385" r:id="rId118"/>
    <p:sldId id="386" r:id="rId119"/>
    <p:sldId id="388" r:id="rId120"/>
    <p:sldId id="389" r:id="rId121"/>
    <p:sldId id="390" r:id="rId122"/>
    <p:sldId id="391" r:id="rId123"/>
    <p:sldId id="392" r:id="rId124"/>
    <p:sldId id="393" r:id="rId125"/>
    <p:sldId id="397" r:id="rId126"/>
    <p:sldId id="398" r:id="rId127"/>
    <p:sldId id="401" r:id="rId128"/>
    <p:sldId id="406" r:id="rId129"/>
    <p:sldId id="407" r:id="rId130"/>
    <p:sldId id="408" r:id="rId131"/>
    <p:sldId id="409" r:id="rId132"/>
    <p:sldId id="410" r:id="rId133"/>
    <p:sldId id="566" r:id="rId134"/>
    <p:sldId id="580" r:id="rId135"/>
    <p:sldId id="454" r:id="rId136"/>
    <p:sldId id="457" r:id="rId137"/>
    <p:sldId id="458" r:id="rId138"/>
    <p:sldId id="459" r:id="rId139"/>
    <p:sldId id="461" r:id="rId140"/>
    <p:sldId id="462" r:id="rId141"/>
    <p:sldId id="463" r:id="rId142"/>
    <p:sldId id="464" r:id="rId143"/>
    <p:sldId id="465" r:id="rId144"/>
    <p:sldId id="466" r:id="rId145"/>
    <p:sldId id="467" r:id="rId146"/>
    <p:sldId id="468" r:id="rId147"/>
    <p:sldId id="469" r:id="rId148"/>
    <p:sldId id="470" r:id="rId149"/>
    <p:sldId id="471" r:id="rId150"/>
    <p:sldId id="472" r:id="rId151"/>
    <p:sldId id="473" r:id="rId152"/>
    <p:sldId id="474" r:id="rId153"/>
    <p:sldId id="476" r:id="rId154"/>
    <p:sldId id="477" r:id="rId155"/>
    <p:sldId id="480" r:id="rId156"/>
    <p:sldId id="481" r:id="rId157"/>
    <p:sldId id="482" r:id="rId158"/>
    <p:sldId id="483" r:id="rId159"/>
    <p:sldId id="484" r:id="rId160"/>
    <p:sldId id="485" r:id="rId161"/>
    <p:sldId id="486" r:id="rId162"/>
    <p:sldId id="488" r:id="rId163"/>
    <p:sldId id="489" r:id="rId164"/>
    <p:sldId id="490" r:id="rId165"/>
    <p:sldId id="491" r:id="rId166"/>
    <p:sldId id="581" r:id="rId167"/>
    <p:sldId id="568" r:id="rId168"/>
    <p:sldId id="571" r:id="rId169"/>
    <p:sldId id="569" r:id="rId170"/>
    <p:sldId id="572" r:id="rId171"/>
    <p:sldId id="582" r:id="rId172"/>
    <p:sldId id="570" r:id="rId173"/>
    <p:sldId id="583" r:id="rId174"/>
    <p:sldId id="584" r:id="rId175"/>
    <p:sldId id="588" r:id="rId176"/>
    <p:sldId id="585" r:id="rId177"/>
    <p:sldId id="586" r:id="rId178"/>
    <p:sldId id="587" r:id="rId179"/>
    <p:sldId id="589" r:id="rId18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94682" autoAdjust="0"/>
  </p:normalViewPr>
  <p:slideViewPr>
    <p:cSldViewPr snapToGrid="0" snapToObjects="1">
      <p:cViewPr varScale="1">
        <p:scale>
          <a:sx n="111" d="100"/>
          <a:sy n="111" d="100"/>
        </p:scale>
        <p:origin x="16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136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handoutMaster" Target="handoutMasters/handout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05D74-D993-4F49-9099-CB643E385F61}" type="datetimeFigureOut">
              <a:rPr lang="fr-FR" smtClean="0"/>
              <a:pPr/>
              <a:t>05/06/2023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B390B-BD49-0D4B-897F-519AA40FFFF8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184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5FDB4-48EF-FA4B-A40E-4F32BFF31063}" type="datetimeFigureOut">
              <a:rPr lang="fr-FR" smtClean="0"/>
              <a:pPr/>
              <a:t>05/06/2023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DF7E3-C6AD-3442-990B-1344F6026AA1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196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F7E3-C6AD-3442-990B-1344F6026AA1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75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A31516-1B14-744D-AD8B-E227D65C50F3}" type="slidenum">
              <a:rPr lang="en-GB"/>
              <a:pPr/>
              <a:t>11</a:t>
            </a:fld>
            <a:endParaRPr lang="en-GB"/>
          </a:p>
        </p:txBody>
      </p:sp>
      <p:sp>
        <p:nvSpPr>
          <p:cNvPr id="61441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0165" tIns="40083" rIns="80165" bIns="40083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44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512" y="4343231"/>
            <a:ext cx="5484096" cy="411242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D317F08-899F-F147-B8C5-A09E5C34A307}" type="slidenum">
              <a:rPr lang="en-GB"/>
              <a:pPr/>
              <a:t>34</a:t>
            </a:fld>
            <a:endParaRPr lang="en-GB"/>
          </a:p>
        </p:txBody>
      </p:sp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0165" tIns="40083" rIns="80165" bIns="40083" anchor="ctr"/>
          <a:lstStyle/>
          <a:p>
            <a:endParaRPr lang="fr-FR"/>
          </a:p>
        </p:txBody>
      </p:sp>
      <p:sp>
        <p:nvSpPr>
          <p:cNvPr id="8397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512" y="4343231"/>
            <a:ext cx="5484096" cy="411242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BA20EE5-487B-134F-9E67-2778ECF605BC}" type="slidenum">
              <a:rPr lang="en-GB"/>
              <a:pPr/>
              <a:t>35</a:t>
            </a:fld>
            <a:endParaRPr lang="en-GB"/>
          </a:p>
        </p:txBody>
      </p:sp>
      <p:sp>
        <p:nvSpPr>
          <p:cNvPr id="84993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0165" tIns="40083" rIns="80165" bIns="40083" anchor="ctr"/>
          <a:lstStyle/>
          <a:p>
            <a:endParaRPr lang="fr-FR"/>
          </a:p>
        </p:txBody>
      </p:sp>
      <p:sp>
        <p:nvSpPr>
          <p:cNvPr id="8499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512" y="4343231"/>
            <a:ext cx="5484096" cy="411242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628F12-A122-5541-A9EF-5431DD7E6554}" type="slidenum">
              <a:rPr lang="en-GB"/>
              <a:pPr/>
              <a:t>36</a:t>
            </a:fld>
            <a:endParaRPr lang="en-GB"/>
          </a:p>
        </p:txBody>
      </p:sp>
      <p:sp>
        <p:nvSpPr>
          <p:cNvPr id="86017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0165" tIns="40083" rIns="80165" bIns="40083" anchor="ctr"/>
          <a:lstStyle/>
          <a:p>
            <a:endParaRPr lang="fr-FR"/>
          </a:p>
        </p:txBody>
      </p:sp>
      <p:sp>
        <p:nvSpPr>
          <p:cNvPr id="8601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512" y="4343231"/>
            <a:ext cx="5484096" cy="411242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988AA0-5385-8247-A52B-CFBB8B22467F}" type="slidenum">
              <a:rPr lang="en-GB"/>
              <a:pPr/>
              <a:t>37</a:t>
            </a:fld>
            <a:endParaRPr lang="en-GB"/>
          </a:p>
        </p:txBody>
      </p:sp>
      <p:sp>
        <p:nvSpPr>
          <p:cNvPr id="87041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0165" tIns="40083" rIns="80165" bIns="40083" anchor="ctr"/>
          <a:lstStyle/>
          <a:p>
            <a:endParaRPr lang="fr-FR"/>
          </a:p>
        </p:txBody>
      </p:sp>
      <p:sp>
        <p:nvSpPr>
          <p:cNvPr id="8704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512" y="4343231"/>
            <a:ext cx="5484096" cy="411242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C3F137E-D6A3-DA4E-80CE-C9467E74C80B}" type="slidenum">
              <a:rPr lang="en-GB"/>
              <a:pPr/>
              <a:t>38</a:t>
            </a:fld>
            <a:endParaRPr lang="en-GB"/>
          </a:p>
        </p:txBody>
      </p:sp>
      <p:sp>
        <p:nvSpPr>
          <p:cNvPr id="88065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0165" tIns="40083" rIns="80165" bIns="40083" anchor="ctr"/>
          <a:lstStyle/>
          <a:p>
            <a:endParaRPr lang="fr-FR"/>
          </a:p>
        </p:txBody>
      </p:sp>
      <p:sp>
        <p:nvSpPr>
          <p:cNvPr id="8806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512" y="4343231"/>
            <a:ext cx="5484096" cy="4112423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6A20025-9F9A-C24D-8077-6A5CAA7E6435}" type="slidenum">
              <a:rPr lang="en-GB"/>
              <a:pPr/>
              <a:t>41</a:t>
            </a:fld>
            <a:endParaRPr lang="en-GB"/>
          </a:p>
        </p:txBody>
      </p:sp>
      <p:sp>
        <p:nvSpPr>
          <p:cNvPr id="460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60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098" y="4343703"/>
            <a:ext cx="5485805" cy="411540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A72B08-1235-0849-A383-12C7A6D32143}" type="slidenum">
              <a:rPr lang="en-GB"/>
              <a:pPr/>
              <a:t>42</a:t>
            </a:fld>
            <a:endParaRPr lang="en-GB"/>
          </a:p>
        </p:txBody>
      </p:sp>
      <p:sp>
        <p:nvSpPr>
          <p:cNvPr id="501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01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098" y="4343703"/>
            <a:ext cx="5485805" cy="403678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F85FA3-41BC-9A48-91E1-7A5A01A0DF3E}" type="slidenum">
              <a:rPr lang="en-GB"/>
              <a:pPr/>
              <a:t>60</a:t>
            </a:fld>
            <a:endParaRPr lang="en-GB"/>
          </a:p>
        </p:txBody>
      </p:sp>
      <p:sp>
        <p:nvSpPr>
          <p:cNvPr id="829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098" y="4343703"/>
            <a:ext cx="5485805" cy="403678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235FCD-1E35-7048-80C0-D7EB7ED1F4AE}" type="slidenum">
              <a:rPr lang="en-GB"/>
              <a:pPr/>
              <a:t>62</a:t>
            </a:fld>
            <a:endParaRPr lang="en-GB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86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82828" cy="411238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1575248-B7D7-4742-B795-83EBE656A245}" type="slidenum">
              <a:rPr lang="en-GB"/>
              <a:pPr/>
              <a:t>72</a:t>
            </a:fld>
            <a:endParaRPr lang="en-GB"/>
          </a:p>
        </p:txBody>
      </p:sp>
      <p:sp>
        <p:nvSpPr>
          <p:cNvPr id="870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70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098" y="4343703"/>
            <a:ext cx="5485805" cy="403678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4929D0A-9FB0-2D48-9991-69A0EC4ABC1A}" type="slidenum">
              <a:rPr lang="en-GB"/>
              <a:pPr/>
              <a:t>99</a:t>
            </a:fld>
            <a:endParaRPr lang="en-GB"/>
          </a:p>
        </p:txBody>
      </p:sp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44356" cy="34229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03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E0B731-63FD-494F-9FEA-92E2DC4A924A}" type="slidenum">
              <a:rPr lang="en-GB"/>
              <a:pPr/>
              <a:t>100</a:t>
            </a:fld>
            <a:endParaRPr lang="en-GB"/>
          </a:p>
        </p:txBody>
      </p:sp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44356" cy="34229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05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D22128E-79C9-734D-B265-8B9380329A3B}" type="slidenum">
              <a:rPr lang="en-GB"/>
              <a:pPr/>
              <a:t>101</a:t>
            </a:fld>
            <a:endParaRPr lang="en-GB"/>
          </a:p>
        </p:txBody>
      </p:sp>
      <p:sp>
        <p:nvSpPr>
          <p:cNvPr id="46081" name="Text Box 1"/>
          <p:cNvSpPr txBox="1">
            <a:spLocks noChangeArrowheads="1"/>
          </p:cNvSpPr>
          <p:nvPr/>
        </p:nvSpPr>
        <p:spPr bwMode="auto">
          <a:xfrm>
            <a:off x="1003102" y="695477"/>
            <a:ext cx="4848820" cy="342597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08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6355CA-1D00-214C-8E34-44FC0045E185}" type="slidenum">
              <a:rPr lang="en-GB"/>
              <a:pPr/>
              <a:t>102</a:t>
            </a:fld>
            <a:endParaRPr lang="en-GB"/>
          </a:p>
        </p:txBody>
      </p:sp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44356" cy="34229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10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702AD2-1543-5845-94C5-67FD3E853412}" type="slidenum">
              <a:rPr lang="en-GB"/>
              <a:pPr/>
              <a:t>103</a:t>
            </a:fld>
            <a:endParaRPr lang="en-GB"/>
          </a:p>
        </p:txBody>
      </p:sp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44356" cy="34229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17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740494-A7B1-9244-B098-7EEE6978B077}" type="slidenum">
              <a:rPr lang="en-GB"/>
              <a:pPr/>
              <a:t>104</a:t>
            </a:fld>
            <a:endParaRPr lang="en-GB"/>
          </a:p>
        </p:txBody>
      </p:sp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44356" cy="34229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20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EFCC56-2F93-0D47-BFF3-20A4EC856CFA}" type="slidenum">
              <a:rPr lang="en-GB"/>
              <a:pPr/>
              <a:t>107</a:t>
            </a:fld>
            <a:endParaRPr lang="en-GB"/>
          </a:p>
        </p:txBody>
      </p:sp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38403" cy="34169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2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299D38-EE16-0840-89B9-2F424977CD4D}" type="slidenum">
              <a:rPr lang="en-GB"/>
              <a:pPr/>
              <a:t>108</a:t>
            </a:fld>
            <a:endParaRPr lang="en-GB"/>
          </a:p>
        </p:txBody>
      </p:sp>
      <p:sp>
        <p:nvSpPr>
          <p:cNvPr id="56321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38403" cy="34169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32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C6FAE1-7B5F-484B-BDFB-C8C265DB2608}" type="slidenum">
              <a:rPr lang="en-GB"/>
              <a:pPr/>
              <a:t>109</a:t>
            </a:fld>
            <a:endParaRPr lang="en-GB"/>
          </a:p>
        </p:txBody>
      </p:sp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1003102" y="695477"/>
            <a:ext cx="4836914" cy="341539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34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66D54E-81DD-9243-986F-090D86D0EC57}" type="slidenum">
              <a:rPr lang="en-GB"/>
              <a:pPr/>
              <a:t>110</a:t>
            </a:fld>
            <a:endParaRPr lang="en-GB"/>
          </a:p>
        </p:txBody>
      </p:sp>
      <p:sp>
        <p:nvSpPr>
          <p:cNvPr id="58369" name="Text Box 1"/>
          <p:cNvSpPr txBox="1">
            <a:spLocks noChangeArrowheads="1"/>
          </p:cNvSpPr>
          <p:nvPr/>
        </p:nvSpPr>
        <p:spPr bwMode="auto">
          <a:xfrm>
            <a:off x="1003102" y="695477"/>
            <a:ext cx="4836914" cy="341539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837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83AFB0-347A-244C-967B-BEE8F2454BC0}" type="slidenum">
              <a:rPr lang="en-GB"/>
              <a:pPr/>
              <a:t>111</a:t>
            </a:fld>
            <a:endParaRPr lang="en-GB"/>
          </a:p>
        </p:txBody>
      </p:sp>
      <p:sp>
        <p:nvSpPr>
          <p:cNvPr id="60417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44356" cy="342295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041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70EEBC3-C361-5940-BCA8-DE0252606F40}" type="slidenum">
              <a:rPr lang="en-GB"/>
              <a:pPr/>
              <a:t>112</a:t>
            </a:fld>
            <a:endParaRPr lang="en-GB"/>
          </a:p>
        </p:txBody>
      </p:sp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1003102" y="695477"/>
            <a:ext cx="4835426" cy="341388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246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F78B94-6A10-854F-B020-CFBC2E874BEA}" type="slidenum">
              <a:rPr lang="en-GB"/>
              <a:pPr/>
              <a:t>113</a:t>
            </a:fld>
            <a:endParaRPr lang="en-GB"/>
          </a:p>
        </p:txBody>
      </p:sp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1003102" y="695477"/>
            <a:ext cx="4835426" cy="341388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349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FCEDCB-F6FC-6044-9955-CE81179C0FB4}" type="slidenum">
              <a:rPr lang="en-GB"/>
              <a:pPr/>
              <a:t>114</a:t>
            </a:fld>
            <a:endParaRPr lang="en-GB"/>
          </a:p>
        </p:txBody>
      </p:sp>
      <p:sp>
        <p:nvSpPr>
          <p:cNvPr id="49153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15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82828" cy="411238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8CB62BE-76B2-CD45-AD90-36CA232FE4E8}" type="slidenum">
              <a:rPr lang="en-GB"/>
              <a:pPr/>
              <a:t>115</a:t>
            </a:fld>
            <a:endParaRPr lang="en-GB"/>
          </a:p>
        </p:txBody>
      </p:sp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17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82828" cy="411238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0C33C35-B5A1-C440-BCF6-3A5615157046}" type="slidenum">
              <a:rPr lang="en-GB"/>
              <a:pPr/>
              <a:t>116</a:t>
            </a:fld>
            <a:endParaRPr lang="en-GB"/>
          </a:p>
        </p:txBody>
      </p:sp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20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82828" cy="411238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9255DC-882C-0E4E-B5BE-FBE0632C5293}" type="slidenum">
              <a:rPr lang="en-GB"/>
              <a:pPr/>
              <a:t>117</a:t>
            </a:fld>
            <a:endParaRPr lang="en-GB"/>
          </a:p>
        </p:txBody>
      </p:sp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13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82828" cy="411238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62862A-4319-5947-973E-38CF3CF277D1}" type="slidenum">
              <a:rPr lang="en-GB"/>
              <a:pPr/>
              <a:t>119</a:t>
            </a:fld>
            <a:endParaRPr lang="en-GB"/>
          </a:p>
        </p:txBody>
      </p:sp>
      <p:sp>
        <p:nvSpPr>
          <p:cNvPr id="46081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08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82828" cy="411238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D40EAC-CD42-5B4E-8DE3-457CEC198367}" type="slidenum">
              <a:rPr lang="en-GB"/>
              <a:pPr/>
              <a:t>120</a:t>
            </a:fld>
            <a:endParaRPr lang="en-GB"/>
          </a:p>
        </p:txBody>
      </p:sp>
      <p:sp>
        <p:nvSpPr>
          <p:cNvPr id="52225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22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82828" cy="411238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DE45C6-A95C-7B4E-8E12-C150139DE9BF}" type="slidenum">
              <a:rPr lang="en-GB"/>
              <a:pPr/>
              <a:t>125</a:t>
            </a:fld>
            <a:endParaRPr lang="en-GB"/>
          </a:p>
        </p:txBody>
      </p:sp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2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82828" cy="411238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A0D1CAC-6054-1847-974A-18A204B30901}" type="slidenum">
              <a:rPr lang="en-GB"/>
              <a:pPr/>
              <a:t>126</a:t>
            </a:fld>
            <a:endParaRPr lang="en-GB"/>
          </a:p>
        </p:txBody>
      </p:sp>
      <p:sp>
        <p:nvSpPr>
          <p:cNvPr id="56321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32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82828" cy="411238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308C9B-ABAB-DB40-8323-092CC6B0E5EA}" type="slidenum">
              <a:rPr lang="en-GB"/>
              <a:pPr/>
              <a:t>127</a:t>
            </a:fld>
            <a:endParaRPr lang="en-GB"/>
          </a:p>
        </p:txBody>
      </p:sp>
      <p:sp>
        <p:nvSpPr>
          <p:cNvPr id="64513" name="Text Box 1"/>
          <p:cNvSpPr txBox="1">
            <a:spLocks noChangeArrowheads="1"/>
          </p:cNvSpPr>
          <p:nvPr/>
        </p:nvSpPr>
        <p:spPr bwMode="auto">
          <a:xfrm>
            <a:off x="1003102" y="695477"/>
            <a:ext cx="4835426" cy="341388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6493" tIns="43247" rIns="86493" bIns="43247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451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69433" cy="409877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0162" tIns="40081" rIns="80162" bIns="40081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B73A3D5-3AFA-8843-AA82-7A7997260D02}" type="slidenum">
              <a:rPr lang="en-GB"/>
              <a:pPr/>
              <a:t>135</a:t>
            </a:fld>
            <a:endParaRPr lang="en-GB"/>
          </a:p>
        </p:txBody>
      </p:sp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4198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FF917D-757E-834D-8B0C-8F5582F3C7F7}" type="slidenum">
              <a:rPr lang="en-GB"/>
              <a:pPr/>
              <a:t>136</a:t>
            </a:fld>
            <a:endParaRPr lang="en-GB"/>
          </a:p>
        </p:txBody>
      </p:sp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4505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A6726FF-BB28-DB40-BE14-68A73A033BD2}" type="slidenum">
              <a:rPr lang="en-GB"/>
              <a:pPr/>
              <a:t>137</a:t>
            </a:fld>
            <a:endParaRPr lang="en-GB"/>
          </a:p>
        </p:txBody>
      </p:sp>
      <p:sp>
        <p:nvSpPr>
          <p:cNvPr id="46081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4608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B68845-400E-B94D-A519-FD3184AB1673}" type="slidenum">
              <a:rPr lang="en-GB"/>
              <a:pPr/>
              <a:t>138</a:t>
            </a:fld>
            <a:endParaRPr lang="en-GB"/>
          </a:p>
        </p:txBody>
      </p:sp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4710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AA91BC3-39E7-194D-8507-4F00AAF45744}" type="slidenum">
              <a:rPr lang="en-GB"/>
              <a:pPr/>
              <a:t>139</a:t>
            </a:fld>
            <a:endParaRPr lang="en-GB"/>
          </a:p>
        </p:txBody>
      </p:sp>
      <p:sp>
        <p:nvSpPr>
          <p:cNvPr id="49153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4915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CF97B3F-8473-C448-B835-3A3D9D2E3045}" type="slidenum">
              <a:rPr lang="en-GB"/>
              <a:pPr/>
              <a:t>140</a:t>
            </a:fld>
            <a:endParaRPr lang="en-GB"/>
          </a:p>
        </p:txBody>
      </p:sp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5120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464CC80-5D25-3841-8BB4-8CC6FF40FD1F}" type="slidenum">
              <a:rPr lang="en-GB"/>
              <a:pPr/>
              <a:t>141</a:t>
            </a:fld>
            <a:endParaRPr lang="en-GB"/>
          </a:p>
        </p:txBody>
      </p:sp>
      <p:sp>
        <p:nvSpPr>
          <p:cNvPr id="52225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5222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4364366-838C-7048-9BB4-96088C317C4D}" type="slidenum">
              <a:rPr lang="en-GB"/>
              <a:pPr/>
              <a:t>142</a:t>
            </a:fld>
            <a:endParaRPr lang="en-GB"/>
          </a:p>
        </p:txBody>
      </p:sp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1003102" y="695477"/>
            <a:ext cx="4848820" cy="342597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5325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223224-FAD7-9B45-A79F-A13913C779B1}" type="slidenum">
              <a:rPr lang="en-GB"/>
              <a:pPr/>
              <a:t>143</a:t>
            </a:fld>
            <a:endParaRPr lang="en-GB"/>
          </a:p>
        </p:txBody>
      </p:sp>
      <p:sp>
        <p:nvSpPr>
          <p:cNvPr id="54273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5427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C25321-0576-AF4E-919D-48FF19062536}" type="slidenum">
              <a:rPr lang="en-GB"/>
              <a:pPr/>
              <a:t>144</a:t>
            </a:fld>
            <a:endParaRPr lang="en-GB"/>
          </a:p>
        </p:txBody>
      </p:sp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552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5ED02FD-8F57-5A46-AF4B-346D0E7347B4}" type="slidenum">
              <a:rPr lang="en-GB"/>
              <a:pPr/>
              <a:t>145</a:t>
            </a:fld>
            <a:endParaRPr lang="en-GB"/>
          </a:p>
        </p:txBody>
      </p:sp>
      <p:sp>
        <p:nvSpPr>
          <p:cNvPr id="56321" name="Text Box 1"/>
          <p:cNvSpPr txBox="1">
            <a:spLocks noChangeArrowheads="1"/>
          </p:cNvSpPr>
          <p:nvPr/>
        </p:nvSpPr>
        <p:spPr bwMode="auto">
          <a:xfrm>
            <a:off x="1003102" y="695477"/>
            <a:ext cx="4848820" cy="342597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5632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2DEE8C-1AAF-B04D-BFD3-DCD18847392F}" type="slidenum">
              <a:rPr lang="en-GB"/>
              <a:pPr/>
              <a:t>146</a:t>
            </a:fld>
            <a:endParaRPr lang="en-GB"/>
          </a:p>
        </p:txBody>
      </p:sp>
      <p:sp>
        <p:nvSpPr>
          <p:cNvPr id="57345" name="Text Box 1"/>
          <p:cNvSpPr txBox="1">
            <a:spLocks noChangeArrowheads="1"/>
          </p:cNvSpPr>
          <p:nvPr/>
        </p:nvSpPr>
        <p:spPr bwMode="auto">
          <a:xfrm>
            <a:off x="1003102" y="695477"/>
            <a:ext cx="4848820" cy="342597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5734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0E65DC-95B8-D545-A181-0849809CDFC9}" type="slidenum">
              <a:rPr lang="en-GB"/>
              <a:pPr/>
              <a:t>147</a:t>
            </a:fld>
            <a:endParaRPr lang="en-GB"/>
          </a:p>
        </p:txBody>
      </p:sp>
      <p:sp>
        <p:nvSpPr>
          <p:cNvPr id="58369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5837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2A8F9E-2ED7-E948-A6C6-F7F165F22039}" type="slidenum">
              <a:rPr lang="en-GB"/>
              <a:pPr/>
              <a:t>148</a:t>
            </a:fld>
            <a:endParaRPr lang="en-GB"/>
          </a:p>
        </p:txBody>
      </p:sp>
      <p:sp>
        <p:nvSpPr>
          <p:cNvPr id="59393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5939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9213E0-2A65-3C4A-81DD-D4E99DFC55FA}" type="slidenum">
              <a:rPr lang="en-GB"/>
              <a:pPr/>
              <a:t>149</a:t>
            </a:fld>
            <a:endParaRPr lang="en-GB"/>
          </a:p>
        </p:txBody>
      </p:sp>
      <p:sp>
        <p:nvSpPr>
          <p:cNvPr id="60417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6041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3594E3-2AF9-9D49-AF7B-A5F212A00E27}" type="slidenum">
              <a:rPr lang="en-GB"/>
              <a:pPr/>
              <a:t>150</a:t>
            </a:fld>
            <a:endParaRPr lang="en-GB"/>
          </a:p>
        </p:txBody>
      </p:sp>
      <p:sp>
        <p:nvSpPr>
          <p:cNvPr id="61441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6144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B3347B0-A863-C243-8153-9ED8A5F19AD4}" type="slidenum">
              <a:rPr lang="en-GB"/>
              <a:pPr/>
              <a:t>151</a:t>
            </a:fld>
            <a:endParaRPr lang="en-GB"/>
          </a:p>
        </p:txBody>
      </p:sp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1003101" y="695476"/>
            <a:ext cx="4847333" cy="34244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6246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7E6A65-CE12-9D4F-9AB2-2EAAE14E2A4E}" type="slidenum">
              <a:rPr lang="en-GB"/>
              <a:pPr/>
              <a:t>152</a:t>
            </a:fld>
            <a:endParaRPr lang="en-GB"/>
          </a:p>
        </p:txBody>
      </p:sp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1003101" y="695476"/>
            <a:ext cx="4847333" cy="34244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6349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FA756C-9DDA-4D4E-9EE8-6CCA5C01417F}" type="slidenum">
              <a:rPr lang="en-GB"/>
              <a:pPr/>
              <a:t>153</a:t>
            </a:fld>
            <a:endParaRPr lang="en-GB"/>
          </a:p>
        </p:txBody>
      </p:sp>
      <p:sp>
        <p:nvSpPr>
          <p:cNvPr id="65537" name="Text Box 1"/>
          <p:cNvSpPr txBox="1">
            <a:spLocks noChangeArrowheads="1"/>
          </p:cNvSpPr>
          <p:nvPr/>
        </p:nvSpPr>
        <p:spPr bwMode="auto">
          <a:xfrm>
            <a:off x="1003101" y="695476"/>
            <a:ext cx="4847333" cy="34244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6553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4A2E6C-9468-4746-A4F0-D005C96933A7}" type="slidenum">
              <a:rPr lang="en-GB"/>
              <a:pPr/>
              <a:t>154</a:t>
            </a:fld>
            <a:endParaRPr lang="en-GB"/>
          </a:p>
        </p:txBody>
      </p:sp>
      <p:sp>
        <p:nvSpPr>
          <p:cNvPr id="66561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6656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0894F1-D810-914C-85F1-4B188A4F1371}" type="slidenum">
              <a:rPr lang="en-GB"/>
              <a:pPr/>
              <a:t>155</a:t>
            </a:fld>
            <a:endParaRPr lang="en-GB"/>
          </a:p>
        </p:txBody>
      </p:sp>
      <p:sp>
        <p:nvSpPr>
          <p:cNvPr id="69633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6963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2B3049-F54C-D049-8F81-7A4E43115FD3}" type="slidenum">
              <a:rPr lang="en-GB"/>
              <a:pPr/>
              <a:t>156</a:t>
            </a:fld>
            <a:endParaRPr lang="en-GB"/>
          </a:p>
        </p:txBody>
      </p:sp>
      <p:sp>
        <p:nvSpPr>
          <p:cNvPr id="70657" name="Text Box 1"/>
          <p:cNvSpPr txBox="1">
            <a:spLocks noChangeArrowheads="1"/>
          </p:cNvSpPr>
          <p:nvPr/>
        </p:nvSpPr>
        <p:spPr bwMode="auto">
          <a:xfrm>
            <a:off x="1003101" y="695476"/>
            <a:ext cx="4847333" cy="34244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7065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2216009-0C56-4147-A034-857A45022523}" type="slidenum">
              <a:rPr lang="en-GB"/>
              <a:pPr/>
              <a:t>157</a:t>
            </a:fld>
            <a:endParaRPr lang="en-GB"/>
          </a:p>
        </p:txBody>
      </p:sp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1003101" y="695476"/>
            <a:ext cx="4847333" cy="34244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7168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8C4C68-9A4D-DC4E-BD0C-6AC788E30A82}" type="slidenum">
              <a:rPr lang="en-GB"/>
              <a:pPr/>
              <a:t>158</a:t>
            </a:fld>
            <a:endParaRPr lang="en-GB"/>
          </a:p>
        </p:txBody>
      </p:sp>
      <p:sp>
        <p:nvSpPr>
          <p:cNvPr id="72705" name="Text Box 1"/>
          <p:cNvSpPr txBox="1">
            <a:spLocks noChangeArrowheads="1"/>
          </p:cNvSpPr>
          <p:nvPr/>
        </p:nvSpPr>
        <p:spPr bwMode="auto">
          <a:xfrm>
            <a:off x="1003101" y="695476"/>
            <a:ext cx="4847333" cy="34244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7270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E6F7C2-0766-0947-8AE7-06245866480C}" type="slidenum">
              <a:rPr lang="en-GB"/>
              <a:pPr/>
              <a:t>160</a:t>
            </a:fld>
            <a:endParaRPr lang="en-GB"/>
          </a:p>
        </p:txBody>
      </p:sp>
      <p:sp>
        <p:nvSpPr>
          <p:cNvPr id="73729" name="Text Box 1"/>
          <p:cNvSpPr txBox="1">
            <a:spLocks noChangeArrowheads="1"/>
          </p:cNvSpPr>
          <p:nvPr/>
        </p:nvSpPr>
        <p:spPr bwMode="auto">
          <a:xfrm>
            <a:off x="1003101" y="695476"/>
            <a:ext cx="4847333" cy="34244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7373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EE520F-AED8-B040-8696-E43933F5346C}" type="slidenum">
              <a:rPr lang="en-GB"/>
              <a:pPr/>
              <a:t>161</a:t>
            </a:fld>
            <a:endParaRPr lang="en-GB"/>
          </a:p>
        </p:txBody>
      </p:sp>
      <p:sp>
        <p:nvSpPr>
          <p:cNvPr id="74753" name="Text Box 1"/>
          <p:cNvSpPr txBox="1">
            <a:spLocks noChangeArrowheads="1"/>
          </p:cNvSpPr>
          <p:nvPr/>
        </p:nvSpPr>
        <p:spPr bwMode="auto">
          <a:xfrm>
            <a:off x="1003101" y="695476"/>
            <a:ext cx="4847333" cy="34244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7475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478A41-84AF-F04B-BC26-BF042F3D1F63}" type="slidenum">
              <a:rPr lang="en-GB"/>
              <a:pPr/>
              <a:t>162</a:t>
            </a:fld>
            <a:endParaRPr lang="en-GB"/>
          </a:p>
        </p:txBody>
      </p:sp>
      <p:sp>
        <p:nvSpPr>
          <p:cNvPr id="76801" name="Text Box 1"/>
          <p:cNvSpPr txBox="1">
            <a:spLocks noChangeArrowheads="1"/>
          </p:cNvSpPr>
          <p:nvPr/>
        </p:nvSpPr>
        <p:spPr bwMode="auto">
          <a:xfrm>
            <a:off x="1003101" y="695476"/>
            <a:ext cx="4847333" cy="34244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7680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D5FDB5-9F92-E04C-968F-07638E6D2D8A}" type="slidenum">
              <a:rPr lang="en-GB"/>
              <a:pPr/>
              <a:t>163</a:t>
            </a:fld>
            <a:endParaRPr lang="en-GB"/>
          </a:p>
        </p:txBody>
      </p:sp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1003101" y="695476"/>
            <a:ext cx="4847333" cy="34244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7782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D2CB6A-B7D9-C744-9898-388D2E395263}" type="slidenum">
              <a:rPr lang="en-GB"/>
              <a:pPr/>
              <a:t>164</a:t>
            </a:fld>
            <a:endParaRPr lang="en-GB"/>
          </a:p>
        </p:txBody>
      </p:sp>
      <p:sp>
        <p:nvSpPr>
          <p:cNvPr id="78849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7885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F81B2E9-B5DF-2A40-A288-CD67D959CDA9}" type="slidenum">
              <a:rPr lang="en-GB"/>
              <a:pPr/>
              <a:t>165</a:t>
            </a:fld>
            <a:endParaRPr lang="en-GB"/>
          </a:p>
        </p:txBody>
      </p:sp>
      <p:sp>
        <p:nvSpPr>
          <p:cNvPr id="79873" name="Text Box 1"/>
          <p:cNvSpPr txBox="1">
            <a:spLocks noChangeArrowheads="1"/>
          </p:cNvSpPr>
          <p:nvPr/>
        </p:nvSpPr>
        <p:spPr bwMode="auto">
          <a:xfrm>
            <a:off x="1003102" y="695476"/>
            <a:ext cx="4850309" cy="342748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6493" tIns="43247" rIns="86493" bIns="43247" anchor="ctr"/>
          <a:lstStyle/>
          <a:p>
            <a:endParaRPr lang="fr-FR"/>
          </a:p>
        </p:txBody>
      </p:sp>
      <p:sp>
        <p:nvSpPr>
          <p:cNvPr id="7987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6098" y="4343703"/>
            <a:ext cx="5479852" cy="410784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lIns="80162" tIns="40081" rIns="80162" bIns="40081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Faire glisser l'image vers l'espace réservé ou cliquer sur l'icône pour l'ajouter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6480" y="1604329"/>
            <a:ext cx="4043520" cy="4524955"/>
          </a:xfrm>
        </p:spPr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38241" y="1604329"/>
            <a:ext cx="4044960" cy="4524955"/>
          </a:xfrm>
        </p:spPr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>
          <a:xfrm>
            <a:off x="264961" y="6610294"/>
            <a:ext cx="2711520" cy="247706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History/basics of particle accelerators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idx="12"/>
          </p:nvPr>
        </p:nvSpPr>
        <p:spPr>
          <a:xfrm>
            <a:off x="8245440" y="6608854"/>
            <a:ext cx="786240" cy="177138"/>
          </a:xfrm>
        </p:spPr>
        <p:txBody>
          <a:bodyPr/>
          <a:lstStyle>
            <a:lvl1pPr>
              <a:defRPr/>
            </a:lvl1pPr>
          </a:lstStyle>
          <a:p>
            <a:fld id="{983B9752-560C-A241-A09C-AAA069E3D18A}" type="slidenum">
              <a:rPr lang="en-GB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145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6480" y="1604329"/>
            <a:ext cx="4043520" cy="4524955"/>
          </a:xfrm>
        </p:spPr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38241" y="1604329"/>
            <a:ext cx="4044960" cy="2193351"/>
          </a:xfrm>
        </p:spPr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38241" y="3935934"/>
            <a:ext cx="4044960" cy="2193350"/>
          </a:xfrm>
        </p:spPr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idx="10"/>
          </p:nvPr>
        </p:nvSpPr>
        <p:spPr>
          <a:xfrm>
            <a:off x="264961" y="6610294"/>
            <a:ext cx="2711520" cy="247706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History/basics of particle accelerators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idx="12"/>
          </p:nvPr>
        </p:nvSpPr>
        <p:spPr>
          <a:xfrm>
            <a:off x="8245440" y="6608854"/>
            <a:ext cx="786240" cy="177138"/>
          </a:xfrm>
        </p:spPr>
        <p:txBody>
          <a:bodyPr/>
          <a:lstStyle>
            <a:lvl1pPr>
              <a:defRPr/>
            </a:lvl1pPr>
          </a:lstStyle>
          <a:p>
            <a:fld id="{9C5F7F4F-75B8-B440-84F2-D47E4F315983}" type="slidenum">
              <a:rPr lang="en-GB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648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re. Image de la bibliothèqu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6480" y="273629"/>
            <a:ext cx="8219520" cy="1136280"/>
          </a:xfrm>
        </p:spPr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e l'image de la bibliothèque 2"/>
          <p:cNvSpPr>
            <a:spLocks noGrp="1"/>
          </p:cNvSpPr>
          <p:nvPr>
            <p:ph type="clipArt" sz="half" idx="1"/>
          </p:nvPr>
        </p:nvSpPr>
        <p:spPr>
          <a:xfrm>
            <a:off x="456481" y="1604328"/>
            <a:ext cx="4040640" cy="451775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35361" y="1604328"/>
            <a:ext cx="4040640" cy="4517755"/>
          </a:xfrm>
        </p:spPr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>
          <a:xfrm>
            <a:off x="155520" y="6469159"/>
            <a:ext cx="3692160" cy="241945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1"/>
          </p:nvPr>
        </p:nvSpPr>
        <p:spPr>
          <a:xfrm>
            <a:off x="7920000" y="6513805"/>
            <a:ext cx="1055520" cy="197300"/>
          </a:xfrm>
        </p:spPr>
        <p:txBody>
          <a:bodyPr/>
          <a:lstStyle>
            <a:lvl1pPr>
              <a:defRPr/>
            </a:lvl1pPr>
          </a:lstStyle>
          <a:p>
            <a:fld id="{66F23A99-A79E-DB4F-A165-354167142C83}" type="slidenum">
              <a:rPr lang="en-GB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954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6480" y="273629"/>
            <a:ext cx="8219520" cy="1136280"/>
          </a:xfrm>
        </p:spPr>
        <p:txBody>
          <a:bodyPr/>
          <a:lstStyle/>
          <a:p>
            <a:r>
              <a:rPr lang="x-non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6481" y="1604328"/>
            <a:ext cx="4040640" cy="4517755"/>
          </a:xfrm>
        </p:spPr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fr-FR"/>
          </a:p>
        </p:txBody>
      </p:sp>
      <p:sp>
        <p:nvSpPr>
          <p:cNvPr id="4" name="Espace réservé de l'image de la bibliothèque 3"/>
          <p:cNvSpPr>
            <a:spLocks noGrp="1"/>
          </p:cNvSpPr>
          <p:nvPr>
            <p:ph type="clipArt" sz="half" idx="2"/>
          </p:nvPr>
        </p:nvSpPr>
        <p:spPr>
          <a:xfrm>
            <a:off x="4635361" y="1604328"/>
            <a:ext cx="4040640" cy="4517755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>
          <a:xfrm>
            <a:off x="155520" y="6469159"/>
            <a:ext cx="3692160" cy="241945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1"/>
          </p:nvPr>
        </p:nvSpPr>
        <p:spPr>
          <a:xfrm>
            <a:off x="7920000" y="6513805"/>
            <a:ext cx="1055520" cy="197300"/>
          </a:xfrm>
        </p:spPr>
        <p:txBody>
          <a:bodyPr/>
          <a:lstStyle>
            <a:lvl1pPr>
              <a:defRPr/>
            </a:lvl1pPr>
          </a:lstStyle>
          <a:p>
            <a:fld id="{3DB9FDD2-9A48-4746-905B-CCAA8A55D3B0}" type="slidenum">
              <a:rPr lang="en-GB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58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wmf"/><Relationship Id="rId4" Type="http://schemas.openxmlformats.org/officeDocument/2006/relationships/oleObject" Target="../embeddings/oleObject3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8.png"/><Relationship Id="rId4" Type="http://schemas.openxmlformats.org/officeDocument/2006/relationships/image" Target="../media/image77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gi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emf"/><Relationship Id="rId4" Type="http://schemas.openxmlformats.org/officeDocument/2006/relationships/image" Target="../media/image100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eg"/><Relationship Id="rId4" Type="http://schemas.openxmlformats.org/officeDocument/2006/relationships/image" Target="../media/image10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gi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gif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gif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gif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emf"/><Relationship Id="rId4" Type="http://schemas.openxmlformats.org/officeDocument/2006/relationships/image" Target="../media/image124.e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5.wm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8.wmf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oleObject" Target="../embeddings/oleObject10.bin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4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43.emf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emf"/><Relationship Id="rId13" Type="http://schemas.openxmlformats.org/officeDocument/2006/relationships/image" Target="../media/image152.png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emf"/><Relationship Id="rId11" Type="http://schemas.openxmlformats.org/officeDocument/2006/relationships/image" Target="../media/image146.png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50.emf"/><Relationship Id="rId4" Type="http://schemas.openxmlformats.org/officeDocument/2006/relationships/image" Target="../media/image147.emf"/><Relationship Id="rId9" Type="http://schemas.openxmlformats.org/officeDocument/2006/relationships/oleObject" Target="../embeddings/oleObject15.bin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6.bin"/><Relationship Id="rId7" Type="http://schemas.openxmlformats.org/officeDocument/2006/relationships/image" Target="../media/image154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19.png"/><Relationship Id="rId4" Type="http://schemas.openxmlformats.org/officeDocument/2006/relationships/image" Target="../media/image153.wmf"/><Relationship Id="rId9" Type="http://schemas.openxmlformats.org/officeDocument/2006/relationships/image" Target="../media/image155.wmf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7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8.wmf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4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emf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gif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9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1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5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1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5.jpe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5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w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8.wmf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0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9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4.jpe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3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6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7.jpe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9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1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3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4.emf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4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g"/><Relationship Id="rId2" Type="http://schemas.openxmlformats.org/officeDocument/2006/relationships/image" Target="../media/image218.jp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407127"/>
            <a:ext cx="7772400" cy="1470025"/>
          </a:xfrm>
        </p:spPr>
        <p:txBody>
          <a:bodyPr/>
          <a:lstStyle/>
          <a:p>
            <a:r>
              <a:rPr lang="en-GB" noProof="0" dirty="0"/>
              <a:t>History and basic principles </a:t>
            </a:r>
            <a:br>
              <a:rPr lang="en-GB" noProof="0" dirty="0"/>
            </a:br>
            <a:r>
              <a:rPr lang="en-GB" noProof="0" dirty="0"/>
              <a:t>of particle accelerators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14401" y="5111553"/>
            <a:ext cx="7091785" cy="1252961"/>
          </a:xfrm>
        </p:spPr>
        <p:txBody>
          <a:bodyPr>
            <a:normAutofit/>
          </a:bodyPr>
          <a:lstStyle/>
          <a:p>
            <a:r>
              <a:rPr lang="en-GB" sz="1600" noProof="0" dirty="0"/>
              <a:t>Nicolas </a:t>
            </a:r>
            <a:r>
              <a:rPr lang="en-GB" sz="1600" noProof="0" dirty="0" err="1"/>
              <a:t>Delerue</a:t>
            </a:r>
            <a:endParaRPr lang="en-GB" sz="1600" noProof="0" dirty="0"/>
          </a:p>
          <a:p>
            <a:r>
              <a:rPr lang="en-GB" sz="1600" noProof="0" dirty="0"/>
              <a:t>(CNRS and Université de Paris-</a:t>
            </a:r>
            <a:r>
              <a:rPr lang="en-GB" sz="1600" noProof="0" dirty="0" err="1"/>
              <a:t>Saclay</a:t>
            </a:r>
            <a:r>
              <a:rPr lang="en-GB" sz="1600" noProof="0" dirty="0"/>
              <a:t>)</a:t>
            </a:r>
            <a:br>
              <a:rPr lang="en-GB" sz="1600" noProof="0" dirty="0"/>
            </a:br>
            <a:br>
              <a:rPr lang="en-GB" sz="1600" noProof="0" dirty="0"/>
            </a:br>
            <a:r>
              <a:rPr lang="en-GB" sz="1600" noProof="0" dirty="0"/>
              <a:t>Slides are available at http://</a:t>
            </a:r>
            <a:r>
              <a:rPr lang="en-GB" sz="1600" noProof="0" dirty="0" err="1"/>
              <a:t>lal.delerue.org</a:t>
            </a:r>
            <a:r>
              <a:rPr lang="en-GB" sz="1600" noProof="0" dirty="0"/>
              <a:t>/teaching/202306_PHENIICS/</a:t>
            </a:r>
          </a:p>
        </p:txBody>
      </p:sp>
      <p:pic>
        <p:nvPicPr>
          <p:cNvPr id="6" name="Image 5" descr="IN2P3-Q_SignV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0" y="50308"/>
            <a:ext cx="1435100" cy="804651"/>
          </a:xfrm>
          <a:prstGeom prst="rect">
            <a:avLst/>
          </a:prstGeom>
        </p:spPr>
      </p:pic>
      <p:sp>
        <p:nvSpPr>
          <p:cNvPr id="8" name="Sous-titre 2"/>
          <p:cNvSpPr txBox="1">
            <a:spLocks/>
          </p:cNvSpPr>
          <p:nvPr/>
        </p:nvSpPr>
        <p:spPr>
          <a:xfrm>
            <a:off x="1066801" y="1711036"/>
            <a:ext cx="7091785" cy="840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ED PHENIICS</a:t>
            </a:r>
            <a:br>
              <a:rPr lang="en-GB" sz="1600" dirty="0"/>
            </a:br>
            <a:r>
              <a:rPr lang="en-GB" sz="1600" dirty="0"/>
              <a:t>Understanding basic principles of particle accelerators</a:t>
            </a:r>
          </a:p>
        </p:txBody>
      </p:sp>
      <p:pic>
        <p:nvPicPr>
          <p:cNvPr id="7" name="Image 6" descr="logo_EDPheniics_L400Cou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782" y="0"/>
            <a:ext cx="2619218" cy="196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74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Lecture series overview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/>
              <a:t>History</a:t>
            </a:r>
            <a:r>
              <a:rPr lang="fr-FR" dirty="0"/>
              <a:t>/basics of </a:t>
            </a:r>
            <a:r>
              <a:rPr lang="fr-FR" dirty="0" err="1"/>
              <a:t>particle</a:t>
            </a:r>
            <a:r>
              <a:rPr lang="fr-FR" dirty="0"/>
              <a:t> </a:t>
            </a:r>
            <a:r>
              <a:rPr lang="fr-FR" dirty="0" err="1"/>
              <a:t>accelerators</a:t>
            </a:r>
            <a:endParaRPr lang="en-GB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09484C8F-27CC-6F1C-D2A3-9FB9D79C6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70900" cy="4525963"/>
          </a:xfrm>
        </p:spPr>
        <p:txBody>
          <a:bodyPr>
            <a:normAutofit fontScale="85000" lnSpcReduction="20000"/>
          </a:bodyPr>
          <a:lstStyle/>
          <a:p>
            <a:r>
              <a:rPr lang="en-GB" sz="2400" noProof="0" dirty="0"/>
              <a:t>Monday (today): History and basic principles </a:t>
            </a:r>
            <a:br>
              <a:rPr lang="en-GB" sz="2400" noProof="0" dirty="0"/>
            </a:br>
            <a:r>
              <a:rPr lang="en-GB" sz="2400" noProof="0" dirty="0"/>
              <a:t>of particle accelerators.</a:t>
            </a:r>
          </a:p>
          <a:p>
            <a:r>
              <a:rPr lang="en-GB" sz="2400" noProof="0" dirty="0"/>
              <a:t>Tuesday: Related technologies: Radiofrequency and Cryogenics.</a:t>
            </a:r>
          </a:p>
          <a:p>
            <a:r>
              <a:rPr lang="en-GB" sz="2400" noProof="0" dirty="0"/>
              <a:t>Wednesday: Optics and beam dynamics.</a:t>
            </a:r>
          </a:p>
          <a:p>
            <a:r>
              <a:rPr lang="en-GB" sz="2400" noProof="0" dirty="0"/>
              <a:t>Thursday: Zoom SPIRAL2</a:t>
            </a:r>
            <a:r>
              <a:rPr lang="en-GB" sz="2400" dirty="0"/>
              <a:t> and (in </a:t>
            </a:r>
            <a:r>
              <a:rPr lang="en-GB" sz="2400" dirty="0" err="1"/>
              <a:t>french</a:t>
            </a:r>
            <a:r>
              <a:rPr lang="en-GB" sz="2400" dirty="0"/>
              <a:t>) Ultra-vide </a:t>
            </a:r>
            <a:endParaRPr lang="en-GB" sz="2400" noProof="0" dirty="0"/>
          </a:p>
          <a:p>
            <a:r>
              <a:rPr lang="en-GB" sz="2400" noProof="0" dirty="0"/>
              <a:t>Friday: 	Zoom </a:t>
            </a:r>
            <a:r>
              <a:rPr lang="en-GB" sz="2400" dirty="0"/>
              <a:t>on the LHC and </a:t>
            </a:r>
            <a:br>
              <a:rPr lang="en-GB" sz="2400" noProof="0" dirty="0"/>
            </a:br>
            <a:r>
              <a:rPr lang="en-GB" sz="2400" noProof="0" dirty="0"/>
              <a:t>			Machine detector interface and applications.</a:t>
            </a:r>
          </a:p>
          <a:p>
            <a:endParaRPr lang="en-GB" sz="2400" noProof="0" dirty="0"/>
          </a:p>
          <a:p>
            <a:r>
              <a:rPr lang="en-GB" sz="2400" noProof="0" dirty="0"/>
              <a:t>+ Visits of accelerators facilities:</a:t>
            </a:r>
          </a:p>
          <a:p>
            <a:r>
              <a:rPr lang="en-GB" sz="2400" noProof="0" dirty="0"/>
              <a:t>Monday: ACO (Collider)</a:t>
            </a:r>
          </a:p>
          <a:p>
            <a:r>
              <a:rPr lang="en-GB" sz="2400" noProof="0" dirty="0"/>
              <a:t>Tuesday: </a:t>
            </a:r>
            <a:r>
              <a:rPr lang="en-GB" sz="2400" noProof="0" dirty="0" err="1"/>
              <a:t>Supratech</a:t>
            </a:r>
            <a:r>
              <a:rPr lang="en-GB" sz="2400" noProof="0" dirty="0"/>
              <a:t> (Superconducting RF test facility)</a:t>
            </a:r>
          </a:p>
          <a:p>
            <a:r>
              <a:rPr lang="en-GB" sz="2400" dirty="0"/>
              <a:t>Wednesday: SCALP (Low energy </a:t>
            </a:r>
            <a:r>
              <a:rPr lang="en-GB" sz="2400"/>
              <a:t>ions platform)</a:t>
            </a:r>
            <a:endParaRPr lang="en-GB" sz="2400" dirty="0"/>
          </a:p>
          <a:p>
            <a:r>
              <a:rPr lang="en-GB" sz="2400" dirty="0"/>
              <a:t>Thursday: ALTO (Tandem accelerator)</a:t>
            </a:r>
          </a:p>
          <a:p>
            <a:r>
              <a:rPr lang="en-GB" sz="2400" noProof="0" dirty="0"/>
              <a:t>Friday: </a:t>
            </a:r>
            <a:r>
              <a:rPr lang="en-GB" sz="2400" noProof="0" dirty="0" err="1"/>
              <a:t>ThomX</a:t>
            </a:r>
            <a:r>
              <a:rPr lang="en-GB" sz="2400" noProof="0" dirty="0"/>
              <a:t> (new </a:t>
            </a:r>
            <a:r>
              <a:rPr lang="en-GB" sz="2400" noProof="0" dirty="0" err="1"/>
              <a:t>acce</a:t>
            </a:r>
            <a:r>
              <a:rPr lang="en-GB" sz="2400" dirty="0" err="1"/>
              <a:t>lerator</a:t>
            </a:r>
            <a:r>
              <a:rPr lang="en-GB" sz="2400" dirty="0"/>
              <a:t>)</a:t>
            </a:r>
            <a:endParaRPr lang="en-GB" sz="2400" noProof="0" dirty="0"/>
          </a:p>
        </p:txBody>
      </p:sp>
    </p:spTree>
    <p:extLst>
      <p:ext uri="{BB962C8B-B14F-4D97-AF65-F5344CB8AC3E}">
        <p14:creationId xmlns:p14="http://schemas.microsoft.com/office/powerpoint/2010/main" val="1921952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Today’s lecture content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27200"/>
            <a:ext cx="8229600" cy="4017963"/>
          </a:xfrm>
        </p:spPr>
        <p:txBody>
          <a:bodyPr>
            <a:normAutofit lnSpcReduction="10000"/>
          </a:bodyPr>
          <a:lstStyle/>
          <a:p>
            <a:r>
              <a:rPr lang="en-GB" noProof="0"/>
              <a:t>History of particle accelerators</a:t>
            </a:r>
          </a:p>
          <a:p>
            <a:r>
              <a:rPr lang="en-GB" noProof="0"/>
              <a:t>Basic principles:</a:t>
            </a:r>
            <a:br>
              <a:rPr lang="en-GB" noProof="0"/>
            </a:br>
            <a:r>
              <a:rPr lang="en-GB" noProof="0"/>
              <a:t>- Particle sources</a:t>
            </a:r>
            <a:br>
              <a:rPr lang="en-GB" noProof="0"/>
            </a:br>
            <a:r>
              <a:rPr lang="en-GB" noProof="0"/>
              <a:t>- Particle acceleration</a:t>
            </a:r>
            <a:br>
              <a:rPr lang="en-GB" noProof="0"/>
            </a:br>
            <a:r>
              <a:rPr lang="en-GB" noProof="0"/>
              <a:t>- Magnets</a:t>
            </a:r>
            <a:br>
              <a:rPr lang="en-GB" noProof="0"/>
            </a:br>
            <a:r>
              <a:rPr lang="en-GB" noProof="0"/>
              <a:t>- Emittance and beam dynamics</a:t>
            </a:r>
            <a:br>
              <a:rPr lang="en-GB" noProof="0"/>
            </a:br>
            <a:r>
              <a:rPr lang="en-GB" noProof="0"/>
              <a:t>- Beam diagnostics</a:t>
            </a:r>
          </a:p>
          <a:p>
            <a:r>
              <a:rPr lang="en-GB" noProof="0"/>
              <a:t>Challenges for present and future accelerators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3028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About myself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noProof="0" dirty="0"/>
              <a:t>Researcher at </a:t>
            </a:r>
            <a:r>
              <a:rPr lang="en-GB" noProof="0" dirty="0" err="1"/>
              <a:t>IJCLab</a:t>
            </a:r>
            <a:r>
              <a:rPr lang="en-GB" noProof="0" dirty="0"/>
              <a:t> in the accelerator Department</a:t>
            </a:r>
          </a:p>
          <a:p>
            <a:r>
              <a:rPr lang="en-GB" noProof="0" dirty="0"/>
              <a:t>Working on:</a:t>
            </a:r>
            <a:br>
              <a:rPr lang="en-GB" noProof="0" dirty="0"/>
            </a:br>
            <a:r>
              <a:rPr lang="en-GB" noProof="0" dirty="0"/>
              <a:t>-  beam instrumentation and diagnostics (how to measure what happens in an accelerator) and</a:t>
            </a:r>
            <a:br>
              <a:rPr lang="en-GB" noProof="0" dirty="0"/>
            </a:br>
            <a:r>
              <a:rPr lang="en-GB" noProof="0" dirty="0"/>
              <a:t>- new acceleration techniques (how to reach higher energy over shorter distances).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418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Lecture content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27200"/>
            <a:ext cx="8229600" cy="4017963"/>
          </a:xfrm>
        </p:spPr>
        <p:txBody>
          <a:bodyPr>
            <a:normAutofit/>
          </a:bodyPr>
          <a:lstStyle/>
          <a:p>
            <a:r>
              <a:rPr lang="en-GB" sz="2800" b="1" noProof="0"/>
              <a:t>History of particle accelerators</a:t>
            </a:r>
          </a:p>
          <a:p>
            <a:r>
              <a:rPr lang="en-GB" sz="2800" noProof="0"/>
              <a:t>Basic principles:</a:t>
            </a:r>
            <a:br>
              <a:rPr lang="en-GB" sz="2800" noProof="0"/>
            </a:br>
            <a:r>
              <a:rPr lang="en-GB" sz="2800" noProof="0"/>
              <a:t>- Particle sources</a:t>
            </a:r>
            <a:br>
              <a:rPr lang="en-GB" sz="2800" noProof="0"/>
            </a:br>
            <a:r>
              <a:rPr lang="en-GB" sz="2800" noProof="0"/>
              <a:t>- Particle acceleration</a:t>
            </a:r>
            <a:br>
              <a:rPr lang="en-GB" sz="2800" noProof="0"/>
            </a:br>
            <a:r>
              <a:rPr lang="en-GB" sz="2800" noProof="0"/>
              <a:t>- Magnets</a:t>
            </a:r>
            <a:br>
              <a:rPr lang="en-GB" sz="2800" noProof="0"/>
            </a:br>
            <a:r>
              <a:rPr lang="en-GB" sz="2800" noProof="0"/>
              <a:t>- Emittance and beam dynamics</a:t>
            </a:r>
            <a:br>
              <a:rPr lang="en-GB" sz="2800" noProof="0"/>
            </a:br>
            <a:r>
              <a:rPr lang="en-GB" sz="2800" noProof="0"/>
              <a:t>- Beam diagnostics</a:t>
            </a:r>
          </a:p>
          <a:p>
            <a:r>
              <a:rPr lang="en-GB" sz="2800" noProof="0"/>
              <a:t>Challenges for present and future accelerators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 dirty="0"/>
          </a:p>
        </p:txBody>
      </p:sp>
      <p:pic>
        <p:nvPicPr>
          <p:cNvPr id="7" name="Image 6" descr="anneau_collis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834" y="1844035"/>
            <a:ext cx="3124200" cy="234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11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/>
              <a:t>The first accelerator: </a:t>
            </a:r>
            <a:br>
              <a:rPr lang="en-GB" noProof="0"/>
            </a:br>
            <a:r>
              <a:rPr lang="en-GB" noProof="0"/>
              <a:t>Crookes tubes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1656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noProof="0"/>
              <a:t>First ever particle accelerator: </a:t>
            </a:r>
            <a:br>
              <a:rPr lang="en-GB" noProof="0"/>
            </a:br>
            <a:r>
              <a:rPr lang="en-GB" noProof="0"/>
              <a:t>Crookes (1869) – Cathode Ray tubes.</a:t>
            </a:r>
          </a:p>
          <a:p>
            <a:r>
              <a:rPr lang="en-GB" noProof="0"/>
              <a:t>Discovery of the electron:</a:t>
            </a:r>
            <a:br>
              <a:rPr lang="en-GB" noProof="0"/>
            </a:br>
            <a:r>
              <a:rPr lang="en-GB" noProof="0"/>
              <a:t>J. J. Thomson (1897).</a:t>
            </a:r>
          </a:p>
          <a:p>
            <a:r>
              <a:rPr lang="en-GB" noProof="0"/>
              <a:t>X-rays Roengten (1895) – The first accelerator was already used a source of X-rays!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7" name="Image 6" descr="Crookes_tube_diagram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51" y="2077209"/>
            <a:ext cx="4540249" cy="370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50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/>
              <a:t>Rutherford scattering experiment (1)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273679"/>
            <a:ext cx="5290301" cy="4715267"/>
          </a:xfrm>
        </p:spPr>
        <p:txBody>
          <a:bodyPr>
            <a:normAutofit fontScale="77500" lnSpcReduction="20000"/>
          </a:bodyPr>
          <a:lstStyle/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In the early 20</a:t>
            </a:r>
            <a:r>
              <a:rPr lang="en-GB" baseline="30000" noProof="0"/>
              <a:t>th</a:t>
            </a:r>
            <a:r>
              <a:rPr lang="en-GB" noProof="0"/>
              <a:t> century the structure of the atoms 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In 1909 Rutherford was studying the structure of the atom.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He proposed to use alpha particles on a gold foils to probe the structure of the atom.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This experiment shows that by using an appropriate probe it was possible to study very small objects.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8521" y="1273680"/>
            <a:ext cx="2356339" cy="358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019800" y="5154613"/>
            <a:ext cx="2921574" cy="1201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lnSpc>
                <a:spcPct val="124000"/>
              </a:lnSpc>
              <a:spcAft>
                <a:spcPts val="1425"/>
              </a:spcAft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</a:pPr>
            <a:r>
              <a:rPr lang="en-GB" sz="1600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Trajectory of alpha particles in a uniformly charged sphere (top) and in a real gold nucleus (bottom)  (image source: </a:t>
            </a:r>
            <a:r>
              <a:rPr lang="en-GB" sz="1600" i="1" dirty="0" err="1">
                <a:solidFill>
                  <a:srgbClr val="000000"/>
                </a:solidFill>
                <a:ea typeface="DejaVu LGC Sans" charset="0"/>
                <a:cs typeface="DejaVu LGC Sans" charset="0"/>
              </a:rPr>
              <a:t>wikipedia</a:t>
            </a:r>
            <a:r>
              <a:rPr lang="en-GB" sz="1600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44091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/>
              <a:t>Rutherford scattering experiment (2)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1949" y="1600200"/>
            <a:ext cx="4189027" cy="4549024"/>
          </a:xfrm>
        </p:spPr>
        <p:txBody>
          <a:bodyPr>
            <a:normAutofit fontScale="55000" lnSpcReduction="20000"/>
          </a:bodyPr>
          <a:lstStyle/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Geiger and Marsden carried out  the experiment proposed by Rutherford and recorded the scattering pattern.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The best explanation of the scattering pattern observed was that gold atoms were made of a hard core (now known as the nucleus) surrounded by  a cloud of electrons.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The idea of using « small »probes to study the structure of particles is the basis of many accelerator.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The resolution depends on the probe size which is inversely proportional to its energy.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7" name="Image 6" descr="Geiger-Marsden_experiment_expectation_and_result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692" y="2097450"/>
            <a:ext cx="3797416" cy="353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01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noProof="0"/>
              <a:t>Beyond the </a:t>
            </a:r>
            <a:br>
              <a:rPr lang="en-GB" noProof="0"/>
            </a:br>
            <a:r>
              <a:rPr lang="en-GB" noProof="0"/>
              <a:t>Geiger-Marsden experiment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90939"/>
            <a:ext cx="5224615" cy="4525963"/>
          </a:xfrm>
        </p:spPr>
        <p:txBody>
          <a:bodyPr>
            <a:noAutofit/>
          </a:bodyPr>
          <a:lstStyle/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noProof="0" dirty="0"/>
              <a:t>The Geiger-Marsden experiment used alpha particles that were not accelerated.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noProof="0" dirty="0"/>
              <a:t>To get a better resolution one needs a higher energy 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noProof="0" dirty="0"/>
              <a:t>To go beyond what is available naturally it is necessary to accelerate the particles.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noProof="0" dirty="0"/>
              <a:t>Charged particles can accelerated with an electric field (as was done in the Crookes tubes).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noProof="0" dirty="0"/>
              <a:t>However the electric fields needed to study sub-nuclear matter are in the Megavolt range or beyond!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7" name="Image 6" descr="accelaratingElectr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815" y="1982636"/>
            <a:ext cx="3218600" cy="328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83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05500" cy="1143000"/>
          </a:xfrm>
        </p:spPr>
        <p:txBody>
          <a:bodyPr/>
          <a:lstStyle/>
          <a:p>
            <a:r>
              <a:rPr lang="en-GB" noProof="0"/>
              <a:t>Van de Graaff generator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6063" y="1417638"/>
            <a:ext cx="6096000" cy="4708525"/>
          </a:xfrm>
        </p:spPr>
        <p:txBody>
          <a:bodyPr>
            <a:normAutofit fontScale="85000" lnSpcReduction="20000"/>
          </a:bodyPr>
          <a:lstStyle/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In 1929 Van de Graaff proposed a generator capable of producing such high voltages.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In a Van de Graaff generator charges are mechanically carried by a conveyor belt from a low potential source to a high potential collector.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Van de Graaff generators can reach several MV and are still used as static accelerators especially for ions.</a:t>
            </a:r>
          </a:p>
          <a:p>
            <a:pPr marL="0" indent="0">
              <a:buNone/>
            </a:pPr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4916" y="1417638"/>
            <a:ext cx="2859714" cy="43556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643438" y="5943601"/>
            <a:ext cx="4500562" cy="62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>
              <a:lnSpc>
                <a:spcPct val="12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400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Image courtesy of</a:t>
            </a:r>
            <a:br>
              <a:rPr lang="en-GB" sz="1400" dirty="0">
                <a:solidFill>
                  <a:srgbClr val="000000"/>
                </a:solidFill>
                <a:ea typeface="DejaVu LGC Sans" charset="0"/>
                <a:cs typeface="DejaVu LGC Sans" charset="0"/>
              </a:rPr>
            </a:br>
            <a:r>
              <a:rPr lang="en-GB" sz="1400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http://</a:t>
            </a:r>
            <a:r>
              <a:rPr lang="en-GB" sz="1400" dirty="0" err="1">
                <a:solidFill>
                  <a:srgbClr val="000000"/>
                </a:solidFill>
                <a:ea typeface="DejaVu LGC Sans" charset="0"/>
                <a:cs typeface="DejaVu LGC Sans" charset="0"/>
              </a:rPr>
              <a:t>people.clarkson.edu</a:t>
            </a:r>
            <a:r>
              <a:rPr lang="en-GB" sz="1400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/~</a:t>
            </a:r>
            <a:r>
              <a:rPr lang="en-GB" sz="1400" dirty="0" err="1">
                <a:solidFill>
                  <a:srgbClr val="000000"/>
                </a:solidFill>
                <a:ea typeface="DejaVu LGC Sans" charset="0"/>
                <a:cs typeface="DejaVu LGC Sans" charset="0"/>
              </a:rPr>
              <a:t>ekatz</a:t>
            </a:r>
            <a:r>
              <a:rPr lang="en-GB" sz="1400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/scientists/</a:t>
            </a:r>
            <a:r>
              <a:rPr lang="en-GB" sz="1400" dirty="0" err="1">
                <a:solidFill>
                  <a:srgbClr val="000000"/>
                </a:solidFill>
                <a:ea typeface="DejaVu LGC Sans" charset="0"/>
                <a:cs typeface="DejaVu LGC Sans" charset="0"/>
              </a:rPr>
              <a:t>graaff.html</a:t>
            </a:r>
            <a:endParaRPr lang="en-GB" sz="1400" dirty="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440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029FD2B-275B-664A-A7C1-5C1F78048FF7}" type="slidenum">
              <a:rPr lang="en-GB"/>
              <a:pPr/>
              <a:t>11</a:t>
            </a:fld>
            <a:endParaRPr lang="en-GB"/>
          </a:p>
        </p:txBody>
      </p:sp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79209"/>
            <a:ext cx="8228160" cy="1062832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Tandem accelerators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2720" y="1077233"/>
            <a:ext cx="4082400" cy="4965641"/>
          </a:xfrm>
          <a:ln/>
        </p:spPr>
        <p:txBody>
          <a:bodyPr>
            <a:normAutofit lnSpcReduction="10000"/>
          </a:bodyPr>
          <a:lstStyle/>
          <a:p>
            <a:pPr marL="388806" indent="-293764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1800" noProof="0"/>
              <a:t>It is possible to increase the energy reach of a Van de Graaff accelerators by using a “tandem” accelerator.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1800" noProof="0"/>
              <a:t>Such accelerator has two stage:</a:t>
            </a:r>
            <a:br>
              <a:rPr lang="en-GB" sz="1800" noProof="0"/>
            </a:br>
            <a:r>
              <a:rPr lang="en-GB" sz="1800" noProof="0"/>
              <a:t>- In the first stage negative ions (with extra e-) are accelerated from ground to a positive high voltage.</a:t>
            </a:r>
            <a:br>
              <a:rPr lang="en-GB" sz="1800" noProof="0"/>
            </a:br>
            <a:r>
              <a:rPr lang="en-GB" sz="1800" noProof="0"/>
              <a:t>- These ions are then stripped of 2-3 electrons in a stripper and become negative.</a:t>
            </a:r>
            <a:br>
              <a:rPr lang="en-GB" sz="1800" noProof="0"/>
            </a:br>
            <a:r>
              <a:rPr lang="en-GB" sz="1800" noProof="0"/>
              <a:t>- They are then accelerated further by going from the positive high voltage to DC.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1800" noProof="0"/>
              <a:t>There is a Tandem Van de Graaff at IPN Orsay (you will visit it Thursday).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7840" y="1306217"/>
            <a:ext cx="4572000" cy="457248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591360" y="6531086"/>
            <a:ext cx="5549760" cy="3225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0820" rIns="81639" bIns="40820">
            <a:prstTxWarp prst="textNoShape">
              <a:avLst/>
            </a:prstTxWarp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1300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Image source: http://</a:t>
            </a:r>
            <a:r>
              <a:rPr lang="en-GB" sz="1300" dirty="0" err="1">
                <a:solidFill>
                  <a:srgbClr val="000000"/>
                </a:solidFill>
                <a:ea typeface="DejaVu LGC Sans" charset="0"/>
                <a:cs typeface="DejaVu LGC Sans" charset="0"/>
              </a:rPr>
              <a:t>people.clarkson.edu/~ekatz/scientists/graaff.html</a:t>
            </a:r>
            <a:endParaRPr lang="en-GB" sz="1300" dirty="0">
              <a:solidFill>
                <a:srgbClr val="000000"/>
              </a:solidFill>
              <a:ea typeface="DejaVu LGC Sans" charset="0"/>
              <a:cs typeface="DejaVu LGC Sans" charset="0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28320" y="6106242"/>
            <a:ext cx="8815680" cy="4234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0820" rIns="81639" bIns="40820">
            <a:prstTxWarp prst="textNoShape">
              <a:avLst/>
            </a:prstTxWarp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  <a:tab pos="8536446" algn="l"/>
              </a:tabLst>
            </a:pPr>
            <a:r>
              <a:rPr lang="en-GB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Example: 10MV Van de </a:t>
            </a:r>
            <a:r>
              <a:rPr lang="en-GB" i="1" dirty="0" err="1">
                <a:solidFill>
                  <a:srgbClr val="000000"/>
                </a:solidFill>
                <a:ea typeface="DejaVu LGC Sans" charset="0"/>
                <a:cs typeface="DejaVu LGC Sans" charset="0"/>
              </a:rPr>
              <a:t>Graaff</a:t>
            </a:r>
            <a:r>
              <a:rPr lang="en-GB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 can accelerate C</a:t>
            </a:r>
            <a:r>
              <a:rPr lang="en-GB" i="1" baseline="33000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-</a:t>
            </a:r>
            <a:r>
              <a:rPr lang="en-GB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 to 10 </a:t>
            </a:r>
            <a:r>
              <a:rPr lang="en-GB" i="1" dirty="0" err="1">
                <a:solidFill>
                  <a:srgbClr val="000000"/>
                </a:solidFill>
                <a:ea typeface="DejaVu LGC Sans" charset="0"/>
                <a:cs typeface="DejaVu LGC Sans" charset="0"/>
              </a:rPr>
              <a:t>MeV</a:t>
            </a:r>
            <a:r>
              <a:rPr lang="en-GB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 and then C</a:t>
            </a:r>
            <a:r>
              <a:rPr lang="en-GB" i="1" baseline="33000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2+</a:t>
            </a:r>
            <a:r>
              <a:rPr lang="en-GB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 to 30 </a:t>
            </a:r>
            <a:r>
              <a:rPr lang="en-GB" i="1" dirty="0" err="1">
                <a:solidFill>
                  <a:srgbClr val="000000"/>
                </a:solidFill>
                <a:ea typeface="DejaVu LGC Sans" charset="0"/>
                <a:cs typeface="DejaVu LGC Sans" charset="0"/>
              </a:rPr>
              <a:t>MeV</a:t>
            </a:r>
            <a:r>
              <a:rPr lang="en-GB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.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3791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Cyclotron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1082" y="1218282"/>
            <a:ext cx="4623329" cy="5138068"/>
          </a:xfrm>
        </p:spPr>
        <p:txBody>
          <a:bodyPr>
            <a:normAutofit fontScale="77500" lnSpcReduction="20000"/>
          </a:bodyPr>
          <a:lstStyle/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DC electric fields beyond 20MV are very difficult to achieve.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Above 20MV, it is easier to use an electric field created by an alternating current (AC).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In 1931 Lawrence designed a “cyclotron”, a circular device made of two electrodes placed in a magnetic field that used AC field to accelerate the particles.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4412" y="2530475"/>
            <a:ext cx="4319588" cy="232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39468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1143000"/>
          </a:xfrm>
        </p:spPr>
        <p:txBody>
          <a:bodyPr/>
          <a:lstStyle/>
          <a:p>
            <a:r>
              <a:rPr lang="en-GB" noProof="0"/>
              <a:t>Cyclotron (2)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417638"/>
            <a:ext cx="5779047" cy="4938712"/>
          </a:xfrm>
        </p:spPr>
        <p:txBody>
          <a:bodyPr>
            <a:normAutofit fontScale="62500" lnSpcReduction="20000"/>
          </a:bodyPr>
          <a:lstStyle/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The particle source is located in the middle of the cyclotron.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Due to the magnetic field the particles follow a circular trajectory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By reversing the electric field of the electrode between two gap crossing it is possible to accelerate the particles.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With an AC potential of only 2000V Lawrence accelerated protons to 80kV!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Lawrence received the Nobel prize in 1939 for this work.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However, Cyclotrons can only accelerate non-relativistic particles…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3466" y="0"/>
            <a:ext cx="2188882" cy="22267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3466" y="2226768"/>
            <a:ext cx="2211050" cy="22493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3466" y="4411694"/>
            <a:ext cx="2188882" cy="244630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3225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Cockroft-walton generator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5397025" cy="4938712"/>
          </a:xfrm>
        </p:spPr>
        <p:txBody>
          <a:bodyPr>
            <a:normAutofit fontScale="77500" lnSpcReduction="20000"/>
          </a:bodyPr>
          <a:lstStyle/>
          <a:p>
            <a:r>
              <a:rPr lang="en-GB" noProof="0"/>
              <a:t>To reach higher energies, the particles can be accelerated in an electric field.</a:t>
            </a:r>
          </a:p>
          <a:p>
            <a:r>
              <a:rPr lang="en-GB" noProof="0"/>
              <a:t>Cockroft and Walton used a voltage multiplier made of diodes and capacitors.</a:t>
            </a:r>
            <a:br>
              <a:rPr lang="en-GB" noProof="0"/>
            </a:br>
            <a:br>
              <a:rPr lang="en-GB" noProof="0"/>
            </a:br>
            <a:br>
              <a:rPr lang="en-GB" noProof="0"/>
            </a:br>
            <a:br>
              <a:rPr lang="en-GB" noProof="0"/>
            </a:br>
            <a:r>
              <a:rPr lang="en-GB" noProof="0"/>
              <a:t> </a:t>
            </a:r>
          </a:p>
          <a:p>
            <a:r>
              <a:rPr lang="en-GB" noProof="0">
                <a:solidFill>
                  <a:srgbClr val="000000"/>
                </a:solidFill>
                <a:ea typeface="DejaVu LGC Sans" charset="0"/>
                <a:cs typeface="DejaVu LGC Sans" charset="0"/>
              </a:rPr>
              <a:t>The first half-cycle will load the first capacitor to its peak voltage. The second half-cycle loads the second capacitor and so on...</a:t>
            </a:r>
            <a:br>
              <a:rPr lang="en-GB" noProof="0">
                <a:solidFill>
                  <a:srgbClr val="000000"/>
                </a:solidFill>
                <a:ea typeface="DejaVu LGC Sans" charset="0"/>
                <a:cs typeface="DejaVu LGC Sans" charset="0"/>
              </a:rPr>
            </a:br>
            <a:r>
              <a:rPr lang="en-GB" noProof="0">
                <a:solidFill>
                  <a:srgbClr val="000000"/>
                </a:solidFill>
                <a:ea typeface="DejaVu LGC Sans" charset="0"/>
                <a:cs typeface="DejaVu LGC Sans" charset="0"/>
              </a:rPr>
              <a:t>=&gt; high voltage pulses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/>
              <a:t>History</a:t>
            </a:r>
            <a:r>
              <a:rPr lang="fr-FR" dirty="0"/>
              <a:t>/basics of </a:t>
            </a:r>
            <a:r>
              <a:rPr lang="fr-FR" dirty="0" err="1"/>
              <a:t>particle</a:t>
            </a:r>
            <a:r>
              <a:rPr lang="fr-FR" dirty="0"/>
              <a:t> </a:t>
            </a:r>
            <a:r>
              <a:rPr lang="fr-FR" dirty="0" err="1"/>
              <a:t>accelerators</a:t>
            </a:r>
            <a:endParaRPr lang="en-GB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6864" y="1271690"/>
            <a:ext cx="2599936" cy="432414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086864" y="5765800"/>
            <a:ext cx="2750296" cy="720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lnSpc>
                <a:spcPct val="124000"/>
              </a:lnSpc>
              <a:spcAft>
                <a:spcPts val="1425"/>
              </a:spcAft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</a:pPr>
            <a:r>
              <a:rPr lang="en-GB" sz="1600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A </a:t>
            </a:r>
            <a:r>
              <a:rPr lang="en-GB" sz="1600" i="1" dirty="0" err="1">
                <a:solidFill>
                  <a:srgbClr val="000000"/>
                </a:solidFill>
                <a:ea typeface="DejaVu LGC Sans" charset="0"/>
                <a:cs typeface="DejaVu LGC Sans" charset="0"/>
              </a:rPr>
              <a:t>Cockroft</a:t>
            </a:r>
            <a:r>
              <a:rPr lang="en-GB" sz="1600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-Walton generator </a:t>
            </a:r>
            <a:br>
              <a:rPr lang="en-GB" sz="1600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</a:br>
            <a:r>
              <a:rPr lang="en-GB" sz="1600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(image source: </a:t>
            </a:r>
            <a:r>
              <a:rPr lang="en-GB" sz="1600" i="1" dirty="0" err="1">
                <a:solidFill>
                  <a:srgbClr val="000000"/>
                </a:solidFill>
                <a:ea typeface="DejaVu LGC Sans" charset="0"/>
                <a:cs typeface="DejaVu LGC Sans" charset="0"/>
              </a:rPr>
              <a:t>wikipedia</a:t>
            </a:r>
            <a:r>
              <a:rPr lang="en-GB" sz="1600" i="1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)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85900" y="3321690"/>
            <a:ext cx="3276600" cy="1439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69962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9166" y="274638"/>
            <a:ext cx="4347633" cy="1143000"/>
          </a:xfrm>
        </p:spPr>
        <p:txBody>
          <a:bodyPr>
            <a:normAutofit/>
          </a:bodyPr>
          <a:lstStyle/>
          <a:p>
            <a:r>
              <a:rPr lang="en-GB" noProof="0"/>
              <a:t>Quizz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55582" y="2603500"/>
            <a:ext cx="4231217" cy="3522663"/>
          </a:xfrm>
        </p:spPr>
        <p:txBody>
          <a:bodyPr/>
          <a:lstStyle/>
          <a:p>
            <a:r>
              <a:rPr lang="en-GB" noProof="0"/>
              <a:t>Explain how a Cockroft-Walton generator works.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617" y="4761553"/>
            <a:ext cx="3276600" cy="1439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2781" y="274638"/>
            <a:ext cx="2599936" cy="432414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9137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Answer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83" y="1600200"/>
            <a:ext cx="7787217" cy="1045633"/>
          </a:xfrm>
        </p:spPr>
        <p:txBody>
          <a:bodyPr>
            <a:normAutofit fontScale="77500" lnSpcReduction="20000"/>
          </a:bodyPr>
          <a:lstStyle/>
          <a:p>
            <a:r>
              <a:rPr lang="en-GB" noProof="0"/>
              <a:t>Each cell is loaded in turn at each half period.</a:t>
            </a:r>
          </a:p>
          <a:p>
            <a:r>
              <a:rPr lang="en-GB" noProof="0"/>
              <a:t>Voltage on even side twice greater than on odd side.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7" name="Image 6" descr="cockcroft_walton_voltage_multipli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25" y="2844605"/>
            <a:ext cx="8274558" cy="338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12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Splitting the atom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95741" y="1186152"/>
            <a:ext cx="4398788" cy="5328561"/>
          </a:xfrm>
        </p:spPr>
        <p:txBody>
          <a:bodyPr>
            <a:normAutofit fontScale="70000" lnSpcReduction="20000"/>
          </a:bodyPr>
          <a:lstStyle/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By using their generator Cockroft and Walton were able to accelerate protons to hundreds of keV.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In 1932 they bombarded Lithium with 700 keV hydrogen nuclei and transmuted it into Helium and other elements.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This was the first time that a particle accelerator had been use to trigger a nuclear reaction.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Cockroft and Walton were awarded the Nobel prize for this work in 1951.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7" name="Image 6" descr="512px-Li6-D_Reaction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33" y="1562180"/>
            <a:ext cx="3865708" cy="452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73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88946" cy="847195"/>
          </a:xfrm>
        </p:spPr>
        <p:txBody>
          <a:bodyPr/>
          <a:lstStyle/>
          <a:p>
            <a:r>
              <a:rPr lang="en-GB" noProof="0"/>
              <a:t>AdA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59418"/>
            <a:ext cx="4220633" cy="4866746"/>
          </a:xfrm>
        </p:spPr>
        <p:txBody>
          <a:bodyPr>
            <a:normAutofit fontScale="92500" lnSpcReduction="20000"/>
          </a:bodyPr>
          <a:lstStyle/>
          <a:p>
            <a:r>
              <a:rPr lang="en-GB" noProof="0"/>
              <a:t>Most work in new accelerators stopped during WWII.</a:t>
            </a:r>
          </a:p>
          <a:p>
            <a:r>
              <a:rPr lang="en-GB" noProof="0"/>
              <a:t>After the war the work resumed and in 1961 Bruno Touschek suggested the concept of “collider”.</a:t>
            </a:r>
          </a:p>
          <a:p>
            <a:r>
              <a:rPr lang="en-GB" noProof="0"/>
              <a:t>To test it, he built AdA which was succesfully tested at LAL in Orsay in 1962.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146" y="236537"/>
            <a:ext cx="381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909734" y="5951537"/>
            <a:ext cx="3046412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5pPr>
            <a:lvl6pPr marL="25146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6pPr>
            <a:lvl7pPr marL="29718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7pPr>
            <a:lvl8pPr marL="34290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8pPr>
            <a:lvl9pPr marL="38862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9pPr>
          </a:lstStyle>
          <a:p>
            <a:pPr>
              <a:lnSpc>
                <a:spcPct val="124000"/>
              </a:lnSpc>
            </a:pPr>
            <a:r>
              <a:rPr lang="en-GB" dirty="0" err="1"/>
              <a:t>AdA</a:t>
            </a:r>
            <a:r>
              <a:rPr lang="en-GB" dirty="0"/>
              <a:t> in a glass case at </a:t>
            </a:r>
            <a:br>
              <a:rPr lang="en-GB" dirty="0"/>
            </a:br>
            <a:r>
              <a:rPr lang="en-GB" dirty="0" err="1"/>
              <a:t>Frascati</a:t>
            </a:r>
            <a:r>
              <a:rPr lang="en-GB" dirty="0"/>
              <a:t> National Laboratory</a:t>
            </a:r>
          </a:p>
        </p:txBody>
      </p:sp>
    </p:spTree>
    <p:extLst>
      <p:ext uri="{BB962C8B-B14F-4D97-AF65-F5344CB8AC3E}">
        <p14:creationId xmlns:p14="http://schemas.microsoft.com/office/powerpoint/2010/main" val="2524703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4833"/>
          </a:xfrm>
        </p:spPr>
        <p:txBody>
          <a:bodyPr/>
          <a:lstStyle/>
          <a:p>
            <a:r>
              <a:rPr lang="en-GB" noProof="0"/>
              <a:t>L’Anneau de Collision d’Orsay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49867"/>
            <a:ext cx="8229600" cy="2411162"/>
          </a:xfrm>
        </p:spPr>
        <p:txBody>
          <a:bodyPr>
            <a:normAutofit fontScale="77500" lnSpcReduction="20000"/>
          </a:bodyPr>
          <a:lstStyle/>
          <a:p>
            <a:r>
              <a:rPr lang="en-GB" noProof="0"/>
              <a:t>The AdA success led to the construction of the first French collider, ACO in 1963 (first collision in 1965).</a:t>
            </a:r>
          </a:p>
          <a:p>
            <a:r>
              <a:rPr lang="en-GB" noProof="0"/>
              <a:t>ACO was decommissioned as a collider in 1975. After it served as a light source until 1988.</a:t>
            </a:r>
          </a:p>
          <a:p>
            <a:r>
              <a:rPr lang="en-GB" noProof="0"/>
              <a:t>Another collider, DCI (Dispositif de Collision dans l’Igloo), was used on site from 1975 until 1985 (and as synchrotron source until 2001).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7" name="Image 6" descr="anneau_collis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67" y="3545696"/>
            <a:ext cx="3124200" cy="234498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680" y="3266123"/>
            <a:ext cx="5051825" cy="197104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856680" y="5513917"/>
            <a:ext cx="483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ACO is now a museum that can be visited.</a:t>
            </a:r>
          </a:p>
          <a:p>
            <a:r>
              <a:rPr lang="en-GB" dirty="0"/>
              <a:t>We will visit it tomorrow.</a:t>
            </a:r>
          </a:p>
        </p:txBody>
      </p:sp>
    </p:spTree>
    <p:extLst>
      <p:ext uri="{BB962C8B-B14F-4D97-AF65-F5344CB8AC3E}">
        <p14:creationId xmlns:p14="http://schemas.microsoft.com/office/powerpoint/2010/main" val="37306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94227" cy="1143000"/>
          </a:xfrm>
        </p:spPr>
        <p:txBody>
          <a:bodyPr/>
          <a:lstStyle/>
          <a:p>
            <a:r>
              <a:rPr lang="en-GB" noProof="0"/>
              <a:t>Accelerators at CERN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712883" cy="4756150"/>
          </a:xfrm>
        </p:spPr>
        <p:txBody>
          <a:bodyPr>
            <a:normAutofit fontScale="55000" lnSpcReduction="20000"/>
          </a:bodyPr>
          <a:lstStyle/>
          <a:p>
            <a:r>
              <a:rPr lang="en-GB" noProof="0"/>
              <a:t>1957: Synchrocyclotron (SC), 600 MeV, protons/ions </a:t>
            </a:r>
            <a:br>
              <a:rPr lang="en-GB" noProof="0"/>
            </a:br>
            <a:r>
              <a:rPr lang="en-GB" noProof="0"/>
              <a:t>(closed in 1990).</a:t>
            </a:r>
          </a:p>
          <a:p>
            <a:r>
              <a:rPr lang="en-GB" noProof="0"/>
              <a:t>1959: Proton Synchrotron (PS), 28 GeV, still in use!</a:t>
            </a:r>
          </a:p>
          <a:p>
            <a:r>
              <a:rPr lang="en-GB" noProof="0"/>
              <a:t>1971: Intersecting Storage Ring (ISR), first CERN collider, 62 GeV protons (closed 1984)</a:t>
            </a:r>
          </a:p>
          <a:p>
            <a:r>
              <a:rPr lang="en-GB" noProof="0"/>
              <a:t>1976: Super Proton Synchroton (SPS), 7km, </a:t>
            </a:r>
            <a:br>
              <a:rPr lang="en-GB" noProof="0"/>
            </a:br>
            <a:r>
              <a:rPr lang="en-GB" noProof="0"/>
              <a:t>up to 400 GeV (now 450 GeV).</a:t>
            </a:r>
            <a:br>
              <a:rPr lang="en-GB" noProof="0"/>
            </a:br>
            <a:r>
              <a:rPr lang="en-GB" noProof="0"/>
              <a:t>{Discovery of neutral currents and the Z boson in 1983}</a:t>
            </a:r>
          </a:p>
          <a:p>
            <a:r>
              <a:rPr lang="en-GB" noProof="0"/>
              <a:t>1989: Large Electron Positron collider (LEP), 27 km, </a:t>
            </a:r>
            <a:br>
              <a:rPr lang="en-GB" noProof="0"/>
            </a:br>
            <a:r>
              <a:rPr lang="en-GB" noProof="0"/>
              <a:t>up to 209 GeV e- (stopped in 2000)</a:t>
            </a:r>
          </a:p>
          <a:p>
            <a:r>
              <a:rPr lang="en-GB" noProof="0"/>
              <a:t>1997: Antiproton Decelarator (down to 100MeV/c) for antimatter studies.</a:t>
            </a:r>
          </a:p>
          <a:p>
            <a:r>
              <a:rPr lang="en-GB" noProof="0"/>
              <a:t>2008: Large Hadron Collider (LHC), 7 TeV protons…</a:t>
            </a:r>
          </a:p>
          <a:p>
            <a:endParaRPr lang="en-GB" noProof="0"/>
          </a:p>
          <a:p>
            <a:r>
              <a:rPr lang="en-GB" noProof="0"/>
              <a:t>Source: http://timeline.web.cern.ch/timelines/CERN-accelerators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7" name="Image 6" descr="John_Adams_P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27" y="200557"/>
            <a:ext cx="2703665" cy="2019300"/>
          </a:xfrm>
          <a:prstGeom prst="rect">
            <a:avLst/>
          </a:prstGeom>
        </p:spPr>
      </p:pic>
      <p:pic>
        <p:nvPicPr>
          <p:cNvPr id="8" name="Image 7" descr="ISR_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27" y="2360081"/>
            <a:ext cx="2722321" cy="2307167"/>
          </a:xfrm>
          <a:prstGeom prst="rect">
            <a:avLst/>
          </a:prstGeom>
        </p:spPr>
      </p:pic>
      <p:pic>
        <p:nvPicPr>
          <p:cNvPr id="9" name="Image 8" descr="A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27" y="4796850"/>
            <a:ext cx="2722321" cy="181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6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Quizz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noProof="0"/>
              <a:t>Why CERN built a 200 GeV electron position collider after building a 400 GeV proton collider?</a:t>
            </a:r>
          </a:p>
          <a:p>
            <a:pPr marL="0" indent="0">
              <a:buNone/>
            </a:pPr>
            <a:r>
              <a:rPr lang="en-GB" noProof="0"/>
              <a:t>(a) Because of budget cuts: they could no longer afford to go to 400 GeV</a:t>
            </a:r>
          </a:p>
          <a:p>
            <a:pPr marL="0" indent="0">
              <a:buNone/>
            </a:pPr>
            <a:r>
              <a:rPr lang="en-GB" noProof="0"/>
              <a:t>(b) Stability (and hence luminosity) is better at 200 GeV than at 400 GeV</a:t>
            </a:r>
          </a:p>
          <a:p>
            <a:pPr marL="0" indent="0">
              <a:buNone/>
            </a:pPr>
            <a:r>
              <a:rPr lang="en-GB" noProof="0"/>
              <a:t>(c) The physics potential of a 200 GeV lepton collider is higher than that of a 400 GeV proton collider.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181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Answer (c)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The physics potential of a 200 </a:t>
            </a:r>
            <a:r>
              <a:rPr lang="en-GB" noProof="0" dirty="0" err="1"/>
              <a:t>GeV</a:t>
            </a:r>
            <a:r>
              <a:rPr lang="en-GB" noProof="0" dirty="0"/>
              <a:t> lepton collider is higher than that of a 400 </a:t>
            </a:r>
            <a:r>
              <a:rPr lang="en-GB" noProof="0" dirty="0" err="1"/>
              <a:t>GeV</a:t>
            </a:r>
            <a:r>
              <a:rPr lang="en-GB" noProof="0" dirty="0"/>
              <a:t> proton collider.</a:t>
            </a:r>
          </a:p>
          <a:p>
            <a:endParaRPr lang="en-GB" noProof="0" dirty="0"/>
          </a:p>
          <a:p>
            <a:r>
              <a:rPr lang="en-GB" noProof="0" dirty="0"/>
              <a:t>For example to discover the Higgs only twice the Higgs mass was need in the cm with leptons (but they did not reach that energy).</a:t>
            </a:r>
          </a:p>
          <a:p>
            <a:pPr marL="0" indent="0">
              <a:buNone/>
            </a:pPr>
            <a:endParaRPr lang="en-GB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369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7367"/>
          </a:xfrm>
        </p:spPr>
        <p:txBody>
          <a:bodyPr/>
          <a:lstStyle/>
          <a:p>
            <a:r>
              <a:rPr lang="en-GB"/>
              <a:t>GANIL and SPIRAL2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50846"/>
            <a:ext cx="8229600" cy="2678567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GANIL is a laboratory dedicated to radioactive ions.</a:t>
            </a:r>
          </a:p>
          <a:p>
            <a:r>
              <a:rPr lang="en-GB" dirty="0"/>
              <a:t>An upgrade, SPIRAL2 will increase its physics reach.</a:t>
            </a:r>
          </a:p>
          <a:p>
            <a:r>
              <a:rPr lang="en-GB" dirty="0"/>
              <a:t>More about during the dedicated lecture on Thursday.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23</a:t>
            </a:fld>
            <a:endParaRPr lang="en-GB"/>
          </a:p>
        </p:txBody>
      </p:sp>
      <p:pic>
        <p:nvPicPr>
          <p:cNvPr id="7" name="Image 6" descr="image_spiral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26" y="3642021"/>
            <a:ext cx="4078747" cy="3079454"/>
          </a:xfrm>
          <a:prstGeom prst="rect">
            <a:avLst/>
          </a:prstGeom>
        </p:spPr>
      </p:pic>
      <p:pic>
        <p:nvPicPr>
          <p:cNvPr id="8" name="Image 7" descr="spiral2-carte-des-nuclid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201" y="3642021"/>
            <a:ext cx="4096835" cy="30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14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Other HEP accelerators in Europe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2730620"/>
          </a:xfrm>
        </p:spPr>
        <p:txBody>
          <a:bodyPr>
            <a:normAutofit fontScale="62500" lnSpcReduction="20000"/>
          </a:bodyPr>
          <a:lstStyle/>
          <a:p>
            <a:r>
              <a:rPr lang="en-GB"/>
              <a:t>Frascati (near Rome, Italy):</a:t>
            </a:r>
            <a:br>
              <a:rPr lang="en-GB"/>
            </a:br>
            <a:r>
              <a:rPr lang="en-GB"/>
              <a:t>ADONE: e+/e- collider (1969-1993) 1.5 GeV</a:t>
            </a:r>
            <a:br>
              <a:rPr lang="en-GB"/>
            </a:br>
            <a:r>
              <a:rPr lang="en-GB"/>
              <a:t>DAFNE (since 1999): e+/e- collider; 1 GeV, Kaon studies.</a:t>
            </a:r>
          </a:p>
          <a:p>
            <a:r>
              <a:rPr lang="en-GB"/>
              <a:t>DESY (Hambourg Germany):</a:t>
            </a:r>
            <a:br>
              <a:rPr lang="en-GB"/>
            </a:br>
            <a:r>
              <a:rPr lang="en-GB"/>
              <a:t>e+/e- collider (1960-1980)</a:t>
            </a:r>
            <a:br>
              <a:rPr lang="en-GB"/>
            </a:br>
            <a:r>
              <a:rPr lang="en-GB"/>
              <a:t>Electron-proton collider (HERA; 1990-2007) up to 920 GeV protons on 27 GeV electrons.</a:t>
            </a:r>
          </a:p>
          <a:p>
            <a:r>
              <a:rPr lang="en-GB"/>
              <a:t>GSI/FAIR:</a:t>
            </a:r>
            <a:br>
              <a:rPr lang="en-GB"/>
            </a:br>
            <a:r>
              <a:rPr lang="en-GB"/>
              <a:t>GSI is a heavy ions accelerator in Darmstadt, Germany (11.4 MeV/nucl.) since 1975. It is being upgraded as FAIR (start: 2018).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24</a:t>
            </a:fld>
            <a:endParaRPr lang="en-GB"/>
          </a:p>
        </p:txBody>
      </p:sp>
      <p:pic>
        <p:nvPicPr>
          <p:cNvPr id="7" name="Image 6" descr="fai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219" y="4227362"/>
            <a:ext cx="3670657" cy="2630638"/>
          </a:xfrm>
          <a:prstGeom prst="rect">
            <a:avLst/>
          </a:prstGeom>
        </p:spPr>
      </p:pic>
      <p:pic>
        <p:nvPicPr>
          <p:cNvPr id="8" name="Image 7" descr="2006-00-00_DESY_Luftbild_mit_HERA_PETRA_DORIS_FLAS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227362"/>
            <a:ext cx="3937898" cy="249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08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4061882" cy="1143000"/>
          </a:xfrm>
        </p:spPr>
        <p:txBody>
          <a:bodyPr>
            <a:normAutofit fontScale="90000"/>
          </a:bodyPr>
          <a:lstStyle/>
          <a:p>
            <a:r>
              <a:rPr lang="en-GB" noProof="0"/>
              <a:t>Accelerators </a:t>
            </a:r>
            <a:br>
              <a:rPr lang="en-GB" noProof="0"/>
            </a:br>
            <a:r>
              <a:rPr lang="en-GB" noProof="0"/>
              <a:t>at SLAC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23468"/>
            <a:ext cx="8229600" cy="3196695"/>
          </a:xfrm>
        </p:spPr>
        <p:txBody>
          <a:bodyPr>
            <a:normAutofit fontScale="77500" lnSpcReduction="20000"/>
          </a:bodyPr>
          <a:lstStyle/>
          <a:p>
            <a:r>
              <a:rPr lang="en-GB" noProof="0"/>
              <a:t>1962: Construction of the « 2 miles accelerator », the Stanford Linear Accelerator at SLAC (for e+/e- up to 45 GeV). {1968: Evidence for quarks}</a:t>
            </a:r>
          </a:p>
          <a:p>
            <a:r>
              <a:rPr lang="en-GB" noProof="0"/>
              <a:t>1980: PEP: Positron-Electron Project at 29 GeV until 1990.</a:t>
            </a:r>
          </a:p>
          <a:p>
            <a:r>
              <a:rPr lang="en-GB" noProof="0"/>
              <a:t>1989: Stanford Linear Collider (90 GeV cm) until 1998 (Detector: SLD).</a:t>
            </a:r>
          </a:p>
          <a:p>
            <a:r>
              <a:rPr lang="en-GB" noProof="0"/>
              <a:t>1999: PEP-II, ~10 GeV B-Factory until 2008 (Detector: BaBar).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25</a:t>
            </a:fld>
            <a:endParaRPr lang="en-GB"/>
          </a:p>
        </p:txBody>
      </p:sp>
      <p:pic>
        <p:nvPicPr>
          <p:cNvPr id="7" name="Image 6" descr="slac_construc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359" y="4201583"/>
            <a:ext cx="5961591" cy="2028598"/>
          </a:xfrm>
          <a:prstGeom prst="rect">
            <a:avLst/>
          </a:prstGeom>
        </p:spPr>
      </p:pic>
      <p:pic>
        <p:nvPicPr>
          <p:cNvPr id="8" name="Image 7" descr="750px-Stanford-linear-accelerator-usgs-ortho-kaminski-59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082" y="274638"/>
            <a:ext cx="4455583" cy="111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360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/>
              <a:t>Other HEP accelerators </a:t>
            </a:r>
            <a:br>
              <a:rPr lang="en-GB" noProof="0" dirty="0"/>
            </a:br>
            <a:r>
              <a:rPr lang="en-GB" noProof="0" dirty="0"/>
              <a:t>in North America: Proton/ions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857521" cy="4675717"/>
          </a:xfrm>
        </p:spPr>
        <p:txBody>
          <a:bodyPr>
            <a:normAutofit fontScale="70000" lnSpcReduction="20000"/>
          </a:bodyPr>
          <a:lstStyle/>
          <a:p>
            <a:r>
              <a:rPr lang="en-GB" noProof="0"/>
              <a:t>1969: Proton Linac at Fermilab near Chicago (200 MeV)</a:t>
            </a:r>
          </a:p>
          <a:p>
            <a:r>
              <a:rPr lang="en-GB" noProof="0"/>
              <a:t>1974: TRIUMF, H- cyclotron (500MeV) in Vacouver, Canada </a:t>
            </a:r>
          </a:p>
          <a:p>
            <a:r>
              <a:rPr lang="en-GB" noProof="0"/>
              <a:t>1976: 500 GeV ring at Fermilab.</a:t>
            </a:r>
          </a:p>
          <a:p>
            <a:r>
              <a:rPr lang="en-GB" noProof="0"/>
              <a:t>1989: Tevatron (1 TeV cm then 2 TeV cm) @ FNAL.</a:t>
            </a:r>
            <a:br>
              <a:rPr lang="en-GB" noProof="0"/>
            </a:br>
            <a:r>
              <a:rPr lang="en-GB" noProof="0"/>
              <a:t>{Discovery of the top quark in 1995}</a:t>
            </a:r>
          </a:p>
          <a:p>
            <a:r>
              <a:rPr lang="en-GB" noProof="0"/>
              <a:t>1983-1993: Superconducting Super Collider: attempt to build a 20 TeV collider in Texas (aborted in 1993 due to budget problems).</a:t>
            </a:r>
          </a:p>
          <a:p>
            <a:r>
              <a:rPr lang="en-GB" noProof="0"/>
              <a:t>2001: RHIC, Brookhaven, heavy ions, </a:t>
            </a:r>
            <a:br>
              <a:rPr lang="en-GB" noProof="0"/>
            </a:br>
            <a:r>
              <a:rPr lang="en-GB" noProof="0"/>
              <a:t>up to 100GeV/nucleon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26</a:t>
            </a:fld>
            <a:endParaRPr lang="en-GB"/>
          </a:p>
        </p:txBody>
      </p:sp>
      <p:pic>
        <p:nvPicPr>
          <p:cNvPr id="7" name="Image 6" descr="Fermilab_WilsonH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721" y="1725083"/>
            <a:ext cx="2681111" cy="2010833"/>
          </a:xfrm>
          <a:prstGeom prst="rect">
            <a:avLst/>
          </a:prstGeom>
        </p:spPr>
      </p:pic>
      <p:pic>
        <p:nvPicPr>
          <p:cNvPr id="8" name="Image 7" descr="Fermila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54" y="4242555"/>
            <a:ext cx="2890762" cy="188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84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/>
              <a:t>Other HEP accelerators in North America: CSER and JLAB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03550"/>
          </a:xfrm>
        </p:spPr>
        <p:txBody>
          <a:bodyPr>
            <a:normAutofit fontScale="85000" lnSpcReduction="20000"/>
          </a:bodyPr>
          <a:lstStyle/>
          <a:p>
            <a:r>
              <a:rPr lang="en-GB" noProof="0" dirty="0"/>
              <a:t>Cornell (NY state):</a:t>
            </a:r>
            <a:br>
              <a:rPr lang="en-GB" noProof="0" dirty="0"/>
            </a:br>
            <a:r>
              <a:rPr lang="en-GB" noProof="0" dirty="0"/>
              <a:t>1979 CESR 3.5-12 </a:t>
            </a:r>
            <a:r>
              <a:rPr lang="en-GB" noProof="0" dirty="0" err="1"/>
              <a:t>GeV</a:t>
            </a:r>
            <a:r>
              <a:rPr lang="en-GB" noProof="0" dirty="0"/>
              <a:t> ring; B and C physics</a:t>
            </a:r>
            <a:br>
              <a:rPr lang="en-GB" noProof="0" dirty="0"/>
            </a:br>
            <a:r>
              <a:rPr lang="en-GB" noProof="0" dirty="0"/>
              <a:t>CESR has been converted into a test facility for rings. Cornell is also working (with other labs) on a new kind of accelerators called “Energy recovery </a:t>
            </a:r>
            <a:r>
              <a:rPr lang="en-GB" noProof="0" dirty="0" err="1"/>
              <a:t>Linacs</a:t>
            </a:r>
            <a:r>
              <a:rPr lang="en-GB" noProof="0" dirty="0"/>
              <a:t>”).</a:t>
            </a:r>
          </a:p>
          <a:p>
            <a:r>
              <a:rPr lang="en-GB" noProof="0" dirty="0"/>
              <a:t>Jefferson Lab (Virginia):</a:t>
            </a:r>
            <a:br>
              <a:rPr lang="en-GB" noProof="0" dirty="0"/>
            </a:br>
            <a:r>
              <a:rPr lang="en-GB" noProof="0" dirty="0"/>
              <a:t>1984: CEBAF Up to 6 </a:t>
            </a:r>
            <a:r>
              <a:rPr lang="en-GB" noProof="0" dirty="0" err="1"/>
              <a:t>GeV</a:t>
            </a:r>
            <a:r>
              <a:rPr lang="en-GB" noProof="0" dirty="0"/>
              <a:t> electrons; fixed target experiments; high intensity</a:t>
            </a:r>
            <a:r>
              <a:rPr lang="en-GB" dirty="0"/>
              <a:t> (still in operation).</a:t>
            </a:r>
            <a:endParaRPr lang="en-GB" noProof="0" dirty="0"/>
          </a:p>
          <a:p>
            <a:endParaRPr lang="en-GB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27</a:t>
            </a:fld>
            <a:endParaRPr lang="en-GB"/>
          </a:p>
        </p:txBody>
      </p:sp>
      <p:pic>
        <p:nvPicPr>
          <p:cNvPr id="7" name="Image 6" descr="CEBAF_12gev_hal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800" y="4433252"/>
            <a:ext cx="2794000" cy="2120900"/>
          </a:xfrm>
          <a:prstGeom prst="rect">
            <a:avLst/>
          </a:prstGeom>
        </p:spPr>
      </p:pic>
      <p:pic>
        <p:nvPicPr>
          <p:cNvPr id="8" name="Image 7" descr="cesr_che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279" y="4465441"/>
            <a:ext cx="1951522" cy="208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60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/>
              <a:t>HEP Accelerators in (former) Soviet Union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77471"/>
            <a:ext cx="8229600" cy="2949244"/>
          </a:xfrm>
        </p:spPr>
        <p:txBody>
          <a:bodyPr>
            <a:normAutofit fontScale="85000" lnSpcReduction="20000"/>
          </a:bodyPr>
          <a:lstStyle/>
          <a:p>
            <a:r>
              <a:rPr lang="en-GB" noProof="0" dirty="0"/>
              <a:t>Novosibirsk, </a:t>
            </a:r>
            <a:r>
              <a:rPr lang="en-GB" noProof="0" dirty="0" err="1"/>
              <a:t>Budker</a:t>
            </a:r>
            <a:r>
              <a:rPr lang="en-GB" noProof="0" dirty="0"/>
              <a:t> institute:</a:t>
            </a:r>
            <a:br>
              <a:rPr lang="en-GB" noProof="0" dirty="0"/>
            </a:br>
            <a:r>
              <a:rPr lang="en-GB" noProof="0" dirty="0"/>
              <a:t>- 1964: VEP, e+/e-, 130 MeV in Novosibirsk</a:t>
            </a:r>
            <a:br>
              <a:rPr lang="en-GB" noProof="0" dirty="0"/>
            </a:br>
            <a:r>
              <a:rPr lang="en-GB" noProof="0" dirty="0"/>
              <a:t>- …</a:t>
            </a:r>
            <a:br>
              <a:rPr lang="en-GB" noProof="0" dirty="0"/>
            </a:br>
            <a:r>
              <a:rPr lang="en-GB" noProof="0" dirty="0"/>
              <a:t>- 1994: VEPP-4M, e+/e-, 6 </a:t>
            </a:r>
            <a:r>
              <a:rPr lang="en-GB" noProof="0" dirty="0" err="1"/>
              <a:t>GeV</a:t>
            </a:r>
            <a:r>
              <a:rPr lang="en-GB" noProof="0" dirty="0"/>
              <a:t>, Meson physics</a:t>
            </a:r>
          </a:p>
          <a:p>
            <a:r>
              <a:rPr lang="en-GB" noProof="0" dirty="0" err="1"/>
              <a:t>Dubna</a:t>
            </a:r>
            <a:r>
              <a:rPr lang="en-GB" noProof="0" dirty="0"/>
              <a:t>, JINR:</a:t>
            </a:r>
            <a:br>
              <a:rPr lang="en-GB" noProof="0" dirty="0"/>
            </a:br>
            <a:r>
              <a:rPr lang="en-GB" noProof="0" dirty="0"/>
              <a:t>- 1957: 10 </a:t>
            </a:r>
            <a:r>
              <a:rPr lang="en-GB" noProof="0" dirty="0" err="1"/>
              <a:t>GeV</a:t>
            </a:r>
            <a:r>
              <a:rPr lang="en-GB" noProof="0" dirty="0"/>
              <a:t> protons (closed 2003)</a:t>
            </a:r>
            <a:br>
              <a:rPr lang="en-GB" noProof="0" dirty="0"/>
            </a:br>
            <a:r>
              <a:rPr lang="en-GB" noProof="0" dirty="0"/>
              <a:t>- NICA: </a:t>
            </a:r>
            <a:r>
              <a:rPr lang="en-GB" noProof="0" dirty="0" err="1"/>
              <a:t>Nuclotron</a:t>
            </a:r>
            <a:r>
              <a:rPr lang="en-GB" noProof="0" dirty="0"/>
              <a:t> Based Ion Collider Facility.</a:t>
            </a:r>
            <a:br>
              <a:rPr lang="en-GB" noProof="0" dirty="0"/>
            </a:br>
            <a:r>
              <a:rPr lang="en-GB" noProof="0" dirty="0"/>
              <a:t>Commissioning expected 2020.</a:t>
            </a:r>
          </a:p>
          <a:p>
            <a:endParaRPr lang="en-GB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28</a:t>
            </a:fld>
            <a:endParaRPr lang="en-GB"/>
          </a:p>
        </p:txBody>
      </p:sp>
      <p:pic>
        <p:nvPicPr>
          <p:cNvPr id="7" name="Image 6" descr="Figure-2-Lay-out-of-the-VEPP-4M-collider-and-KEDR-experime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4966"/>
            <a:ext cx="2956375" cy="2674816"/>
          </a:xfrm>
          <a:prstGeom prst="rect">
            <a:avLst/>
          </a:prstGeom>
        </p:spPr>
      </p:pic>
      <p:pic>
        <p:nvPicPr>
          <p:cNvPr id="8" name="Image 7" descr="Figure-2-Location-of-the-NICA-collider-in-the-JINR-accellerator-complex-are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900" y="4054966"/>
            <a:ext cx="4521799" cy="266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56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HEP Accelerators in Asia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75" y="1417638"/>
            <a:ext cx="5562600" cy="4766274"/>
          </a:xfrm>
        </p:spPr>
        <p:txBody>
          <a:bodyPr>
            <a:normAutofit fontScale="85000" lnSpcReduction="20000"/>
          </a:bodyPr>
          <a:lstStyle/>
          <a:p>
            <a:r>
              <a:rPr lang="en-GB"/>
              <a:t>KEK (Tsukuba, Japan):</a:t>
            </a:r>
            <a:br>
              <a:rPr lang="en-GB"/>
            </a:br>
            <a:r>
              <a:rPr lang="en-GB"/>
              <a:t>Proton synchroton (1976-2005), 12 GeV</a:t>
            </a:r>
            <a:br>
              <a:rPr lang="en-GB"/>
            </a:br>
            <a:r>
              <a:rPr lang="en-GB"/>
              <a:t>TRISTAN (1986-1995): e+/e- collider at 26 GeV</a:t>
            </a:r>
            <a:br>
              <a:rPr lang="en-GB"/>
            </a:br>
            <a:r>
              <a:rPr lang="en-GB"/>
              <a:t>KEKB (1998-2010): e+/e- collider 8 GeV on 3.5GeV </a:t>
            </a:r>
            <a:br>
              <a:rPr lang="en-GB"/>
            </a:br>
            <a:r>
              <a:rPr lang="en-GB"/>
              <a:t>SuperKEKB (2016+): e+/e- collider: 7GeV on 4 GeV.</a:t>
            </a:r>
          </a:p>
          <a:p>
            <a:r>
              <a:rPr lang="en-GB"/>
              <a:t>BEPC-II:</a:t>
            </a:r>
            <a:br>
              <a:rPr lang="en-GB"/>
            </a:br>
            <a:r>
              <a:rPr lang="en-GB"/>
              <a:t> Beijing Electron Positron Collider (started 2008) 4.6 GeV; charm quark studies.</a:t>
            </a: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29</a:t>
            </a:fld>
            <a:endParaRPr lang="en-GB"/>
          </a:p>
        </p:txBody>
      </p:sp>
      <p:pic>
        <p:nvPicPr>
          <p:cNvPr id="7" name="Image 6" descr="SuperKEKB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175" y="1990430"/>
            <a:ext cx="33782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556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Quizz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Why did KEK downgrade its TRISTAN collider from 26 GeV to 8  on 3.5 GeV?</a:t>
            </a:r>
            <a:br>
              <a:rPr lang="en-GB"/>
            </a:br>
            <a:r>
              <a:rPr lang="en-GB"/>
              <a:t>(a) Because of budget cuts</a:t>
            </a:r>
            <a:br>
              <a:rPr lang="en-GB"/>
            </a:br>
            <a:r>
              <a:rPr lang="en-GB"/>
              <a:t>(b) Because the physics is more interesting at low energy</a:t>
            </a:r>
            <a:br>
              <a:rPr lang="en-GB"/>
            </a:br>
            <a:r>
              <a:rPr lang="en-GB"/>
              <a:t>(c) Energy is not the only interesting parameter, luminosity is more important and they could reach a high luminosity at lower energy.</a:t>
            </a: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0870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Answer (c)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To reach a high energy the peak current in the accelerator has to be reduced.</a:t>
            </a:r>
          </a:p>
          <a:p>
            <a:r>
              <a:rPr lang="en-GB" dirty="0"/>
              <a:t>There is a case for high energy accelerators to discover new particles.</a:t>
            </a:r>
          </a:p>
          <a:p>
            <a:r>
              <a:rPr lang="en-GB" dirty="0"/>
              <a:t>However lower energy accelerators can do “precision” physics by studying some rare particle with a very large statistics and studying more accurately their properties.</a:t>
            </a:r>
          </a:p>
          <a:p>
            <a:r>
              <a:rPr lang="en-GB" dirty="0"/>
              <a:t>KEKB (and </a:t>
            </a:r>
            <a:r>
              <a:rPr lang="en-GB" dirty="0" err="1"/>
              <a:t>SuperKEKB</a:t>
            </a:r>
            <a:r>
              <a:rPr lang="en-GB" dirty="0"/>
              <a:t>) study CP violation.</a:t>
            </a:r>
          </a:p>
          <a:p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7804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Livingston chart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14332" y="1600200"/>
            <a:ext cx="4072467" cy="4525963"/>
          </a:xfrm>
        </p:spPr>
        <p:txBody>
          <a:bodyPr>
            <a:normAutofit fontScale="92500" lnSpcReduction="20000"/>
          </a:bodyPr>
          <a:lstStyle/>
          <a:p>
            <a:r>
              <a:rPr lang="en-GB" noProof="0" dirty="0"/>
              <a:t>Note:  did not mention all accelerators for high energy physics or nuclear physics.</a:t>
            </a:r>
          </a:p>
          <a:p>
            <a:r>
              <a:rPr lang="en-GB" noProof="0" dirty="0"/>
              <a:t>Since 1962 there has been a constant progress in </a:t>
            </a:r>
            <a:r>
              <a:rPr lang="en-GB" noProof="0" dirty="0" err="1"/>
              <a:t>c.m</a:t>
            </a:r>
            <a:r>
              <a:rPr lang="en-GB" noProof="0" dirty="0"/>
              <a:t>. energy.</a:t>
            </a:r>
          </a:p>
          <a:p>
            <a:r>
              <a:rPr lang="en-GB" noProof="0" dirty="0"/>
              <a:t>However in the recent years this progress has slowed down…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32</a:t>
            </a:fld>
            <a:endParaRPr lang="en-GB"/>
          </a:p>
        </p:txBody>
      </p:sp>
      <p:pic>
        <p:nvPicPr>
          <p:cNvPr id="7" name="Image 6" descr="Particle_Accelerator_Livingston_Chart_20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9" y="1600200"/>
            <a:ext cx="4487333" cy="402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9431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Quizz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68333" y="1600200"/>
            <a:ext cx="3818466" cy="4525963"/>
          </a:xfrm>
        </p:spPr>
        <p:txBody>
          <a:bodyPr>
            <a:normAutofit fontScale="92500" lnSpcReduction="20000"/>
          </a:bodyPr>
          <a:lstStyle/>
          <a:p>
            <a:r>
              <a:rPr lang="en-GB" noProof="0"/>
              <a:t>On the livingston chart:</a:t>
            </a:r>
            <a:br>
              <a:rPr lang="en-GB" noProof="0"/>
            </a:br>
            <a:r>
              <a:rPr lang="en-GB" noProof="0"/>
              <a:t>1) Give the name of proton accelerator with an energy </a:t>
            </a:r>
            <a:br>
              <a:rPr lang="en-GB" noProof="0"/>
            </a:br>
            <a:r>
              <a:rPr lang="en-GB" noProof="0"/>
              <a:t>&gt; 100 GeV</a:t>
            </a:r>
            <a:br>
              <a:rPr lang="en-GB" noProof="0"/>
            </a:br>
            <a:r>
              <a:rPr lang="en-GB" noProof="0"/>
              <a:t>2) What was the highest energy reached to date by an electron accelerator?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33</a:t>
            </a:fld>
            <a:endParaRPr lang="en-GB"/>
          </a:p>
        </p:txBody>
      </p:sp>
      <p:pic>
        <p:nvPicPr>
          <p:cNvPr id="7" name="Image 6" descr="Particle_Accelerator_Livingston_Chart_20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9" y="1600200"/>
            <a:ext cx="4487333" cy="402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545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A55CAC1-B880-DE49-A5D8-CB5CCE9D3408}" type="slidenum">
              <a:rPr lang="en-GB"/>
              <a:pPr/>
              <a:t>34</a:t>
            </a:fld>
            <a:endParaRPr lang="en-GB"/>
          </a:p>
        </p:txBody>
      </p:sp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-50405"/>
            <a:ext cx="8228160" cy="754640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Light sources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4801" y="653829"/>
            <a:ext cx="8228160" cy="3446282"/>
          </a:xfrm>
          <a:ln/>
        </p:spPr>
        <p:txBody>
          <a:bodyPr/>
          <a:lstStyle/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Circular accelerators emit radiation.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With some tuning it is possible to make them emit an intense flux of radiation at a useful wavelength.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Some machines have been built entirely for this purpose, including several in the area</a:t>
            </a:r>
            <a:br>
              <a:rPr lang="en-GB" sz="2400" noProof="0"/>
            </a:br>
            <a:r>
              <a:rPr lang="en-GB" sz="2400" noProof="0"/>
              <a:t>- Super-ACO (now decommissioned)</a:t>
            </a:r>
            <a:br>
              <a:rPr lang="en-GB" sz="2400" noProof="0"/>
            </a:br>
            <a:r>
              <a:rPr lang="en-GB" sz="2400" noProof="0"/>
              <a:t>- SOLEIL near SACLAY</a:t>
            </a: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60" y="4082829"/>
            <a:ext cx="4144320" cy="2285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" name="Image 1" descr="SOLEI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088" y="3750280"/>
            <a:ext cx="4019549" cy="267592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900088" y="648866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SOLEIL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3879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D2911A4-44B1-0B4D-929A-38EA7820B5B3}" type="slidenum">
              <a:rPr lang="en-GB"/>
              <a:pPr/>
              <a:t>35</a:t>
            </a:fld>
            <a:endParaRPr lang="en-GB"/>
          </a:p>
        </p:txBody>
      </p:sp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1</a:t>
            </a:r>
            <a:r>
              <a:rPr lang="en-GB" baseline="33000" noProof="0"/>
              <a:t>st</a:t>
            </a:r>
            <a:r>
              <a:rPr lang="en-GB" noProof="0"/>
              <a:t> generation light source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2721" y="1604329"/>
            <a:ext cx="4898880" cy="4946920"/>
          </a:xfrm>
          <a:ln/>
        </p:spPr>
        <p:txBody>
          <a:bodyPr/>
          <a:lstStyle/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Synchrotron radiation was discovered in 1946.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It was first seen as a nuisance as it makes the beam loose energy.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In the 1960 it was recognised that it could be used as a powerful source of radiation (X-rays)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Some accelerators started to make this radiation available to other users.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480" y="1468954"/>
            <a:ext cx="3618720" cy="4572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5081761" y="5996789"/>
            <a:ext cx="4062240" cy="698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5pPr>
            <a:lvl6pPr marL="25146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6pPr>
            <a:lvl7pPr marL="29718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7pPr>
            <a:lvl8pPr marL="34290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8pPr>
            <a:lvl9pPr marL="38862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9pPr>
          </a:lstStyle>
          <a:p>
            <a:pPr>
              <a:lnSpc>
                <a:spcPct val="124000"/>
              </a:lnSpc>
            </a:pPr>
            <a:r>
              <a:rPr lang="en-GB" dirty="0"/>
              <a:t>Discovery of Synchrotron radiation </a:t>
            </a:r>
            <a:br>
              <a:rPr lang="en-GB" dirty="0"/>
            </a:br>
            <a:r>
              <a:rPr lang="en-GB" dirty="0"/>
              <a:t>in 1946.  Source: </a:t>
            </a:r>
            <a:r>
              <a:rPr lang="en-GB" dirty="0" err="1"/>
              <a:t>wikipedia</a:t>
            </a:r>
            <a:endParaRPr lang="en-GB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8401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9683730-11E0-E74F-BE7B-49CD7FC74136}" type="slidenum">
              <a:rPr lang="en-GB"/>
              <a:pPr/>
              <a:t>36</a:t>
            </a:fld>
            <a:endParaRPr lang="en-GB"/>
          </a:p>
        </p:txBody>
      </p:sp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70568"/>
            <a:ext cx="8228160" cy="754639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2</a:t>
            </a:r>
            <a:r>
              <a:rPr lang="en-GB" baseline="33000" noProof="0"/>
              <a:t>nd</a:t>
            </a:r>
            <a:r>
              <a:rPr lang="en-GB" noProof="0"/>
              <a:t> generation light sources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4801" y="1039789"/>
            <a:ext cx="8228160" cy="3001275"/>
          </a:xfrm>
          <a:ln/>
        </p:spPr>
        <p:txBody>
          <a:bodyPr/>
          <a:lstStyle/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In the 1980s machine dedicated to the production of light were built.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 first one in France was Super-ACO.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In these machines the light is extracted from the bending magnets and delivered to users.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pic>
        <p:nvPicPr>
          <p:cNvPr id="3" name="Image 2" descr="schema_accelerateur+extension_inverted_600p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9784"/>
            <a:ext cx="9144000" cy="199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956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AC81E1D-32A4-8343-9C31-47519E396782}" type="slidenum">
              <a:rPr lang="en-GB"/>
              <a:pPr/>
              <a:t>37</a:t>
            </a:fld>
            <a:endParaRPr lang="en-GB"/>
          </a:p>
        </p:txBody>
      </p:sp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70568"/>
            <a:ext cx="8228160" cy="754639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3</a:t>
            </a:r>
            <a:r>
              <a:rPr lang="en-GB" baseline="33000" noProof="0"/>
              <a:t>rd</a:t>
            </a:r>
            <a:r>
              <a:rPr lang="en-GB" noProof="0"/>
              <a:t> generation light sources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89601" y="1143481"/>
            <a:ext cx="5551200" cy="5551783"/>
          </a:xfrm>
          <a:ln/>
        </p:spPr>
        <p:txBody>
          <a:bodyPr/>
          <a:lstStyle/>
          <a:p>
            <a:pPr marL="388806" indent="-293764">
              <a:lnSpc>
                <a:spcPct val="10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With the increasing need for synchrotron radiation extracting the light from bending magnets was not enough.</a:t>
            </a:r>
          </a:p>
          <a:p>
            <a:pPr marL="388806" indent="-293764">
              <a:lnSpc>
                <a:spcPct val="10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Special arrays of magnets called “wigglers” or “undulators” can be used to improve the radiation produced by a light source.</a:t>
            </a:r>
          </a:p>
          <a:p>
            <a:pPr marL="388806" indent="-293764">
              <a:lnSpc>
                <a:spcPct val="10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3rd generation light source were also design with brilliance optimisation in mind (smaller beams, large rings...).</a:t>
            </a:r>
          </a:p>
          <a:p>
            <a:pPr marL="388806" indent="-293764">
              <a:lnSpc>
                <a:spcPct val="10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SOLEIL (in Saint-Aubin, near Saclay) is</a:t>
            </a:r>
            <a:br>
              <a:rPr lang="en-GB" sz="2200" noProof="0"/>
            </a:br>
            <a:r>
              <a:rPr lang="en-GB" sz="2200" noProof="0"/>
              <a:t> a 3</a:t>
            </a:r>
            <a:r>
              <a:rPr lang="en-GB" sz="2200" baseline="33000" noProof="0"/>
              <a:t>rd</a:t>
            </a:r>
            <a:r>
              <a:rPr lang="en-GB" sz="2200" noProof="0"/>
              <a:t> generation light source.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680" y="861211"/>
            <a:ext cx="2593440" cy="1633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680" y="2612434"/>
            <a:ext cx="2612160" cy="1960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680" y="4899394"/>
            <a:ext cx="2612160" cy="1705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6367680" y="6531087"/>
            <a:ext cx="2263680" cy="370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5pPr>
            <a:lvl6pPr marL="25146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6pPr>
            <a:lvl7pPr marL="29718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7pPr>
            <a:lvl8pPr marL="34290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8pPr>
            <a:lvl9pPr marL="38862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9pPr>
          </a:lstStyle>
          <a:p>
            <a:pPr>
              <a:lnSpc>
                <a:spcPct val="124000"/>
              </a:lnSpc>
            </a:pPr>
            <a:r>
              <a:rPr lang="en-GB" sz="1300"/>
              <a:t>Source: Diamond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6367680" y="2167429"/>
            <a:ext cx="2263680" cy="370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5pPr>
            <a:lvl6pPr marL="25146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6pPr>
            <a:lvl7pPr marL="29718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7pPr>
            <a:lvl8pPr marL="34290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8pPr>
            <a:lvl9pPr marL="38862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9pPr>
          </a:lstStyle>
          <a:p>
            <a:pPr>
              <a:lnSpc>
                <a:spcPct val="124000"/>
              </a:lnSpc>
            </a:pPr>
            <a:r>
              <a:rPr lang="en-GB" sz="1500"/>
              <a:t>Source: Wikipedia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6367680" y="4529277"/>
            <a:ext cx="2263680" cy="370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5pPr>
            <a:lvl6pPr marL="25146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6pPr>
            <a:lvl7pPr marL="29718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7pPr>
            <a:lvl8pPr marL="34290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8pPr>
            <a:lvl9pPr marL="38862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9pPr>
          </a:lstStyle>
          <a:p>
            <a:pPr>
              <a:lnSpc>
                <a:spcPct val="124000"/>
              </a:lnSpc>
            </a:pPr>
            <a:r>
              <a:rPr lang="en-GB" sz="1300"/>
              <a:t>Undulator, </a:t>
            </a:r>
            <a:r>
              <a:rPr lang="en-GB" sz="1300" i="1"/>
              <a:t>Source: Diamond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7000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5FF0E94-DA1E-F942-ADDF-294EB0196486}" type="slidenum">
              <a:rPr lang="en-GB"/>
              <a:pPr/>
              <a:t>38</a:t>
            </a:fld>
            <a:endParaRPr lang="en-GB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480" y="2776612"/>
            <a:ext cx="3366720" cy="261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481" y="92170"/>
            <a:ext cx="8228160" cy="1507839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4</a:t>
            </a:r>
            <a:r>
              <a:rPr lang="en-GB" baseline="33000" noProof="0"/>
              <a:t>th</a:t>
            </a:r>
            <a:r>
              <a:rPr lang="en-GB" noProof="0"/>
              <a:t> generation light sources:</a:t>
            </a:r>
            <a:br>
              <a:rPr lang="en-GB" noProof="0"/>
            </a:br>
            <a:r>
              <a:rPr lang="en-GB" noProof="0"/>
              <a:t>Free electron lasers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881" y="1795870"/>
            <a:ext cx="4898880" cy="5089494"/>
          </a:xfrm>
          <a:ln/>
        </p:spPr>
        <p:txBody>
          <a:bodyPr/>
          <a:lstStyle/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The photons emitted in an undulator can stimulate the emission of more photons from the bunch.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Free electron lasers (FEL) use this phenomena to generate photon beams with an even higher brilliance.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FEL form the 4</a:t>
            </a:r>
            <a:r>
              <a:rPr lang="en-GB" sz="2000" baseline="33000" noProof="0"/>
              <a:t>th</a:t>
            </a:r>
            <a:r>
              <a:rPr lang="en-GB" sz="2000" noProof="0"/>
              <a:t> generation of light source. Some have started to operate in the past few years.</a:t>
            </a:r>
          </a:p>
          <a:p>
            <a:pPr marL="388806" indent="-293764">
              <a:lnSpc>
                <a:spcPct val="124000"/>
              </a:lnSpc>
              <a:buSzPct val="45000"/>
              <a:buFont typeface="Wingdings" charset="0"/>
              <a:buChar char="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FEL use a linac (not a storage ring, unlike synchrotrons).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7021440" y="4692013"/>
            <a:ext cx="1143360" cy="370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5pPr>
            <a:lvl6pPr marL="25146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6pPr>
            <a:lvl7pPr marL="29718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7pPr>
            <a:lvl8pPr marL="34290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8pPr>
            <a:lvl9pPr marL="3886200" indent="-228600" defTabSz="449263" fontAlgn="base" hangingPunct="0">
              <a:lnSpc>
                <a:spcPct val="11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LGC Sans" charset="0"/>
              </a:defRPr>
            </a:lvl9pPr>
          </a:lstStyle>
          <a:p>
            <a:pPr>
              <a:lnSpc>
                <a:spcPct val="124000"/>
              </a:lnSpc>
            </a:pPr>
            <a:r>
              <a:rPr lang="en-GB" sz="1300"/>
              <a:t>Source: SRS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2674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3671"/>
          </a:xfrm>
        </p:spPr>
        <p:txBody>
          <a:bodyPr/>
          <a:lstStyle/>
          <a:p>
            <a:r>
              <a:rPr lang="en-GB"/>
              <a:t>Energy Recovery Linacs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61883"/>
            <a:ext cx="8229600" cy="2636925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Rings have the advantage of recycling the particles turn after turn</a:t>
            </a:r>
            <a:br>
              <a:rPr lang="en-GB" dirty="0"/>
            </a:br>
            <a:r>
              <a:rPr lang="en-GB" dirty="0"/>
              <a:t>=&gt; High efficiency</a:t>
            </a:r>
          </a:p>
          <a:p>
            <a:r>
              <a:rPr lang="en-GB" dirty="0"/>
              <a:t>FEL produce ultra-short light pulses</a:t>
            </a:r>
            <a:br>
              <a:rPr lang="en-GB" dirty="0"/>
            </a:br>
            <a:r>
              <a:rPr lang="en-GB" dirty="0"/>
              <a:t>=&gt; Interesting physics potential</a:t>
            </a:r>
          </a:p>
          <a:p>
            <a:r>
              <a:rPr lang="en-GB" dirty="0"/>
              <a:t>To combine the advantages of rings and FEL the concept of « Energy Recovery </a:t>
            </a:r>
            <a:r>
              <a:rPr lang="en-GB" dirty="0" err="1"/>
              <a:t>Linac</a:t>
            </a:r>
            <a:r>
              <a:rPr lang="en-GB" dirty="0"/>
              <a:t> »has been invented:</a:t>
            </a:r>
            <a:br>
              <a:rPr lang="en-GB" dirty="0"/>
            </a:br>
            <a:r>
              <a:rPr lang="en-GB" dirty="0"/>
              <a:t>after being used to produce light the particles are decelerated and the energy recycled to accelerate other particles.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39</a:t>
            </a:fld>
            <a:endParaRPr lang="en-GB"/>
          </a:p>
        </p:txBody>
      </p:sp>
      <p:pic>
        <p:nvPicPr>
          <p:cNvPr id="7" name="Image 6" descr="diagram_ERL_concep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9613"/>
            <a:ext cx="4411276" cy="3251852"/>
          </a:xfrm>
          <a:prstGeom prst="rect">
            <a:avLst/>
          </a:prstGeom>
        </p:spPr>
      </p:pic>
      <p:pic>
        <p:nvPicPr>
          <p:cNvPr id="8" name="Image 7" descr="berlinpro_installa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278" y="4084119"/>
            <a:ext cx="4303288" cy="18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989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Lecture content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27200"/>
            <a:ext cx="8229600" cy="4017963"/>
          </a:xfrm>
        </p:spPr>
        <p:txBody>
          <a:bodyPr>
            <a:normAutofit/>
          </a:bodyPr>
          <a:lstStyle/>
          <a:p>
            <a:r>
              <a:rPr lang="en-GB" sz="2800" i="1" noProof="0"/>
              <a:t>History of particle accelerators</a:t>
            </a:r>
          </a:p>
          <a:p>
            <a:r>
              <a:rPr lang="en-GB" sz="2800" noProof="0"/>
              <a:t>Basic principles:</a:t>
            </a:r>
            <a:br>
              <a:rPr lang="en-GB" sz="2800" noProof="0"/>
            </a:br>
            <a:r>
              <a:rPr lang="en-GB" sz="2800" b="1" noProof="0"/>
              <a:t>- Particle sources</a:t>
            </a:r>
            <a:br>
              <a:rPr lang="en-GB" sz="2800" b="1" noProof="0"/>
            </a:br>
            <a:r>
              <a:rPr lang="en-GB" sz="2800" noProof="0"/>
              <a:t>- Particle acceleration</a:t>
            </a:r>
            <a:br>
              <a:rPr lang="en-GB" sz="2800" noProof="0"/>
            </a:br>
            <a:r>
              <a:rPr lang="en-GB" sz="2800" noProof="0"/>
              <a:t>- Magnets</a:t>
            </a:r>
            <a:br>
              <a:rPr lang="en-GB" sz="2800" noProof="0"/>
            </a:br>
            <a:r>
              <a:rPr lang="en-GB" sz="2800" noProof="0"/>
              <a:t>- Emittance and beam dynamics</a:t>
            </a:r>
            <a:br>
              <a:rPr lang="en-GB" sz="2800" noProof="0"/>
            </a:br>
            <a:r>
              <a:rPr lang="en-GB" sz="2800" noProof="0"/>
              <a:t>- Beam diagnostics</a:t>
            </a:r>
          </a:p>
          <a:p>
            <a:r>
              <a:rPr lang="en-GB" sz="2800" noProof="0"/>
              <a:t>Challenges for present and future accelerators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40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9588" y="1727200"/>
            <a:ext cx="3426386" cy="285280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564643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noProof="0"/>
              <a:t>Particle sources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34720" y="1604329"/>
            <a:ext cx="3951360" cy="4444307"/>
          </a:xfrm>
          <a:ln/>
        </p:spPr>
        <p:txBody>
          <a:bodyPr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noProof="0"/>
              <a:t>Electrons</a:t>
            </a:r>
          </a:p>
          <a:p>
            <a:pPr lvl="1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noProof="0"/>
              <a:t>Thermionic emission</a:t>
            </a:r>
          </a:p>
          <a:p>
            <a:pPr lvl="1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noProof="0"/>
              <a:t>Field emission</a:t>
            </a:r>
          </a:p>
          <a:p>
            <a:pPr lvl="1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noProof="0"/>
              <a:t>Photo-emission</a:t>
            </a:r>
          </a:p>
          <a:p>
            <a:pPr lvl="1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noProof="0"/>
              <a:t>Beam quality</a:t>
            </a:r>
          </a:p>
          <a:p>
            <a:pPr lvl="1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noProof="0"/>
              <a:t>Space-charge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noProof="0"/>
              <a:t>Protons and ions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0" y="2122783"/>
            <a:ext cx="4353120" cy="326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429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C2BDA8C-F51B-0443-9307-847F9FA025CC}" type="slidenum">
              <a:rPr lang="en-GB"/>
              <a:pPr/>
              <a:t>42</a:t>
            </a:fld>
            <a:endParaRPr lang="en-GB"/>
          </a:p>
        </p:txBody>
      </p:sp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noProof="0"/>
              <a:t>Particle sources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864831"/>
          </a:xfrm>
          <a:ln/>
        </p:spPr>
        <p:txBody>
          <a:bodyPr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noProof="0"/>
              <a:t>How particles are first produced?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noProof="0"/>
              <a:t>How to extract particles with the right properties?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noProof="0"/>
              <a:t>What are the limitations of the sources?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i="1" noProof="0"/>
              <a:t>The quality of the source is very important. If the particles emitted by the source do not have the right properties, it will be very difficult and/or expensive to rectify it later.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1819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/>
              <a:t>Producing beams of electrons:</a:t>
            </a:r>
            <a:br>
              <a:rPr lang="en-GB" noProof="0"/>
            </a:br>
            <a:r>
              <a:rPr lang="en-GB" noProof="0"/>
              <a:t>Thermionic effect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199"/>
            <a:ext cx="5159552" cy="4756151"/>
          </a:xfrm>
        </p:spPr>
        <p:txBody>
          <a:bodyPr>
            <a:normAutofit fontScale="70000" lnSpcReduction="20000"/>
          </a:bodyPr>
          <a:lstStyle/>
          <a:p>
            <a:r>
              <a:rPr lang="en-GB" noProof="0"/>
              <a:t>Most particle accelerators in the world accelerate electrons.</a:t>
            </a:r>
          </a:p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>
                <a:solidFill>
                  <a:srgbClr val="000000"/>
                </a:solidFill>
              </a:rPr>
              <a:t>Remember the Maxwell-Boltzmann energy distribution:</a:t>
            </a:r>
            <a:br>
              <a:rPr lang="en-GB" noProof="0">
                <a:solidFill>
                  <a:srgbClr val="000000"/>
                </a:solidFill>
              </a:rPr>
            </a:br>
            <a:br>
              <a:rPr lang="en-GB" noProof="0">
                <a:solidFill>
                  <a:srgbClr val="000000"/>
                </a:solidFill>
              </a:rPr>
            </a:br>
            <a:endParaRPr lang="en-GB" noProof="0">
              <a:solidFill>
                <a:srgbClr val="000000"/>
              </a:solidFill>
            </a:endParaRPr>
          </a:p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>
                <a:solidFill>
                  <a:srgbClr val="000000"/>
                </a:solidFill>
              </a:rPr>
              <a:t>Electrons (fermions) obey a different but similar law.</a:t>
            </a:r>
          </a:p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>
                <a:solidFill>
                  <a:srgbClr val="000000"/>
                </a:solidFill>
              </a:rPr>
              <a:t>When a metal is heated more electrons can populate high energy levels.</a:t>
            </a:r>
          </a:p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>
                <a:solidFill>
                  <a:srgbClr val="000000"/>
                </a:solidFill>
              </a:rPr>
              <a:t>Above a certain threshold they electrons can break their bound and be emitted: </a:t>
            </a:r>
            <a:br>
              <a:rPr lang="en-GB" noProof="0">
                <a:solidFill>
                  <a:srgbClr val="000000"/>
                </a:solidFill>
              </a:rPr>
            </a:br>
            <a:r>
              <a:rPr lang="en-GB" noProof="0">
                <a:solidFill>
                  <a:srgbClr val="000000"/>
                </a:solidFill>
              </a:rPr>
              <a:t>	This is thermionic emission.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43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2785147"/>
            <a:ext cx="2752880" cy="256568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238875" y="5471946"/>
            <a:ext cx="2447925" cy="360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49263" rtl="0" eaLnBrk="1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</a:tabLst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(image source: </a:t>
            </a:r>
            <a:r>
              <a:rPr kumimoji="0" lang="en-GB" sz="16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wikipedia</a:t>
            </a: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)‏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3417544" y="2483763"/>
          <a:ext cx="1223962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…quation" r:id="rId3" imgW="533160" imgH="355320" progId="Equation.3">
                  <p:embed/>
                </p:oleObj>
              </mc:Choice>
              <mc:Fallback>
                <p:oleObj name="…quation" r:id="rId3" imgW="53316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7544" y="2483763"/>
                        <a:ext cx="1223962" cy="8159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45860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3893"/>
            <a:ext cx="8229600" cy="743359"/>
          </a:xfrm>
        </p:spPr>
        <p:txBody>
          <a:bodyPr>
            <a:normAutofit fontScale="90000"/>
          </a:bodyPr>
          <a:lstStyle/>
          <a:p>
            <a:r>
              <a:rPr lang="en-GB" noProof="0"/>
              <a:t>Electrons in solids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974904"/>
            <a:ext cx="8229600" cy="2151259"/>
          </a:xfrm>
        </p:spPr>
        <p:txBody>
          <a:bodyPr>
            <a:normAutofit fontScale="77500" lnSpcReduction="2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At low temperature all electrons are in the lowest possible energy level, below the Fermi level.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As the temperature increase some electrons will go above the Fermi level.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But only those with an energy greater than the “work function” are “free”.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44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5502" y="867252"/>
            <a:ext cx="2532274" cy="296069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9784" y="867252"/>
            <a:ext cx="2527641" cy="296291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 rot="16200000">
            <a:off x="6213721" y="1794472"/>
            <a:ext cx="3760788" cy="600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31800" indent="-323850">
              <a:spcAft>
                <a:spcPts val="1425"/>
              </a:spcAft>
            </a:pPr>
            <a:r>
              <a:rPr lang="en-GB" sz="1600" i="1" dirty="0">
                <a:solidFill>
                  <a:srgbClr val="000000"/>
                </a:solidFill>
              </a:rPr>
              <a:t>(image source: http://cnx.org/content/m13458/latest/</a:t>
            </a:r>
          </a:p>
        </p:txBody>
      </p:sp>
    </p:spTree>
    <p:extLst>
      <p:ext uri="{BB962C8B-B14F-4D97-AF65-F5344CB8AC3E}">
        <p14:creationId xmlns:p14="http://schemas.microsoft.com/office/powerpoint/2010/main" val="1860224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13271" cy="1143000"/>
          </a:xfrm>
        </p:spPr>
        <p:txBody>
          <a:bodyPr/>
          <a:lstStyle/>
          <a:p>
            <a:r>
              <a:rPr lang="en-GB" noProof="0"/>
              <a:t>Electrons extraction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913271" cy="4756150"/>
          </a:xfrm>
        </p:spPr>
        <p:txBody>
          <a:bodyPr>
            <a:normAutofit fontScale="92500" lnSpcReduction="2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/>
              <a:t>Once the electrons are free they may fall back on the cathode.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/>
              <a:t>To avoid this an electric field needs to be applied.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/>
              <a:t>If a negative potential is applied to the cathode the electrons will be attracted away from the cathode after being emitted.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/>
              <a:t>The potential the electrons must overcome to escape is called the “work function”.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45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39962" y="712384"/>
            <a:ext cx="2440119" cy="286032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841750"/>
            <a:ext cx="1947863" cy="287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8501063" y="3841750"/>
            <a:ext cx="642938" cy="305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vert270" lIns="0" tIns="0" rIns="0" bIns="0">
            <a:prstTxWarp prst="textNoShape">
              <a:avLst/>
            </a:prstTxWarp>
          </a:bodyPr>
          <a:lstStyle/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</a:tabLst>
            </a:pPr>
            <a:r>
              <a:rPr lang="en-GB" sz="1600" i="1" dirty="0">
                <a:solidFill>
                  <a:srgbClr val="000000"/>
                </a:solidFill>
              </a:rPr>
              <a:t>(image source:</a:t>
            </a:r>
            <a:br>
              <a:rPr lang="en-GB" sz="1600" i="1" dirty="0">
                <a:solidFill>
                  <a:srgbClr val="000000"/>
                </a:solidFill>
              </a:rPr>
            </a:br>
            <a:r>
              <a:rPr lang="en-GB" sz="1600" i="1" dirty="0">
                <a:solidFill>
                  <a:srgbClr val="000000"/>
                </a:solidFill>
              </a:rPr>
              <a:t>Masao </a:t>
            </a:r>
            <a:r>
              <a:rPr lang="en-GB" sz="1600" i="1" dirty="0" err="1">
                <a:solidFill>
                  <a:srgbClr val="000000"/>
                </a:solidFill>
              </a:rPr>
              <a:t>Kuriki</a:t>
            </a:r>
            <a:r>
              <a:rPr lang="en-GB" sz="1600" i="1" dirty="0">
                <a:solidFill>
                  <a:srgbClr val="000000"/>
                </a:solidFill>
              </a:rPr>
              <a:t>, ILC school)‏</a:t>
            </a:r>
          </a:p>
        </p:txBody>
      </p:sp>
    </p:spTree>
    <p:extLst>
      <p:ext uri="{BB962C8B-B14F-4D97-AF65-F5344CB8AC3E}">
        <p14:creationId xmlns:p14="http://schemas.microsoft.com/office/powerpoint/2010/main" val="12599415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Work function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To escape from the metal the electrons must reach an energy greater than the edge of the potential well.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The energy that must be gained above the Fermi energy is called the “work function” of the metal.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The work function is a property</a:t>
            </a:r>
            <a:br>
              <a:rPr lang="en-GB" noProof="0"/>
            </a:br>
            <a:r>
              <a:rPr lang="en-GB" noProof="0"/>
              <a:t>specific to a given metal. It can</a:t>
            </a:r>
            <a:br>
              <a:rPr lang="en-GB" noProof="0"/>
            </a:br>
            <a:r>
              <a:rPr lang="en-GB" noProof="0"/>
              <a:t>be affected by many parameters</a:t>
            </a:r>
            <a:br>
              <a:rPr lang="en-GB" noProof="0"/>
            </a:br>
            <a:r>
              <a:rPr lang="en-GB" noProof="0"/>
              <a:t>(eg: doping, crystaline state,</a:t>
            </a:r>
            <a:br>
              <a:rPr lang="en-GB" noProof="0"/>
            </a:br>
            <a:r>
              <a:rPr lang="en-GB" noProof="0"/>
              <a:t>surface roughness,...)‏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Example values:</a:t>
            </a:r>
            <a:br>
              <a:rPr lang="en-GB" noProof="0"/>
            </a:br>
            <a:r>
              <a:rPr lang="en-GB" noProof="0"/>
              <a:t>Fe: 4.7 eV ; Cu: ~5eV;  Al: ~4.1 eV; </a:t>
            </a:r>
            <a:r>
              <a:rPr lang="en-GB" b="1" u="sng" noProof="0"/>
              <a:t>Cs: ~2 eV</a:t>
            </a:r>
          </a:p>
          <a:p>
            <a:pPr>
              <a:buNone/>
            </a:pPr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46</a:t>
            </a:fld>
            <a:endParaRPr lang="en-GB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57148" y="3300453"/>
            <a:ext cx="3305175" cy="232617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165975" y="5409999"/>
            <a:ext cx="1696348" cy="21662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</a:tabLst>
            </a:pPr>
            <a:r>
              <a:rPr lang="en-GB" sz="1200" i="1" dirty="0">
                <a:solidFill>
                  <a:srgbClr val="000000"/>
                </a:solidFill>
              </a:rPr>
              <a:t>(image source: </a:t>
            </a:r>
            <a:r>
              <a:rPr lang="en-GB" sz="1200" i="1" dirty="0" err="1">
                <a:solidFill>
                  <a:srgbClr val="000000"/>
                </a:solidFill>
              </a:rPr>
              <a:t>wikipedia</a:t>
            </a:r>
            <a:r>
              <a:rPr lang="en-GB" sz="1200" i="1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98184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2347"/>
          </a:xfrm>
        </p:spPr>
        <p:txBody>
          <a:bodyPr/>
          <a:lstStyle/>
          <a:p>
            <a:r>
              <a:rPr lang="en-GB" noProof="0"/>
              <a:t>Schottky emission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76985"/>
            <a:ext cx="5717097" cy="5317079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>
                <a:latin typeface="Times New Roman" charset="0"/>
              </a:rPr>
              <a:t>The application of an electric field F to a material modifies the work function, this is called the Schottky effect:</a:t>
            </a:r>
          </a:p>
          <a:p>
            <a:pPr>
              <a:spcAft>
                <a:spcPct val="0"/>
              </a:spcAft>
              <a:buSzPct val="10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br>
              <a:rPr lang="en-GB" noProof="0">
                <a:latin typeface="Times New Roman" charset="0"/>
              </a:rPr>
            </a:br>
            <a:br>
              <a:rPr lang="en-GB" noProof="0">
                <a:latin typeface="Times New Roman" charset="0"/>
              </a:rPr>
            </a:br>
            <a:endParaRPr lang="en-GB" noProof="0">
              <a:latin typeface="Times New Roman" charset="0"/>
            </a:endParaRPr>
          </a:p>
          <a:p>
            <a:pPr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>
                <a:latin typeface="Times New Roman" charset="0"/>
              </a:rPr>
              <a:t>This will lead to a reduction of the work function. The higher the field the lower the work function. The Richardson-Dushman equation becomes:</a:t>
            </a:r>
            <a:br>
              <a:rPr lang="en-GB" noProof="0">
                <a:latin typeface="Times New Roman" charset="0"/>
              </a:rPr>
            </a:br>
            <a:br>
              <a:rPr lang="en-GB" noProof="0">
                <a:latin typeface="Times New Roman" charset="0"/>
              </a:rPr>
            </a:br>
            <a:endParaRPr lang="en-GB" noProof="0">
              <a:latin typeface="Times New Roman" charset="0"/>
            </a:endParaRPr>
          </a:p>
          <a:p>
            <a:pPr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GB" noProof="0">
              <a:latin typeface="Times New Roman" charset="0"/>
            </a:endParaRPr>
          </a:p>
          <a:p>
            <a:pPr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>
                <a:latin typeface="Times New Roman" charset="0"/>
              </a:rPr>
              <a:t>This formula is valid only up to 10</a:t>
            </a:r>
            <a:r>
              <a:rPr lang="en-GB" baseline="33000" noProof="0">
                <a:latin typeface="Times New Roman" charset="0"/>
              </a:rPr>
              <a:t>8</a:t>
            </a:r>
            <a:r>
              <a:rPr lang="en-GB" noProof="0">
                <a:latin typeface="Times New Roman" charset="0"/>
              </a:rPr>
              <a:t>V/m. For more intense fields additional phenomena happen.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47</a:t>
            </a:fld>
            <a:endParaRPr lang="en-GB"/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2224087" y="2250725"/>
          <a:ext cx="18002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000" imgH="482400" progId="">
                  <p:embed/>
                </p:oleObj>
              </mc:Choice>
              <mc:Fallback>
                <p:oleObj name="Equation" r:id="rId2" imgW="927000" imgH="482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4087" y="2250725"/>
                        <a:ext cx="1800225" cy="9366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1959286" y="4584045"/>
          <a:ext cx="2329828" cy="784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…quation" r:id="rId4" imgW="977760" imgH="330120" progId="Equation.3">
                  <p:embed/>
                </p:oleObj>
              </mc:Choice>
              <mc:Fallback>
                <p:oleObj name="…quation" r:id="rId4" imgW="97776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9286" y="4584045"/>
                        <a:ext cx="2329828" cy="78405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1734" y="2615706"/>
            <a:ext cx="2619883" cy="27523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174297" y="5368100"/>
            <a:ext cx="3171825" cy="600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GB" sz="1600" i="1" dirty="0">
                <a:solidFill>
                  <a:srgbClr val="000000"/>
                </a:solidFill>
              </a:rPr>
              <a:t>(image source:</a:t>
            </a:r>
            <a:br>
              <a:rPr lang="en-GB" sz="1600" i="1" dirty="0">
                <a:solidFill>
                  <a:srgbClr val="000000"/>
                </a:solidFill>
              </a:rPr>
            </a:br>
            <a:r>
              <a:rPr lang="en-GB" sz="1600" i="1" dirty="0">
                <a:solidFill>
                  <a:srgbClr val="000000"/>
                </a:solidFill>
              </a:rPr>
              <a:t>Masao </a:t>
            </a:r>
            <a:r>
              <a:rPr lang="en-GB" sz="1600" i="1" dirty="0" err="1">
                <a:solidFill>
                  <a:srgbClr val="000000"/>
                </a:solidFill>
              </a:rPr>
              <a:t>Kuriki</a:t>
            </a:r>
            <a:r>
              <a:rPr lang="en-GB" sz="1600" i="1" dirty="0">
                <a:solidFill>
                  <a:srgbClr val="000000"/>
                </a:solidFill>
              </a:rPr>
              <a:t>, ILC school)</a:t>
            </a:r>
          </a:p>
        </p:txBody>
      </p:sp>
    </p:spTree>
    <p:extLst>
      <p:ext uri="{BB962C8B-B14F-4D97-AF65-F5344CB8AC3E}">
        <p14:creationId xmlns:p14="http://schemas.microsoft.com/office/powerpoint/2010/main" val="29204830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Photo-electric emission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59580"/>
            <a:ext cx="4725906" cy="4866583"/>
          </a:xfrm>
        </p:spPr>
        <p:txBody>
          <a:bodyPr>
            <a:normAutofit fontScale="92500" lnSpcReduction="1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noProof="0"/>
              <a:t>A photon incident on a material will transfer its energy to an electron present in the metal.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noProof="0"/>
              <a:t>If the energy of this electron becomes bigger than the work function of the material, the electron can be emitted.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noProof="0"/>
              <a:t>This is called photo-electric emission.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48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0" y="1417638"/>
            <a:ext cx="3442056" cy="405360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667731" y="5756275"/>
            <a:ext cx="3171825" cy="600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GB" sz="1600" i="1" dirty="0">
                <a:solidFill>
                  <a:srgbClr val="000000"/>
                </a:solidFill>
              </a:rPr>
              <a:t>(image source:</a:t>
            </a:r>
            <a:br>
              <a:rPr lang="en-GB" sz="1600" i="1" dirty="0">
                <a:solidFill>
                  <a:srgbClr val="000000"/>
                </a:solidFill>
              </a:rPr>
            </a:br>
            <a:r>
              <a:rPr lang="en-GB" sz="1600" i="1" dirty="0">
                <a:solidFill>
                  <a:srgbClr val="000000"/>
                </a:solidFill>
              </a:rPr>
              <a:t>Masao </a:t>
            </a:r>
            <a:r>
              <a:rPr lang="en-GB" sz="1600" i="1" dirty="0" err="1">
                <a:solidFill>
                  <a:srgbClr val="000000"/>
                </a:solidFill>
              </a:rPr>
              <a:t>Kuriki</a:t>
            </a:r>
            <a:r>
              <a:rPr lang="en-GB" sz="1600" i="1" dirty="0">
                <a:solidFill>
                  <a:srgbClr val="000000"/>
                </a:solidFill>
              </a:rPr>
              <a:t>, ILC school)‏</a:t>
            </a:r>
          </a:p>
        </p:txBody>
      </p:sp>
    </p:spTree>
    <p:extLst>
      <p:ext uri="{BB962C8B-B14F-4D97-AF65-F5344CB8AC3E}">
        <p14:creationId xmlns:p14="http://schemas.microsoft.com/office/powerpoint/2010/main" val="4270125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Photo-electric emission (2)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A UV photon at 200nm carries an energy of about 6 eV, this is enough to “jump” over the work function of most metals.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As seen in electromagnetism, electromagnetic waves (photons) can penetrate inside  a metal.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The photo-electric</a:t>
            </a:r>
            <a:br>
              <a:rPr lang="en-GB" noProof="0"/>
            </a:br>
            <a:r>
              <a:rPr lang="en-GB" noProof="0"/>
              <a:t>emission may thus</a:t>
            </a:r>
            <a:br>
              <a:rPr lang="en-GB" noProof="0"/>
            </a:br>
            <a:r>
              <a:rPr lang="en-GB" noProof="0"/>
              <a:t>take place away from </a:t>
            </a:r>
            <a:br>
              <a:rPr lang="en-GB" noProof="0"/>
            </a:br>
            <a:r>
              <a:rPr lang="en-GB" noProof="0"/>
              <a:t>the surface.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49</a:t>
            </a:fld>
            <a:endParaRPr lang="en-GB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0020" y="3978275"/>
            <a:ext cx="3647454" cy="23232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214346" y="6361113"/>
            <a:ext cx="3603128" cy="360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z="1200" i="1" dirty="0">
                <a:solidFill>
                  <a:srgbClr val="000000"/>
                </a:solidFill>
              </a:rPr>
              <a:t>(image source: Dowell et al., </a:t>
            </a:r>
            <a:r>
              <a:rPr lang="en-GB" sz="1200" i="1" dirty="0" err="1">
                <a:solidFill>
                  <a:srgbClr val="000000"/>
                </a:solidFill>
              </a:rPr>
              <a:t>Photoinjectors</a:t>
            </a:r>
            <a:r>
              <a:rPr lang="en-GB" sz="1200" i="1" dirty="0">
                <a:solidFill>
                  <a:srgbClr val="000000"/>
                </a:solidFill>
              </a:rPr>
              <a:t> lectures)‏</a:t>
            </a:r>
          </a:p>
        </p:txBody>
      </p:sp>
    </p:spTree>
    <p:extLst>
      <p:ext uri="{BB962C8B-B14F-4D97-AF65-F5344CB8AC3E}">
        <p14:creationId xmlns:p14="http://schemas.microsoft.com/office/powerpoint/2010/main" val="12842824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/>
              <a:t>The 3 steps of </a:t>
            </a:r>
            <a:br>
              <a:rPr lang="en-GB" noProof="0"/>
            </a:br>
            <a:r>
              <a:rPr lang="en-GB" noProof="0"/>
              <a:t>photo-electric emission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009229" cy="4976458"/>
          </a:xfrm>
        </p:spPr>
        <p:txBody>
          <a:bodyPr>
            <a:normAutofit fontScale="77500" lnSpcReduction="20000"/>
          </a:bodyPr>
          <a:lstStyle/>
          <a:p>
            <a:pPr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Photo-electric emission takes place in 3 steps:</a:t>
            </a:r>
          </a:p>
          <a:p>
            <a:pPr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1) Absorption of a photon by an electron inside the metal. The energy transferred is proportional to the photon energy.</a:t>
            </a:r>
          </a:p>
          <a:p>
            <a:pPr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2) Transport of the photon to the physical surface of the metal. The electron may loose energy by </a:t>
            </a:r>
            <a:br>
              <a:rPr lang="en-GB" noProof="0"/>
            </a:br>
            <a:r>
              <a:rPr lang="en-GB" noProof="0"/>
              <a:t>scattering during this process.</a:t>
            </a:r>
          </a:p>
          <a:p>
            <a:pPr>
              <a:buSzPct val="100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3) Electron emission (if</a:t>
            </a:r>
            <a:br>
              <a:rPr lang="en-GB" noProof="0"/>
            </a:br>
            <a:r>
              <a:rPr lang="en-GB" noProof="0"/>
              <a:t>the remaining energy is</a:t>
            </a:r>
            <a:br>
              <a:rPr lang="en-GB" noProof="0"/>
            </a:br>
            <a:r>
              <a:rPr lang="en-GB" noProof="0"/>
              <a:t>above the work function;</a:t>
            </a:r>
            <a:br>
              <a:rPr lang="en-GB" noProof="0"/>
            </a:br>
            <a:r>
              <a:rPr lang="en-GB" noProof="0"/>
              <a:t>including Schottky effect)</a:t>
            </a:r>
          </a:p>
          <a:p>
            <a:pPr>
              <a:buSzPct val="100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GB" noProof="0"/>
          </a:p>
          <a:p>
            <a:pPr>
              <a:buSzPct val="100000"/>
              <a:buFont typeface="StarSymbo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The efficiency of this process is </a:t>
            </a:r>
            <a:br>
              <a:rPr lang="en-GB" noProof="0"/>
            </a:br>
            <a:r>
              <a:rPr lang="en-GB" noProof="0"/>
              <a:t>called “quantum efficiency”.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50</a:t>
            </a:fld>
            <a:endParaRPr lang="en-GB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1188" y="4196905"/>
            <a:ext cx="4432812" cy="266109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983031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GB" noProof="0"/>
              <a:t>Quizz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SzPct val="100000"/>
              <a:buFont typeface="Wingdings" charset="2"/>
              <a:buAutoNum type="arabi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noProof="0"/>
              <a:t>Which of these materials would give the highest thermionic emission current (at the same temperature)?</a:t>
            </a:r>
          </a:p>
          <a:p>
            <a:pPr lvl="1">
              <a:buSzPct val="100000"/>
              <a:buFont typeface="Symbol" charset="2"/>
              <a:buAutoNum type="alphaLcParenBoth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noProof="0"/>
              <a:t> Iron (Fe); W=4.7 eV</a:t>
            </a:r>
          </a:p>
          <a:p>
            <a:pPr lvl="1">
              <a:buSzPct val="100000"/>
              <a:buFont typeface="Symbol" charset="2"/>
              <a:buAutoNum type="alphaLcParenBoth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noProof="0"/>
              <a:t> Gadolinium (Gd); W=2.90 eV</a:t>
            </a:r>
          </a:p>
          <a:p>
            <a:pPr lvl="1">
              <a:buSzPct val="100000"/>
              <a:buFont typeface="Symbol" charset="2"/>
              <a:buAutoNum type="alphaLcParenBoth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noProof="0"/>
              <a:t> Cobalt (Co); W=5 eV</a:t>
            </a:r>
          </a:p>
          <a:p>
            <a:pPr>
              <a:buSzPct val="100000"/>
              <a:buFont typeface="Wingdings" charset="2"/>
              <a:buAutoNum type="arabi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noProof="0"/>
              <a:t>Which laser would give the best Quantum efficiency on a Copper-based photo-cathode (W=5 eV)</a:t>
            </a:r>
          </a:p>
          <a:p>
            <a:pPr lvl="1">
              <a:buSzPct val="100000"/>
              <a:buFont typeface="Symbol" charset="2"/>
              <a:buAutoNum type="alphaLcParenBoth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noProof="0"/>
              <a:t> A 5GW CO2 laser (wavelength=10 micrometers)</a:t>
            </a:r>
          </a:p>
          <a:p>
            <a:pPr lvl="1">
              <a:buSzPct val="100000"/>
              <a:buFont typeface="Symbol" charset="2"/>
              <a:buAutoNum type="alphaLcParenBoth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noProof="0"/>
              <a:t> A 10 kW frequency doubled Nd:YAG laser (wavelength=532nm)</a:t>
            </a:r>
          </a:p>
          <a:p>
            <a:pPr lvl="1">
              <a:buSzPct val="100000"/>
              <a:buFont typeface="Symbol" charset="2"/>
              <a:buAutoNum type="alphaLcParenBoth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noProof="0"/>
              <a:t>A 3MW frequency quadrupled Ti-Sapphire laser (wavelength=200nm)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376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Answer 1: (b)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/>
              <a:t>The lower the work function, the easier it will be for an electron to escape.</a:t>
            </a:r>
            <a:br>
              <a:rPr lang="en-GB" noProof="0"/>
            </a:br>
            <a:r>
              <a:rPr lang="en-GB" noProof="0"/>
              <a:t>=&gt; more electrons will escape</a:t>
            </a:r>
          </a:p>
          <a:p>
            <a:r>
              <a:rPr lang="en-GB" noProof="0">
                <a:latin typeface="Times New Roman" charset="0"/>
              </a:rPr>
              <a:t>Gadolinium (b) has the lowest work function and thus it will give a higher current.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4255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Answer 2: (c)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01536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>
                <a:latin typeface="Times New Roman" charset="0"/>
              </a:rPr>
              <a:t>QE is independent of the laser power:</a:t>
            </a:r>
            <a:br>
              <a:rPr lang="en-GB" noProof="0">
                <a:latin typeface="Times New Roman" charset="0"/>
              </a:rPr>
            </a:br>
            <a:r>
              <a:rPr lang="en-GB" noProof="0">
                <a:latin typeface="Times New Roman" charset="0"/>
              </a:rPr>
              <a:t>it is the photon energy that matters.</a:t>
            </a:r>
          </a:p>
          <a:p>
            <a:pPr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>
                <a:latin typeface="Times New Roman" charset="0"/>
              </a:rPr>
              <a:t>Remember that</a:t>
            </a:r>
            <a:br>
              <a:rPr lang="en-GB" noProof="0">
                <a:latin typeface="Times New Roman" charset="0"/>
              </a:rPr>
            </a:br>
            <a:br>
              <a:rPr lang="en-GB" noProof="0">
                <a:latin typeface="Times New Roman" charset="0"/>
              </a:rPr>
            </a:br>
            <a:endParaRPr lang="en-GB" noProof="0">
              <a:latin typeface="Times New Roman" charset="0"/>
            </a:endParaRPr>
          </a:p>
          <a:p>
            <a:pPr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>
                <a:latin typeface="Times New Roman" charset="0"/>
              </a:rPr>
              <a:t>The shortest the wavelength, the highest the energy. At 200nm a photon carries ~6 eV, so a 400nm photon carries ~3eV.</a:t>
            </a:r>
          </a:p>
          <a:p>
            <a:pPr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>
                <a:latin typeface="Times New Roman" charset="0"/>
              </a:rPr>
              <a:t>Note: photons with a wavelength of 532nm (2.33eV) or 10 micrometer (~0.1eV) will have less energy than the work function of the photo-cathode (but escapes by tunnel effect are possible).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53</a:t>
            </a:fld>
            <a:endParaRPr lang="en-GB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3124200" y="2409204"/>
          <a:ext cx="1778829" cy="889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…quation" r:id="rId2" imgW="787320" imgH="393480" progId="Equation.3">
                  <p:embed/>
                </p:oleObj>
              </mc:Choice>
              <mc:Fallback>
                <p:oleObj name="…quation" r:id="rId2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409204"/>
                        <a:ext cx="1778829" cy="889414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89648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95858"/>
          </a:xfrm>
        </p:spPr>
        <p:txBody>
          <a:bodyPr>
            <a:normAutofit fontScale="90000"/>
          </a:bodyPr>
          <a:lstStyle/>
          <a:p>
            <a:r>
              <a:rPr lang="en-GB" noProof="0">
                <a:solidFill>
                  <a:srgbClr val="000000"/>
                </a:solidFill>
              </a:rPr>
              <a:t>Example of thermionic gun</a:t>
            </a:r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54</a:t>
            </a:fld>
            <a:endParaRPr lang="en-GB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951" y="970496"/>
            <a:ext cx="8738748" cy="57560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36637" y="6050756"/>
            <a:ext cx="4175125" cy="611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sz="1600" i="1" dirty="0">
                <a:solidFill>
                  <a:srgbClr val="000000"/>
                </a:solidFill>
              </a:rPr>
              <a:t>Spring 8 SCSS thermionic gun.</a:t>
            </a:r>
            <a:br>
              <a:rPr lang="en-GB" sz="1600" i="1" dirty="0">
                <a:solidFill>
                  <a:srgbClr val="000000"/>
                </a:solidFill>
              </a:rPr>
            </a:br>
            <a:r>
              <a:rPr lang="en-GB" sz="1600" i="1" dirty="0">
                <a:solidFill>
                  <a:srgbClr val="000000"/>
                </a:solidFill>
              </a:rPr>
              <a:t>(images source: T. </a:t>
            </a:r>
            <a:r>
              <a:rPr lang="en-GB" sz="1600" i="1" dirty="0" err="1">
                <a:solidFill>
                  <a:srgbClr val="000000"/>
                </a:solidFill>
              </a:rPr>
              <a:t>Shintake</a:t>
            </a:r>
            <a:r>
              <a:rPr lang="en-GB" sz="1600" i="1" dirty="0">
                <a:solidFill>
                  <a:srgbClr val="000000"/>
                </a:solidFill>
              </a:rPr>
              <a:t>, Spring-8)‏</a:t>
            </a:r>
          </a:p>
        </p:txBody>
      </p:sp>
    </p:spTree>
    <p:extLst>
      <p:ext uri="{BB962C8B-B14F-4D97-AF65-F5344CB8AC3E}">
        <p14:creationId xmlns:p14="http://schemas.microsoft.com/office/powerpoint/2010/main" val="3344162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RF Gun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066628" cy="4525963"/>
          </a:xfrm>
        </p:spPr>
        <p:txBody>
          <a:bodyPr>
            <a:normAutofit fontScale="92500" lnSpcReduction="2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noProof="0"/>
              <a:t>The high voltage of a DC gun can be replaced by a RF cavity.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noProof="0"/>
              <a:t>This can provide much higher accelerating gradients and hence limit the space charge.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noProof="0"/>
              <a:t>RF guns are often coupled with a photo-cathode.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noProof="0"/>
              <a:t>RF gun can generate shorter bunches (using short laser pulses).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55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4338" y="1958377"/>
            <a:ext cx="3426386" cy="285280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494338" y="4811183"/>
            <a:ext cx="3575050" cy="360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sz="1600" i="1" dirty="0">
                <a:solidFill>
                  <a:srgbClr val="000000"/>
                </a:solidFill>
              </a:rPr>
              <a:t>(images </a:t>
            </a:r>
            <a:r>
              <a:rPr lang="en-GB" sz="1600" i="1" dirty="0" err="1">
                <a:solidFill>
                  <a:srgbClr val="000000"/>
                </a:solidFill>
              </a:rPr>
              <a:t>source:Masao</a:t>
            </a:r>
            <a:r>
              <a:rPr lang="en-GB" sz="1600" i="1" dirty="0">
                <a:solidFill>
                  <a:srgbClr val="000000"/>
                </a:solidFill>
              </a:rPr>
              <a:t> </a:t>
            </a:r>
            <a:r>
              <a:rPr lang="en-GB" sz="1600" i="1" dirty="0" err="1">
                <a:solidFill>
                  <a:srgbClr val="000000"/>
                </a:solidFill>
              </a:rPr>
              <a:t>Kuriki</a:t>
            </a:r>
            <a:r>
              <a:rPr lang="en-GB" sz="1600" i="1" dirty="0">
                <a:solidFill>
                  <a:srgbClr val="000000"/>
                </a:solidFill>
              </a:rPr>
              <a:t>, ILC school)</a:t>
            </a:r>
          </a:p>
        </p:txBody>
      </p:sp>
    </p:spTree>
    <p:extLst>
      <p:ext uri="{BB962C8B-B14F-4D97-AF65-F5344CB8AC3E}">
        <p14:creationId xmlns:p14="http://schemas.microsoft.com/office/powerpoint/2010/main" val="4134198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31692"/>
            <a:ext cx="9141120" cy="339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4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Principle of a RF Photo-gun</a:t>
            </a:r>
          </a:p>
        </p:txBody>
      </p:sp>
      <p:sp>
        <p:nvSpPr>
          <p:cNvPr id="105479" name="Text Box 7"/>
          <p:cNvSpPr txBox="1">
            <a:spLocks noChangeArrowheads="1"/>
          </p:cNvSpPr>
          <p:nvPr/>
        </p:nvSpPr>
        <p:spPr bwMode="auto">
          <a:xfrm>
            <a:off x="5051520" y="5147101"/>
            <a:ext cx="3787200" cy="3269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1500" i="1" dirty="0">
                <a:solidFill>
                  <a:srgbClr val="000000"/>
                </a:solidFill>
              </a:rPr>
              <a:t>Courtesy </a:t>
            </a:r>
            <a:r>
              <a:rPr lang="en-GB" sz="1500" i="1" dirty="0" err="1">
                <a:solidFill>
                  <a:srgbClr val="000000"/>
                </a:solidFill>
              </a:rPr>
              <a:t>Jom</a:t>
            </a:r>
            <a:r>
              <a:rPr lang="en-GB" sz="1500" i="1" dirty="0">
                <a:solidFill>
                  <a:srgbClr val="000000"/>
                </a:solidFill>
              </a:rPr>
              <a:t> </a:t>
            </a:r>
            <a:r>
              <a:rPr lang="en-GB" sz="1500" i="1" dirty="0" err="1">
                <a:solidFill>
                  <a:srgbClr val="000000"/>
                </a:solidFill>
              </a:rPr>
              <a:t>Luiten</a:t>
            </a:r>
            <a:r>
              <a:rPr lang="en-GB" sz="1500" i="1" dirty="0">
                <a:solidFill>
                  <a:srgbClr val="000000"/>
                </a:solidFill>
              </a:rPr>
              <a:t>, TUV Eindhoven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56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0816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31692"/>
            <a:ext cx="9141120" cy="339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GB" sz="4000" dirty="0">
                <a:solidFill>
                  <a:srgbClr val="000000"/>
                </a:solidFill>
              </a:rPr>
              <a:t>Principle of a RF Photo-gun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5051520" y="5147101"/>
            <a:ext cx="3787200" cy="3269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1500" i="1" dirty="0">
                <a:solidFill>
                  <a:srgbClr val="000000"/>
                </a:solidFill>
              </a:rPr>
              <a:t>Courtesy </a:t>
            </a:r>
            <a:r>
              <a:rPr lang="en-GB" sz="1500" i="1" dirty="0" err="1">
                <a:solidFill>
                  <a:srgbClr val="000000"/>
                </a:solidFill>
              </a:rPr>
              <a:t>Jom</a:t>
            </a:r>
            <a:r>
              <a:rPr lang="en-GB" sz="1500" i="1" dirty="0">
                <a:solidFill>
                  <a:srgbClr val="000000"/>
                </a:solidFill>
              </a:rPr>
              <a:t> </a:t>
            </a:r>
            <a:r>
              <a:rPr lang="en-GB" sz="1500" i="1" dirty="0" err="1">
                <a:solidFill>
                  <a:srgbClr val="000000"/>
                </a:solidFill>
              </a:rPr>
              <a:t>Luiten</a:t>
            </a:r>
            <a:r>
              <a:rPr lang="en-GB" sz="1500" i="1" dirty="0">
                <a:solidFill>
                  <a:srgbClr val="000000"/>
                </a:solidFill>
              </a:rPr>
              <a:t>, TUV Eindhoven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57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5352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 dirty="0"/>
          </a:p>
        </p:txBody>
      </p:sp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31692"/>
            <a:ext cx="9141120" cy="324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GB" sz="4000" dirty="0">
                <a:solidFill>
                  <a:srgbClr val="000000"/>
                </a:solidFill>
              </a:rPr>
              <a:t>Principle of a RF Photo-gun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5051520" y="5147101"/>
            <a:ext cx="3787200" cy="3269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1500" i="1" dirty="0">
                <a:solidFill>
                  <a:srgbClr val="000000"/>
                </a:solidFill>
              </a:rPr>
              <a:t>Courtesy </a:t>
            </a:r>
            <a:r>
              <a:rPr lang="en-GB" sz="1500" i="1" dirty="0" err="1">
                <a:solidFill>
                  <a:srgbClr val="000000"/>
                </a:solidFill>
              </a:rPr>
              <a:t>Jom</a:t>
            </a:r>
            <a:r>
              <a:rPr lang="en-GB" sz="1500" i="1" dirty="0">
                <a:solidFill>
                  <a:srgbClr val="000000"/>
                </a:solidFill>
              </a:rPr>
              <a:t> </a:t>
            </a:r>
            <a:r>
              <a:rPr lang="en-GB" sz="1500" i="1" dirty="0" err="1">
                <a:solidFill>
                  <a:srgbClr val="000000"/>
                </a:solidFill>
              </a:rPr>
              <a:t>Luiten</a:t>
            </a:r>
            <a:r>
              <a:rPr lang="en-GB" sz="1500" i="1" dirty="0">
                <a:solidFill>
                  <a:srgbClr val="000000"/>
                </a:solidFill>
              </a:rPr>
              <a:t>, TUV Eindhoven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58</a:t>
            </a:fld>
            <a:endParaRPr lang="en-GB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1317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31692"/>
            <a:ext cx="9141120" cy="321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502" name="Rectangle 6"/>
          <p:cNvSpPr>
            <a:spLocks noChangeArrowheads="1"/>
          </p:cNvSpPr>
          <p:nvPr/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GB" sz="4000" dirty="0">
                <a:solidFill>
                  <a:srgbClr val="000000"/>
                </a:solidFill>
              </a:rPr>
              <a:t>Principle of a RF Photo-gun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5051520" y="5147101"/>
            <a:ext cx="3787200" cy="3269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1500" i="1" dirty="0">
                <a:solidFill>
                  <a:srgbClr val="000000"/>
                </a:solidFill>
              </a:rPr>
              <a:t>Courtesy </a:t>
            </a:r>
            <a:r>
              <a:rPr lang="en-GB" sz="1500" i="1" dirty="0" err="1">
                <a:solidFill>
                  <a:srgbClr val="000000"/>
                </a:solidFill>
              </a:rPr>
              <a:t>Jom</a:t>
            </a:r>
            <a:r>
              <a:rPr lang="en-GB" sz="1500" i="1" dirty="0">
                <a:solidFill>
                  <a:srgbClr val="000000"/>
                </a:solidFill>
              </a:rPr>
              <a:t> </a:t>
            </a:r>
            <a:r>
              <a:rPr lang="en-GB" sz="1500" i="1" dirty="0" err="1">
                <a:solidFill>
                  <a:srgbClr val="000000"/>
                </a:solidFill>
              </a:rPr>
              <a:t>Luiten</a:t>
            </a:r>
            <a:r>
              <a:rPr lang="en-GB" sz="1500" i="1" dirty="0">
                <a:solidFill>
                  <a:srgbClr val="000000"/>
                </a:solidFill>
              </a:rPr>
              <a:t>, TUV Eindhoven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59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5407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01AAD2D-E673-ED45-BFFF-09460C740414}" type="slidenum">
              <a:rPr lang="en-GB"/>
              <a:pPr/>
              <a:t>60</a:t>
            </a:fld>
            <a:endParaRPr lang="en-GB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361" y="1362383"/>
            <a:ext cx="8606880" cy="520902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noProof="0"/>
              <a:t>RF photocathode gun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8481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Space-charge limitation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274312"/>
            <a:ext cx="8229600" cy="1851851"/>
          </a:xfrm>
        </p:spPr>
        <p:txBody>
          <a:bodyPr>
            <a:normAutofit fontScale="85000" lnSpcReduction="2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Emitted electrons shield the cathode from the anode </a:t>
            </a:r>
            <a:br>
              <a:rPr lang="en-GB" noProof="0"/>
            </a:br>
            <a:r>
              <a:rPr lang="en-GB" noProof="0"/>
              <a:t>=&gt; reduced field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noProof="0"/>
              <a:t>This limits the intensity of the emission. </a:t>
            </a:r>
            <a:br>
              <a:rPr lang="en-GB" noProof="0"/>
            </a:br>
            <a:r>
              <a:rPr lang="en-GB" noProof="0"/>
              <a:t>Child-Landmuir law (potential V, area S, distance d)</a:t>
            </a:r>
            <a:br>
              <a:rPr lang="en-GB" noProof="0"/>
            </a:br>
            <a:endParaRPr lang="en-GB" noProof="0"/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61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8" y="1394587"/>
            <a:ext cx="2638425" cy="287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3917385" y="5775325"/>
          <a:ext cx="356076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333500" imgH="419100" progId="">
                  <p:embed/>
                </p:oleObj>
              </mc:Choice>
              <mc:Fallback>
                <p:oleObj r:id="rId3" imgW="1333500" imgH="4191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7385" y="5775325"/>
                        <a:ext cx="3560762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81375" y="1417638"/>
            <a:ext cx="2638425" cy="287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5380" y="1417638"/>
            <a:ext cx="2638425" cy="287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439162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4001" y="2776612"/>
            <a:ext cx="3667680" cy="261243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24801" y="243386"/>
            <a:ext cx="8228160" cy="1062832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Space-charge effect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4801" y="1143480"/>
            <a:ext cx="8228160" cy="3610460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Now let's consider two particles with similar charges travelling in the same direction.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Due to their charge these particles will push each other away (Coulomb's law).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What is the intensity of the force with </a:t>
            </a:r>
            <a:br>
              <a:rPr lang="en-GB" sz="2400" noProof="0"/>
            </a:br>
            <a:r>
              <a:rPr lang="en-GB" sz="2400" noProof="0"/>
              <a:t>which they repel each other? 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What is the effect of a full bunch?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681" y="4735217"/>
            <a:ext cx="3222720" cy="19600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62</a:t>
            </a:fld>
            <a:endParaRPr lang="en-GB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4817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6"/>
          <p:cNvSpPr>
            <a:spLocks noGrp="1"/>
          </p:cNvSpPr>
          <p:nvPr>
            <p:ph type="dt" idx="12"/>
          </p:nvPr>
        </p:nvSpPr>
        <p:spPr>
          <a:xfrm>
            <a:off x="425753" y="6408439"/>
            <a:ext cx="786240" cy="177138"/>
          </a:xfrm>
        </p:spPr>
        <p:txBody>
          <a:bodyPr/>
          <a:lstStyle/>
          <a:p>
            <a:r>
              <a:rPr lang="x-none"/>
              <a:t>Nicolas Delerue, LAL Orsay</a:t>
            </a:r>
            <a:endParaRPr lang="en-GB" dirty="0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noProof="0"/>
              <a:t>Coulomb force </a:t>
            </a:r>
            <a:br>
              <a:rPr lang="en-GB" sz="3600" noProof="0"/>
            </a:br>
            <a:r>
              <a:rPr lang="en-GB" sz="3600" noProof="0"/>
              <a:t>between two electrons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6480" y="2294163"/>
            <a:ext cx="4042080" cy="3878326"/>
          </a:xfrm>
        </p:spPr>
        <p:txBody>
          <a:bodyPr>
            <a:normAutofit fontScale="92500" lnSpcReduction="10000"/>
          </a:bodyPr>
          <a:lstStyle/>
          <a:p>
            <a:pPr marL="311045" indent="-311045">
              <a:lnSpc>
                <a:spcPct val="9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500" noProof="0">
                <a:latin typeface="Times New Roman" charset="0"/>
              </a:rPr>
              <a:t>Assume d=1micrometre.</a:t>
            </a:r>
          </a:p>
          <a:p>
            <a:pPr marL="311045" indent="-311045">
              <a:lnSpc>
                <a:spcPct val="9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500" noProof="0">
                <a:latin typeface="Times New Roman" charset="0"/>
              </a:rPr>
              <a:t>f=2 10</a:t>
            </a:r>
            <a:r>
              <a:rPr lang="en-GB" sz="2500" baseline="30000" noProof="0">
                <a:latin typeface="Times New Roman" charset="0"/>
              </a:rPr>
              <a:t>-16</a:t>
            </a:r>
            <a:r>
              <a:rPr lang="en-GB" sz="2500" noProof="0">
                <a:latin typeface="Times New Roman" charset="0"/>
              </a:rPr>
              <a:t>N</a:t>
            </a:r>
          </a:p>
          <a:p>
            <a:pPr marL="311045" indent="-311045">
              <a:lnSpc>
                <a:spcPct val="9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500" noProof="0">
                <a:latin typeface="Times New Roman" charset="0"/>
              </a:rPr>
              <a:t>This may look small but an electron is not very heavy</a:t>
            </a:r>
          </a:p>
          <a:p>
            <a:pPr marL="311045" indent="-311045">
              <a:lnSpc>
                <a:spcPct val="9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500" noProof="0">
                <a:latin typeface="Times New Roman" charset="0"/>
              </a:rPr>
              <a:t>f/me=2.5 10</a:t>
            </a:r>
            <a:r>
              <a:rPr lang="en-GB" sz="2500" baseline="30000" noProof="0">
                <a:latin typeface="Times New Roman" charset="0"/>
              </a:rPr>
              <a:t>14</a:t>
            </a:r>
            <a:r>
              <a:rPr lang="en-GB" sz="2500" noProof="0">
                <a:latin typeface="Times New Roman" charset="0"/>
              </a:rPr>
              <a:t>N/kg</a:t>
            </a:r>
          </a:p>
          <a:p>
            <a:pPr marL="311045" indent="-311045">
              <a:lnSpc>
                <a:spcPct val="9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500" noProof="0">
                <a:latin typeface="Times New Roman" charset="0"/>
              </a:rPr>
              <a:t>This force is very intense on the scale of the electrons.</a:t>
            </a:r>
          </a:p>
          <a:p>
            <a:pPr marL="311045" indent="-311045">
              <a:lnSpc>
                <a:spcPct val="9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500" noProof="0">
                <a:latin typeface="Times New Roman" charset="0"/>
              </a:rPr>
              <a:t>Typical charge in a bunch: ~1nC = 1.6 10</a:t>
            </a:r>
            <a:r>
              <a:rPr lang="en-GB" sz="2500" baseline="30000" noProof="0">
                <a:latin typeface="Times New Roman" charset="0"/>
              </a:rPr>
              <a:t>10</a:t>
            </a:r>
            <a:r>
              <a:rPr lang="en-GB" sz="2500" noProof="0">
                <a:latin typeface="Times New Roman" charset="0"/>
              </a:rPr>
              <a:t> electrons</a:t>
            </a:r>
          </a:p>
          <a:p>
            <a:pPr marL="311045" indent="-311045">
              <a:lnSpc>
                <a:spcPct val="9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500" noProof="0">
                <a:latin typeface="Times New Roman" charset="0"/>
              </a:rPr>
              <a:t>This force has to be taken into account to mitigate beam blow up due to space-charge.</a:t>
            </a:r>
          </a:p>
        </p:txBody>
      </p:sp>
      <p:pic>
        <p:nvPicPr>
          <p:cNvPr id="6451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2641" y="1600009"/>
            <a:ext cx="3667680" cy="261243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64520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77447431"/>
              </p:ext>
            </p:extLst>
          </p:nvPr>
        </p:nvGraphicFramePr>
        <p:xfrm>
          <a:off x="1370881" y="1417109"/>
          <a:ext cx="1985760" cy="877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…quation" r:id="rId3" imgW="977760" imgH="431640" progId="Equation.3">
                  <p:embed/>
                </p:oleObj>
              </mc:Choice>
              <mc:Fallback>
                <p:oleObj name="…quation" r:id="rId3" imgW="977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881" y="1417109"/>
                        <a:ext cx="1985760" cy="87705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22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5361" y="4343496"/>
            <a:ext cx="3222720" cy="19600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Espace réservé du numéro de diapositive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265F876-4112-3248-8537-AC9A7F02F9A8}" type="slidenum">
              <a:rPr lang="en-GB" smtClean="0"/>
              <a:pPr/>
              <a:t>63</a:t>
            </a:fld>
            <a:endParaRPr lang="en-GB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4406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noProof="0"/>
              <a:t>Proton source: the duoplasmotron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7798" y="1345945"/>
            <a:ext cx="4326138" cy="5375530"/>
          </a:xfrm>
        </p:spPr>
        <p:txBody>
          <a:bodyPr>
            <a:normAutofit fontScale="70000" lnSpcReduction="20000"/>
          </a:bodyPr>
          <a:lstStyle/>
          <a:p>
            <a:r>
              <a:rPr lang="en-GB" noProof="0"/>
              <a:t>At CERN the protons are produced in a duoplasmotron source.</a:t>
            </a:r>
          </a:p>
          <a:p>
            <a:r>
              <a:rPr lang="en-GB" noProof="0"/>
              <a:t>Hydrogen is injected in a plasma chamber at a high electric potential (100kV)</a:t>
            </a:r>
          </a:p>
          <a:p>
            <a:r>
              <a:rPr lang="en-GB" noProof="0"/>
              <a:t>Inside the plasma chamber a cathode emits electrons.</a:t>
            </a:r>
          </a:p>
          <a:p>
            <a:r>
              <a:rPr lang="en-GB" noProof="0"/>
              <a:t>These electrons hit the gas atoms and ionise them into protons.</a:t>
            </a:r>
          </a:p>
          <a:p>
            <a:r>
              <a:rPr lang="en-GB" noProof="0"/>
              <a:t>The protons are attracted toward lower potential areas and are ejected from the source.</a:t>
            </a:r>
          </a:p>
          <a:p>
            <a:r>
              <a:rPr lang="en-GB" noProof="0"/>
              <a:t>Magnets are used to minimise transverse momentum of the particles and focus them at the exit.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64</a:t>
            </a:fld>
            <a:endParaRPr lang="en-GB"/>
          </a:p>
        </p:txBody>
      </p:sp>
      <p:pic>
        <p:nvPicPr>
          <p:cNvPr id="7" name="Image 6" descr="LINAC2_source_displa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204" y="4446813"/>
            <a:ext cx="3115472" cy="2336605"/>
          </a:xfrm>
          <a:prstGeom prst="rect">
            <a:avLst/>
          </a:prstGeom>
        </p:spPr>
      </p:pic>
      <p:pic>
        <p:nvPicPr>
          <p:cNvPr id="8" name="Image 7" descr="Dpla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822" y="941486"/>
            <a:ext cx="4591178" cy="344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093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1143000"/>
          </a:xfrm>
        </p:spPr>
        <p:txBody>
          <a:bodyPr>
            <a:normAutofit fontScale="90000"/>
          </a:bodyPr>
          <a:lstStyle/>
          <a:p>
            <a:r>
              <a:rPr lang="en-GB" noProof="0"/>
              <a:t>Other proton </a:t>
            </a:r>
            <a:br>
              <a:rPr lang="en-GB" noProof="0"/>
            </a:br>
            <a:r>
              <a:rPr lang="en-GB" noProof="0"/>
              <a:t>and ion sources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600200"/>
            <a:ext cx="6096000" cy="4078234"/>
          </a:xfrm>
        </p:spPr>
        <p:txBody>
          <a:bodyPr>
            <a:normAutofit fontScale="92500" lnSpcReduction="2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/>
              <a:t>An electric discharge creates a plasma in which positively and negatively charged ions are  present (as well as neutrals).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/>
              <a:t>If such plasma experiences an intense electric field ions will separate in opposite directions.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noProof="0"/>
              <a:t>This is a rather crude and inefficient (but very simple) way of producing any sort of ions.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65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517525"/>
            <a:ext cx="2405062" cy="180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2850" y="2317750"/>
            <a:ext cx="2375412" cy="3640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92900" y="6019800"/>
            <a:ext cx="2451100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431800" indent="-323850">
              <a:spcAft>
                <a:spcPts val="1425"/>
              </a:spcAft>
              <a:tabLst>
                <a:tab pos="723900" algn="l"/>
                <a:tab pos="1447800" algn="l"/>
                <a:tab pos="2171700" algn="l"/>
              </a:tabLst>
            </a:pPr>
            <a:r>
              <a:rPr lang="en-GB" sz="1600" i="1" dirty="0">
                <a:solidFill>
                  <a:srgbClr val="000000"/>
                </a:solidFill>
              </a:rPr>
              <a:t>(images source: CERN)</a:t>
            </a:r>
          </a:p>
        </p:txBody>
      </p:sp>
    </p:spTree>
    <p:extLst>
      <p:ext uri="{BB962C8B-B14F-4D97-AF65-F5344CB8AC3E}">
        <p14:creationId xmlns:p14="http://schemas.microsoft.com/office/powerpoint/2010/main" val="38915081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Source upgrade: linac 4 H- source: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199" y="1600200"/>
            <a:ext cx="4386943" cy="4525963"/>
          </a:xfrm>
        </p:spPr>
        <p:txBody>
          <a:bodyPr/>
          <a:lstStyle/>
          <a:p>
            <a:r>
              <a:rPr lang="en-GB" noProof="0"/>
              <a:t>The current proton source for the LHC was built in 1978.</a:t>
            </a:r>
          </a:p>
          <a:p>
            <a:r>
              <a:rPr lang="en-GB" noProof="0"/>
              <a:t> It will soon be replaced by a new  source based on a different technology: RF ion source.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66</a:t>
            </a:fld>
            <a:endParaRPr lang="en-GB"/>
          </a:p>
        </p:txBody>
      </p:sp>
      <p:pic>
        <p:nvPicPr>
          <p:cNvPr id="7" name="Picture 6" descr="DSCF0959-Linac4SourceUnderVacuum-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2560" y="1600199"/>
            <a:ext cx="3771855" cy="40966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76906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214586" cy="1143000"/>
          </a:xfrm>
        </p:spPr>
        <p:txBody>
          <a:bodyPr>
            <a:normAutofit/>
          </a:bodyPr>
          <a:lstStyle/>
          <a:p>
            <a:r>
              <a:rPr lang="en-GB" noProof="0"/>
              <a:t>H- RF source</a:t>
            </a:r>
          </a:p>
        </p:txBody>
      </p:sp>
      <p:sp>
        <p:nvSpPr>
          <p:cNvPr id="110601" name="Text Box 9"/>
          <p:cNvSpPr txBox="1">
            <a:spLocks noChangeArrowheads="1"/>
          </p:cNvSpPr>
          <p:nvPr/>
        </p:nvSpPr>
        <p:spPr bwMode="auto">
          <a:xfrm>
            <a:off x="5534302" y="6156984"/>
            <a:ext cx="3787200" cy="70101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i="1" dirty="0"/>
              <a:t>http://linac4ionsource.web.cern.ch/</a:t>
            </a:r>
            <a:endParaRPr lang="en-GB" sz="1500" i="1" dirty="0">
              <a:solidFill>
                <a:srgbClr val="000000"/>
              </a:solidFill>
            </a:endParaRPr>
          </a:p>
          <a:p>
            <a:pPr marL="391686" indent="-293764">
              <a:spcAft>
                <a:spcPts val="1293"/>
              </a:spcAft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1500" i="1" dirty="0">
                <a:solidFill>
                  <a:srgbClr val="000000"/>
                </a:solidFill>
              </a:rPr>
              <a:t>Courtesy Richard </a:t>
            </a:r>
            <a:r>
              <a:rPr lang="en-GB" sz="1500" i="1" dirty="0" err="1">
                <a:solidFill>
                  <a:srgbClr val="000000"/>
                </a:solidFill>
              </a:rPr>
              <a:t>Scrivens</a:t>
            </a:r>
            <a:r>
              <a:rPr lang="en-GB" sz="1500" i="1" dirty="0">
                <a:solidFill>
                  <a:srgbClr val="000000"/>
                </a:solidFill>
              </a:rPr>
              <a:t>, CERN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67</a:t>
            </a:fld>
            <a:endParaRPr lang="en-GB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 dirty="0"/>
          </a:p>
        </p:txBody>
      </p:sp>
      <p:pic>
        <p:nvPicPr>
          <p:cNvPr id="10" name="Image 9" descr="DESYTypeSource-3DMod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017" y="2835730"/>
            <a:ext cx="4518366" cy="3290433"/>
          </a:xfrm>
          <a:prstGeom prst="rect">
            <a:avLst/>
          </a:prstGeom>
        </p:spPr>
      </p:pic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457199" y="1600200"/>
            <a:ext cx="4056839" cy="4525963"/>
          </a:xfrm>
        </p:spPr>
        <p:txBody>
          <a:bodyPr>
            <a:normAutofit fontScale="77500" lnSpcReduction="20000"/>
          </a:bodyPr>
          <a:lstStyle/>
          <a:p>
            <a:r>
              <a:rPr lang="en-GB" noProof="0"/>
              <a:t>In a Radiofrequency ion source an RF field is used to break the gas (hydrogen) into a plasma.</a:t>
            </a:r>
          </a:p>
          <a:p>
            <a:r>
              <a:rPr lang="en-GB" noProof="0"/>
              <a:t>This RF field is brought in the plasma chamber by an antenna. </a:t>
            </a:r>
          </a:p>
          <a:p>
            <a:r>
              <a:rPr lang="en-GB" noProof="0"/>
              <a:t>An intense electric field is used to separate the positive ions from the negative ions.</a:t>
            </a:r>
          </a:p>
          <a:p>
            <a:r>
              <a:rPr lang="en-GB" noProof="0"/>
              <a:t>The negative ions are then extracted and accelerated.  </a:t>
            </a:r>
          </a:p>
        </p:txBody>
      </p:sp>
      <p:pic>
        <p:nvPicPr>
          <p:cNvPr id="12" name="Picture 7" descr="DEARIS-Layou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4038" y="0"/>
            <a:ext cx="4570560" cy="29307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1639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/>
              <a:t>Why a H- source to produce protons?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2273300"/>
          </a:xfrm>
        </p:spPr>
        <p:txBody>
          <a:bodyPr>
            <a:normAutofit fontScale="85000" lnSpcReduction="10000"/>
          </a:bodyPr>
          <a:lstStyle/>
          <a:p>
            <a:r>
              <a:rPr lang="en-GB" noProof="0"/>
              <a:t>H- is a proton with 2 electrons</a:t>
            </a:r>
          </a:p>
          <a:p>
            <a:r>
              <a:rPr lang="en-GB" noProof="0"/>
              <a:t>However the 2 electrons can be stripped easily by sending the H- through a foil.</a:t>
            </a:r>
          </a:p>
          <a:p>
            <a:r>
              <a:rPr lang="en-GB" noProof="0"/>
              <a:t>Can be injected on already existing proton bunches in a ring more easily (we will see why later).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68</a:t>
            </a:fld>
            <a:endParaRPr lang="en-GB"/>
          </a:p>
        </p:txBody>
      </p:sp>
      <p:pic>
        <p:nvPicPr>
          <p:cNvPr id="7" name="Picture 4" descr="DSCF0929-Linac4SourceSpectrometerSide-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0802" y="3716793"/>
            <a:ext cx="4167997" cy="31258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8551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79929"/>
          </a:xfrm>
        </p:spPr>
        <p:txBody>
          <a:bodyPr/>
          <a:lstStyle/>
          <a:p>
            <a:r>
              <a:rPr lang="en-GB" noProof="0"/>
              <a:t>ECR sources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199" y="762000"/>
            <a:ext cx="8060871" cy="2221759"/>
          </a:xfrm>
        </p:spPr>
        <p:txBody>
          <a:bodyPr>
            <a:normAutofit fontScale="55000" lnSpcReduction="20000"/>
          </a:bodyPr>
          <a:lstStyle/>
          <a:p>
            <a:r>
              <a:rPr lang="en-GB" noProof="0"/>
              <a:t>In addition to pp collisions the LHC will also be used for Pb-Pb collisions.</a:t>
            </a:r>
          </a:p>
          <a:p>
            <a:r>
              <a:rPr lang="en-GB" noProof="0"/>
              <a:t>The Pb ions are produced in an “Electron Cyclotron Resonance” source.</a:t>
            </a:r>
          </a:p>
          <a:p>
            <a:r>
              <a:rPr lang="en-GB" noProof="0"/>
              <a:t>Electrons magnetically confined in a plasma chamber are excited by an electric field.</a:t>
            </a:r>
          </a:p>
          <a:p>
            <a:r>
              <a:rPr lang="en-GB" noProof="0"/>
              <a:t>Lead is heated and brought in the chamber.</a:t>
            </a:r>
          </a:p>
          <a:p>
            <a:r>
              <a:rPr lang="en-GB" noProof="0"/>
              <a:t>When the electrons collide with the lead they strip it from some of its electrons.</a:t>
            </a:r>
          </a:p>
          <a:p>
            <a:r>
              <a:rPr lang="en-GB" noProof="0"/>
              <a:t>Under the influence of the electric field the Pb ions are slowly extracted. 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69</a:t>
            </a:fld>
            <a:endParaRPr lang="en-GB"/>
          </a:p>
        </p:txBody>
      </p:sp>
      <p:pic>
        <p:nvPicPr>
          <p:cNvPr id="7" name="Image 6" descr="Ecr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272" y="2983759"/>
            <a:ext cx="5165657" cy="387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687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20563" cy="1325562"/>
          </a:xfrm>
        </p:spPr>
        <p:txBody>
          <a:bodyPr/>
          <a:lstStyle/>
          <a:p>
            <a:r>
              <a:rPr lang="en-GB" noProof="0"/>
              <a:t>Quizz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3920563" cy="4525963"/>
          </a:xfrm>
        </p:spPr>
        <p:txBody>
          <a:bodyPr>
            <a:normAutofit/>
          </a:bodyPr>
          <a:lstStyle/>
          <a:p>
            <a:pPr>
              <a:buSzPct val="100000"/>
              <a:buFont typeface="Wingdings" charset="2"/>
              <a:buAutoNum type="arabi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noProof="0"/>
              <a:t>We have seen that in a duoplasmotron there is a thermionic electron source. Does that mean that this source produces both protons and electrons? Why?</a:t>
            </a:r>
          </a:p>
          <a:p>
            <a:pPr>
              <a:buSzPct val="100000"/>
              <a:buFont typeface="Wingdings" charset="2"/>
              <a:buAutoNum type="arabicParenR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400" noProof="0"/>
              <a:t>Same question for the H- RF source.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70</a:t>
            </a:fld>
            <a:endParaRPr lang="en-GB"/>
          </a:p>
        </p:txBody>
      </p:sp>
      <p:pic>
        <p:nvPicPr>
          <p:cNvPr id="7" name="Image 6" descr="Dpla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763" y="-12342"/>
            <a:ext cx="4591178" cy="3443384"/>
          </a:xfrm>
          <a:prstGeom prst="rect">
            <a:avLst/>
          </a:prstGeom>
        </p:spPr>
      </p:pic>
      <p:pic>
        <p:nvPicPr>
          <p:cNvPr id="8" name="Image 7" descr="DESYTypeSource-3DMod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575" y="3431042"/>
            <a:ext cx="4518366" cy="32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608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20563" cy="1143000"/>
          </a:xfrm>
        </p:spPr>
        <p:txBody>
          <a:bodyPr/>
          <a:lstStyle/>
          <a:p>
            <a:r>
              <a:rPr lang="en-GB" noProof="0"/>
              <a:t>Answer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5524" y="1168060"/>
            <a:ext cx="4202239" cy="518829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noProof="0"/>
              <a:t>1) In the duoplasmotron the electric field separates the electrons from the proton as they have opposite charge. So only p+ are extracted.</a:t>
            </a:r>
          </a:p>
          <a:p>
            <a:pPr>
              <a:buNone/>
            </a:pPr>
            <a:r>
              <a:rPr lang="en-GB" noProof="0"/>
              <a:t>2) This is not the case in a H- source where the electrons and the ions have the same charge. They must be separated by a magnet at the source exit. This must done carefully to limit heating of critical components.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71</a:t>
            </a:fld>
            <a:endParaRPr lang="en-GB"/>
          </a:p>
        </p:txBody>
      </p:sp>
      <p:pic>
        <p:nvPicPr>
          <p:cNvPr id="7" name="Image 6" descr="Dpla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763" y="-12342"/>
            <a:ext cx="4591178" cy="3443384"/>
          </a:xfrm>
          <a:prstGeom prst="rect">
            <a:avLst/>
          </a:prstGeom>
        </p:spPr>
      </p:pic>
      <p:pic>
        <p:nvPicPr>
          <p:cNvPr id="8" name="Image 7" descr="DESYTypeSource-3DMod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575" y="3431042"/>
            <a:ext cx="4518366" cy="32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485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6DFE0BE-1D44-A447-BE01-F9DFFA886337}" type="slidenum">
              <a:rPr lang="en-GB"/>
              <a:pPr/>
              <a:t>72</a:t>
            </a:fld>
            <a:endParaRPr lang="en-GB"/>
          </a:p>
        </p:txBody>
      </p:sp>
      <p:sp>
        <p:nvSpPr>
          <p:cNvPr id="44033" name="Rectangle 1"/>
          <p:cNvSpPr>
            <a:spLocks noGrp="1" noChangeArrowheads="1"/>
          </p:cNvSpPr>
          <p:nvPr>
            <p:ph type="body"/>
          </p:nvPr>
        </p:nvSpPr>
        <p:spPr>
          <a:xfrm>
            <a:off x="456481" y="1604329"/>
            <a:ext cx="8228160" cy="4830267"/>
          </a:xfrm>
          <a:ln/>
        </p:spPr>
        <p:txBody>
          <a:bodyPr anchor="t"/>
          <a:lstStyle/>
          <a:p>
            <a:pPr marL="391686" indent="-293764" algn="l">
              <a:lnSpc>
                <a:spcPct val="104000"/>
              </a:lnSpc>
              <a:spcAft>
                <a:spcPts val="1293"/>
              </a:spcAft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2400" noProof="0"/>
              <a:t>We have discussed how to produce the particles used in accelerators.</a:t>
            </a:r>
          </a:p>
          <a:p>
            <a:pPr marL="391686" indent="-293764" algn="l">
              <a:lnSpc>
                <a:spcPct val="104000"/>
              </a:lnSpc>
              <a:spcAft>
                <a:spcPts val="1293"/>
              </a:spcAft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2400" noProof="0"/>
              <a:t>The requirement of the next generation of electron accelerators impose strong constraint on the quality of the beam produced by electron sources. Several recent development aim at improving this quality.</a:t>
            </a:r>
          </a:p>
          <a:p>
            <a:pPr marL="391686" indent="-293764" algn="l">
              <a:lnSpc>
                <a:spcPct val="104000"/>
              </a:lnSpc>
              <a:spcAft>
                <a:spcPts val="1293"/>
              </a:spcAft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2400" noProof="0"/>
              <a:t>Ion machine are limited by the beam intensity that can reliably be extracted form the source.</a:t>
            </a:r>
          </a:p>
          <a:p>
            <a:pPr marL="391686" indent="-293764" algn="l">
              <a:lnSpc>
                <a:spcPct val="104000"/>
              </a:lnSpc>
              <a:spcAft>
                <a:spcPts val="1293"/>
              </a:spcAft>
              <a:buFont typeface="Wingdings" charset="0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2400" noProof="0"/>
              <a:t>For both electrons and ions the quality of the particle source has a strong impact on the overall accelerator performance. 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 idx="1"/>
          </p:nvPr>
        </p:nvSpPr>
        <p:spPr>
          <a:xfrm>
            <a:off x="456481" y="313954"/>
            <a:ext cx="8228160" cy="770481"/>
          </a:xfrm>
          <a:ln/>
        </p:spPr>
        <p:txBody>
          <a:bodyPr anchor="ctr"/>
          <a:lstStyle/>
          <a:p>
            <a:pPr marL="0" indent="0" algn="ctr">
              <a:spcAft>
                <a:spcPct val="0"/>
              </a:spcAft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4000" noProof="0"/>
              <a:t>... Particle sources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0033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Antiparticles sources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7844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32443"/>
          </a:xfrm>
        </p:spPr>
        <p:txBody>
          <a:bodyPr>
            <a:normAutofit/>
          </a:bodyPr>
          <a:lstStyle/>
          <a:p>
            <a:r>
              <a:rPr lang="en-GB" noProof="0"/>
              <a:t>Question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57200" y="1035014"/>
            <a:ext cx="8229600" cy="1352586"/>
          </a:xfrm>
        </p:spPr>
        <p:txBody>
          <a:bodyPr/>
          <a:lstStyle/>
          <a:p>
            <a:r>
              <a:rPr lang="en-GB" noProof="0"/>
              <a:t>How can positrons be produced?</a:t>
            </a:r>
          </a:p>
          <a:p>
            <a:r>
              <a:rPr lang="en-GB" noProof="0"/>
              <a:t>How can antiprotons be produced?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74</a:t>
            </a:fld>
            <a:endParaRPr lang="en-GB"/>
          </a:p>
        </p:txBody>
      </p:sp>
      <p:pic>
        <p:nvPicPr>
          <p:cNvPr id="9" name="Image 8" descr="e+e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537" y="2387600"/>
            <a:ext cx="4352925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752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3662440" cy="939523"/>
          </a:xfrm>
        </p:spPr>
        <p:txBody>
          <a:bodyPr>
            <a:normAutofit fontScale="90000"/>
          </a:bodyPr>
          <a:lstStyle/>
          <a:p>
            <a:r>
              <a:rPr lang="en-GB" noProof="0"/>
              <a:t>Positron sources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448" y="774333"/>
            <a:ext cx="3851193" cy="3324464"/>
          </a:xfrm>
        </p:spPr>
        <p:txBody>
          <a:bodyPr>
            <a:normAutofit fontScale="70000" lnSpcReduction="20000"/>
          </a:bodyPr>
          <a:lstStyle/>
          <a:p>
            <a:r>
              <a:rPr lang="en-GB" noProof="0"/>
              <a:t>Electron-Positrons pairs can be produced by high energy (&gt;2xMe) photons.</a:t>
            </a:r>
          </a:p>
          <a:p>
            <a:r>
              <a:rPr lang="en-GB" noProof="0"/>
              <a:t>These photons can be produced by bremstrahlung of high energy electrons in a target.</a:t>
            </a:r>
          </a:p>
          <a:p>
            <a:r>
              <a:rPr lang="en-GB" noProof="0"/>
              <a:t>More advanced techniques are being investigated to produce polarised pairs of electron-positrons.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75</a:t>
            </a:fld>
            <a:endParaRPr lang="en-GB"/>
          </a:p>
        </p:txBody>
      </p:sp>
      <p:pic>
        <p:nvPicPr>
          <p:cNvPr id="7" name="Image 6" descr="LAL_positron_target_over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781" y="205476"/>
            <a:ext cx="4848837" cy="3232558"/>
          </a:xfrm>
          <a:prstGeom prst="rect">
            <a:avLst/>
          </a:prstGeom>
        </p:spPr>
      </p:pic>
      <p:pic>
        <p:nvPicPr>
          <p:cNvPr id="9" name="Image 8" descr="e166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370" y="3891866"/>
            <a:ext cx="2693148" cy="2464484"/>
          </a:xfrm>
          <a:prstGeom prst="rect">
            <a:avLst/>
          </a:prstGeom>
        </p:spPr>
      </p:pic>
      <p:pic>
        <p:nvPicPr>
          <p:cNvPr id="10" name="Picture 13" descr="dessin-positron-po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39684"/>
            <a:ext cx="4861325" cy="2918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86250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Anti-proton sources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3879263" cy="4525963"/>
          </a:xfrm>
        </p:spPr>
        <p:txBody>
          <a:bodyPr>
            <a:normAutofit fontScale="85000" lnSpcReduction="20000"/>
          </a:bodyPr>
          <a:lstStyle/>
          <a:p>
            <a:r>
              <a:rPr lang="en-GB" noProof="0"/>
              <a:t>The creation of anti-protons is similar to that of positrons but at higher energy (&gt;2Mp).</a:t>
            </a:r>
          </a:p>
          <a:p>
            <a:r>
              <a:rPr lang="en-GB" noProof="0"/>
              <a:t>Typical targets use copper or iridium.</a:t>
            </a:r>
          </a:p>
          <a:p>
            <a:r>
              <a:rPr lang="en-GB" noProof="0"/>
              <a:t>Anti-protons production is very inefficient so fermilab had built a special ring to “recycle” its anti-protons.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76</a:t>
            </a:fld>
            <a:endParaRPr lang="en-GB"/>
          </a:p>
        </p:txBody>
      </p:sp>
      <p:pic>
        <p:nvPicPr>
          <p:cNvPr id="7" name="Image 6" descr="CERN_antiproton_target_obj-ac-039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463" y="1775708"/>
            <a:ext cx="4515722" cy="392366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637402" y="5936545"/>
            <a:ext cx="2385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CERN antiproton target</a:t>
            </a:r>
          </a:p>
        </p:txBody>
      </p:sp>
    </p:spTree>
    <p:extLst>
      <p:ext uri="{BB962C8B-B14F-4D97-AF65-F5344CB8AC3E}">
        <p14:creationId xmlns:p14="http://schemas.microsoft.com/office/powerpoint/2010/main" val="29467018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3893"/>
            <a:ext cx="8229600" cy="1143000"/>
          </a:xfrm>
        </p:spPr>
        <p:txBody>
          <a:bodyPr/>
          <a:lstStyle/>
          <a:p>
            <a:r>
              <a:rPr lang="en-GB" noProof="0"/>
              <a:t>Anti-particles capture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3091"/>
            <a:ext cx="8229600" cy="2917721"/>
          </a:xfrm>
        </p:spPr>
        <p:txBody>
          <a:bodyPr>
            <a:normAutofit fontScale="77500" lnSpcReduction="20000"/>
          </a:bodyPr>
          <a:lstStyle/>
          <a:p>
            <a:r>
              <a:rPr lang="en-GB" noProof="0"/>
              <a:t>After the target the anti-particles are emitted from the target with a very large spread.</a:t>
            </a:r>
          </a:p>
          <a:p>
            <a:r>
              <a:rPr lang="en-GB" noProof="0"/>
              <a:t>They need to be captured by special sections.</a:t>
            </a:r>
          </a:p>
          <a:p>
            <a:r>
              <a:rPr lang="en-GB" noProof="0"/>
              <a:t>They also need to be “cooled”.</a:t>
            </a:r>
          </a:p>
          <a:p>
            <a:r>
              <a:rPr lang="en-GB" noProof="0"/>
              <a:t>The whole chain: target/capture/cooling tends to have a low efficiency. That is why in particle vs anti-particles colliders the anti-particles bunches tend to have a lower charge.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77</a:t>
            </a:fld>
            <a:endParaRPr lang="en-GB"/>
          </a:p>
        </p:txBody>
      </p:sp>
      <p:pic>
        <p:nvPicPr>
          <p:cNvPr id="7" name="Image 6" descr="positron_cap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766" y="3970812"/>
            <a:ext cx="6767818" cy="275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77973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Quizz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18282"/>
            <a:ext cx="8229600" cy="1084151"/>
          </a:xfrm>
        </p:spPr>
        <p:txBody>
          <a:bodyPr/>
          <a:lstStyle/>
          <a:p>
            <a:r>
              <a:rPr lang="en-GB" noProof="0"/>
              <a:t>Why does the LHC not use anti-protons as did Fermilab?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78</a:t>
            </a:fld>
            <a:endParaRPr lang="en-GB"/>
          </a:p>
        </p:txBody>
      </p:sp>
      <p:pic>
        <p:nvPicPr>
          <p:cNvPr id="7" name="Image 6" descr="Proton-antiproton_collisio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750" y="2151510"/>
            <a:ext cx="3876090" cy="460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427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Answer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1517776"/>
          </a:xfrm>
        </p:spPr>
        <p:txBody>
          <a:bodyPr>
            <a:normAutofit lnSpcReduction="10000"/>
          </a:bodyPr>
          <a:lstStyle/>
          <a:p>
            <a:r>
              <a:rPr lang="en-GB" noProof="0"/>
              <a:t>Producing anti-protons is very inefficient.</a:t>
            </a:r>
          </a:p>
          <a:p>
            <a:r>
              <a:rPr lang="en-GB" noProof="0"/>
              <a:t>QCD tells us that protons at high energy also contain anti-quarks.</a:t>
            </a:r>
          </a:p>
          <a:p>
            <a:endParaRPr lang="en-GB" noProof="0"/>
          </a:p>
          <a:p>
            <a:endParaRPr lang="en-GB" noProof="0"/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79</a:t>
            </a:fld>
            <a:endParaRPr lang="en-GB"/>
          </a:p>
        </p:txBody>
      </p:sp>
      <p:pic>
        <p:nvPicPr>
          <p:cNvPr id="9" name="Image 8" descr="HERA_PD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820" y="2564324"/>
            <a:ext cx="4606879" cy="4174254"/>
          </a:xfrm>
          <a:prstGeom prst="rect">
            <a:avLst/>
          </a:prstGeom>
        </p:spPr>
      </p:pic>
      <p:pic>
        <p:nvPicPr>
          <p:cNvPr id="10" name="Image 9" descr="Proton_Inne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35414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518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Lecture content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27200"/>
            <a:ext cx="8229600" cy="4017963"/>
          </a:xfrm>
        </p:spPr>
        <p:txBody>
          <a:bodyPr>
            <a:normAutofit/>
          </a:bodyPr>
          <a:lstStyle/>
          <a:p>
            <a:r>
              <a:rPr lang="en-GB" sz="2800" i="1" noProof="0"/>
              <a:t>History of particle accelerators</a:t>
            </a:r>
          </a:p>
          <a:p>
            <a:r>
              <a:rPr lang="en-GB" sz="2800" noProof="0"/>
              <a:t>Basic principles:</a:t>
            </a:r>
            <a:br>
              <a:rPr lang="en-GB" sz="2800" noProof="0"/>
            </a:br>
            <a:r>
              <a:rPr lang="en-GB" sz="2800" noProof="0"/>
              <a:t>- </a:t>
            </a:r>
            <a:r>
              <a:rPr lang="en-GB" sz="2800" i="1" noProof="0"/>
              <a:t>Particle sources</a:t>
            </a:r>
            <a:br>
              <a:rPr lang="en-GB" sz="2800" i="1" noProof="0"/>
            </a:br>
            <a:r>
              <a:rPr lang="en-GB" sz="2800" b="1" noProof="0"/>
              <a:t>- Particle acceleration</a:t>
            </a:r>
            <a:br>
              <a:rPr lang="en-GB" sz="2800" b="1" noProof="0"/>
            </a:br>
            <a:r>
              <a:rPr lang="en-GB" sz="2800" noProof="0"/>
              <a:t>- Magnets</a:t>
            </a:r>
            <a:br>
              <a:rPr lang="en-GB" sz="2800" noProof="0"/>
            </a:br>
            <a:r>
              <a:rPr lang="en-GB" sz="2800" noProof="0"/>
              <a:t>- Emittance and beam dynamics</a:t>
            </a:r>
            <a:br>
              <a:rPr lang="en-GB" sz="2800" noProof="0"/>
            </a:br>
            <a:r>
              <a:rPr lang="en-GB" sz="2800" noProof="0"/>
              <a:t>- Beam diagnostics</a:t>
            </a:r>
          </a:p>
          <a:p>
            <a:r>
              <a:rPr lang="en-GB" sz="2800" noProof="0"/>
              <a:t>Challenges for present and future accelerators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80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5570" y="1727200"/>
            <a:ext cx="2308860" cy="288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220433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98225"/>
          </a:xfrm>
        </p:spPr>
        <p:txBody>
          <a:bodyPr/>
          <a:lstStyle/>
          <a:p>
            <a:r>
              <a:rPr lang="en-GB" noProof="0"/>
              <a:t>Special relativity reminder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98225"/>
            <a:ext cx="8229600" cy="950383"/>
          </a:xfrm>
        </p:spPr>
        <p:txBody>
          <a:bodyPr>
            <a:normAutofit fontScale="77500" lnSpcReduction="20000"/>
          </a:bodyPr>
          <a:lstStyle/>
          <a:p>
            <a:r>
              <a:rPr lang="en-GB" noProof="0"/>
              <a:t>In a particle accelerator particles travel at very high speed.</a:t>
            </a:r>
          </a:p>
          <a:p>
            <a:r>
              <a:rPr lang="en-GB" noProof="0"/>
              <a:t>Special relativity can not be ignored.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81</a:t>
            </a:fld>
            <a:endParaRPr lang="en-GB"/>
          </a:p>
        </p:txBody>
      </p:sp>
      <p:pic>
        <p:nvPicPr>
          <p:cNvPr id="9" name="Image 8" descr="relativistic_gamma_prot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08966"/>
            <a:ext cx="3830924" cy="683222"/>
          </a:xfrm>
          <a:prstGeom prst="rect">
            <a:avLst/>
          </a:prstGeom>
        </p:spPr>
      </p:pic>
      <p:pic>
        <p:nvPicPr>
          <p:cNvPr id="10" name="Image 9" descr="relativistic_energ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828" y="1848608"/>
            <a:ext cx="2103269" cy="486305"/>
          </a:xfrm>
          <a:prstGeom prst="rect">
            <a:avLst/>
          </a:prstGeom>
        </p:spPr>
      </p:pic>
      <p:pic>
        <p:nvPicPr>
          <p:cNvPr id="11" name="Image 10" descr="relativistic_gamm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735" y="1848608"/>
            <a:ext cx="3100388" cy="860358"/>
          </a:xfrm>
          <a:prstGeom prst="rect">
            <a:avLst/>
          </a:prstGeom>
        </p:spPr>
      </p:pic>
      <p:sp>
        <p:nvSpPr>
          <p:cNvPr id="12" name="Espace réservé du contenu 2"/>
          <p:cNvSpPr txBox="1">
            <a:spLocks/>
          </p:cNvSpPr>
          <p:nvPr/>
        </p:nvSpPr>
        <p:spPr>
          <a:xfrm>
            <a:off x="457200" y="3408232"/>
            <a:ext cx="8596656" cy="2948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Typical</a:t>
            </a:r>
            <a:r>
              <a:rPr kumimoji="0" lang="en-GB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RF gun (electrons): few </a:t>
            </a:r>
            <a:r>
              <a:rPr kumimoji="0" lang="en-GB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MeV</a:t>
            </a:r>
            <a:r>
              <a:rPr lang="en-GB" sz="3200" dirty="0"/>
              <a:t> </a:t>
            </a:r>
            <a:r>
              <a:rPr kumimoji="0" lang="en-GB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=&gt; gamma = 5-10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3200" dirty="0"/>
              <a:t>Typical proton/H- source: hundred kV =&gt; gamma ~ 1!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3200" dirty="0"/>
              <a:t>Electrons are very quickly relativistic, protons are not! </a:t>
            </a:r>
            <a:r>
              <a:rPr kumimoji="0" lang="en-GB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en-GB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GB" sz="32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3200" baseline="0" dirty="0"/>
              <a:t>Typical synchrotron light source: 3 </a:t>
            </a:r>
            <a:r>
              <a:rPr lang="en-GB" sz="3200" baseline="0" dirty="0" err="1"/>
              <a:t>GeV</a:t>
            </a:r>
            <a:r>
              <a:rPr lang="en-GB" sz="3200" dirty="0"/>
              <a:t> =&gt; gamma = 6000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LEP</a:t>
            </a:r>
            <a:r>
              <a:rPr kumimoji="0" lang="en-GB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energy 100 </a:t>
            </a:r>
            <a:r>
              <a:rPr kumimoji="0" lang="en-GB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GeV</a:t>
            </a:r>
            <a:r>
              <a:rPr kumimoji="0" lang="en-GB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/beam =&gt; gamma = 200 000.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3200" baseline="0" dirty="0"/>
              <a:t>LHC</a:t>
            </a:r>
            <a:r>
              <a:rPr lang="en-GB" sz="3200" dirty="0"/>
              <a:t> Energy 7 </a:t>
            </a:r>
            <a:r>
              <a:rPr lang="en-GB" sz="3200" dirty="0" err="1"/>
              <a:t>TeV</a:t>
            </a:r>
            <a:r>
              <a:rPr lang="en-GB" sz="3200" dirty="0"/>
              <a:t>/beam =&gt; gamma = 7000.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3200" dirty="0"/>
              <a:t>Relativistic phenomena are much more important in electron accelerators than in proton accelerators.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883" y="2730826"/>
            <a:ext cx="4215917" cy="64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298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77368" y="0"/>
            <a:ext cx="5884863" cy="980820"/>
          </a:xfrm>
        </p:spPr>
        <p:txBody>
          <a:bodyPr>
            <a:normAutofit/>
          </a:bodyPr>
          <a:lstStyle/>
          <a:p>
            <a:r>
              <a:rPr lang="en-GB" noProof="0"/>
              <a:t>Electrostatic acceleration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28403" y="1417638"/>
            <a:ext cx="3624797" cy="4938712"/>
          </a:xfrm>
        </p:spPr>
        <p:txBody>
          <a:bodyPr>
            <a:normAutofit fontScale="85000" lnSpcReduction="10000"/>
          </a:bodyPr>
          <a:lstStyle/>
          <a:p>
            <a:r>
              <a:rPr lang="en-GB" noProof="0"/>
              <a:t>Charged particles can be accelerated in an electrostatic field.</a:t>
            </a:r>
          </a:p>
          <a:p>
            <a:r>
              <a:rPr lang="en-GB" noProof="0"/>
              <a:t>This works up to a few MV but we have seen yesterday that intense electric fields can be dangerous.  </a:t>
            </a:r>
          </a:p>
          <a:p>
            <a:r>
              <a:rPr lang="en-GB" noProof="0"/>
              <a:t>To reach more than a few MeV, alternating current accelerators must be used.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82</a:t>
            </a:fld>
            <a:endParaRPr lang="en-GB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8" y="3246438"/>
            <a:ext cx="1890712" cy="287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" name="Image 8" descr="accelaratingElectr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66" y="171450"/>
            <a:ext cx="2801937" cy="2857500"/>
          </a:xfrm>
          <a:prstGeom prst="rect">
            <a:avLst/>
          </a:prstGeom>
        </p:spPr>
      </p:pic>
      <p:pic>
        <p:nvPicPr>
          <p:cNvPr id="10" name="Image 9" descr="IMG_1161_cropp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537835" y="2433003"/>
            <a:ext cx="4552950" cy="252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650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4838700" cy="931862"/>
          </a:xfrm>
        </p:spPr>
        <p:txBody>
          <a:bodyPr/>
          <a:lstStyle/>
          <a:p>
            <a:r>
              <a:rPr lang="en-GB" noProof="0"/>
              <a:t>Particle acceleration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9550" y="1206500"/>
            <a:ext cx="5334000" cy="5514975"/>
          </a:xfrm>
        </p:spPr>
        <p:txBody>
          <a:bodyPr>
            <a:normAutofit fontScale="70000" lnSpcReduction="20000"/>
          </a:bodyPr>
          <a:lstStyle/>
          <a:p>
            <a:pPr marL="428625" indent="-323850">
              <a:lnSpc>
                <a:spcPct val="124000"/>
              </a:lnSpc>
              <a:spcAft>
                <a:spcPts val="1425"/>
              </a:spcAft>
              <a:buSzPct val="45000"/>
              <a:buFont typeface="Wingdings" charset="2"/>
              <a:buChar char=""/>
              <a:tabLst>
                <a:tab pos="428625" algn="l"/>
                <a:tab pos="876300" algn="l"/>
                <a:tab pos="1325563" algn="l"/>
                <a:tab pos="1774825" algn="l"/>
                <a:tab pos="2224088" algn="l"/>
                <a:tab pos="2673350" algn="l"/>
                <a:tab pos="3122613" algn="l"/>
                <a:tab pos="3571875" algn="l"/>
                <a:tab pos="4021138" algn="l"/>
                <a:tab pos="4470400" algn="l"/>
                <a:tab pos="4919663" algn="l"/>
                <a:tab pos="5368925" algn="l"/>
                <a:tab pos="5818188" algn="l"/>
                <a:tab pos="6267450" algn="l"/>
                <a:tab pos="6716713" algn="l"/>
                <a:tab pos="7165975" algn="l"/>
                <a:tab pos="7615238" algn="l"/>
                <a:tab pos="8064500" algn="l"/>
                <a:tab pos="8513763" algn="l"/>
                <a:tab pos="8963025" algn="l"/>
                <a:tab pos="9412288" algn="l"/>
              </a:tabLst>
            </a:pPr>
            <a:r>
              <a:rPr lang="en-GB" noProof="0"/>
              <a:t>Particles can be accelerated in a static electric field, however such fields are limited to a few megavolts.</a:t>
            </a:r>
          </a:p>
          <a:p>
            <a:pPr marL="428625" indent="-323850">
              <a:lnSpc>
                <a:spcPct val="124000"/>
              </a:lnSpc>
              <a:spcAft>
                <a:spcPts val="1425"/>
              </a:spcAft>
              <a:buSzPct val="45000"/>
              <a:buFont typeface="Wingdings" charset="2"/>
              <a:buChar char=""/>
              <a:tabLst>
                <a:tab pos="428625" algn="l"/>
                <a:tab pos="876300" algn="l"/>
                <a:tab pos="1325563" algn="l"/>
                <a:tab pos="1774825" algn="l"/>
                <a:tab pos="2224088" algn="l"/>
                <a:tab pos="2673350" algn="l"/>
                <a:tab pos="3122613" algn="l"/>
                <a:tab pos="3571875" algn="l"/>
                <a:tab pos="4021138" algn="l"/>
                <a:tab pos="4470400" algn="l"/>
                <a:tab pos="4919663" algn="l"/>
                <a:tab pos="5368925" algn="l"/>
                <a:tab pos="5818188" algn="l"/>
                <a:tab pos="6267450" algn="l"/>
                <a:tab pos="6716713" algn="l"/>
                <a:tab pos="7165975" algn="l"/>
                <a:tab pos="7615238" algn="l"/>
                <a:tab pos="8064500" algn="l"/>
                <a:tab pos="8513763" algn="l"/>
                <a:tab pos="8963025" algn="l"/>
                <a:tab pos="9412288" algn="l"/>
              </a:tabLst>
            </a:pPr>
            <a:r>
              <a:rPr lang="en-GB" noProof="0"/>
              <a:t>To go beyond these limits it is necessary to use cavities in which the fields is alternatively accelerating and decelerating.</a:t>
            </a:r>
            <a:r>
              <a:rPr lang="en-GB" noProof="0">
                <a:solidFill>
                  <a:srgbClr val="000000"/>
                </a:solidFill>
                <a:ea typeface="DejaVu LGC Sans" charset="0"/>
                <a:cs typeface="DejaVu LGC Sans" charset="0"/>
              </a:rPr>
              <a:t> Radio-frequency (RF) cavities use such AC field to accelerate particles to very high energies.</a:t>
            </a:r>
          </a:p>
          <a:p>
            <a:pPr marL="428625" indent="-323850">
              <a:lnSpc>
                <a:spcPct val="124000"/>
              </a:lnSpc>
              <a:spcAft>
                <a:spcPts val="1425"/>
              </a:spcAft>
              <a:buSzPct val="45000"/>
              <a:buFont typeface="Wingdings" charset="2"/>
              <a:buChar char=""/>
              <a:tabLst>
                <a:tab pos="428625" algn="l"/>
                <a:tab pos="876300" algn="l"/>
                <a:tab pos="1325563" algn="l"/>
                <a:tab pos="1774825" algn="l"/>
                <a:tab pos="2224088" algn="l"/>
                <a:tab pos="2673350" algn="l"/>
                <a:tab pos="3122613" algn="l"/>
                <a:tab pos="3571875" algn="l"/>
                <a:tab pos="4021138" algn="l"/>
                <a:tab pos="4470400" algn="l"/>
                <a:tab pos="4919663" algn="l"/>
                <a:tab pos="5368925" algn="l"/>
                <a:tab pos="5818188" algn="l"/>
                <a:tab pos="6267450" algn="l"/>
                <a:tab pos="6716713" algn="l"/>
                <a:tab pos="7165975" algn="l"/>
                <a:tab pos="7615238" algn="l"/>
                <a:tab pos="8064500" algn="l"/>
                <a:tab pos="8513763" algn="l"/>
                <a:tab pos="8963025" algn="l"/>
                <a:tab pos="9412288" algn="l"/>
              </a:tabLst>
            </a:pPr>
            <a:r>
              <a:rPr lang="en-GB" noProof="0">
                <a:solidFill>
                  <a:srgbClr val="000000"/>
                </a:solidFill>
                <a:ea typeface="DejaVu LGC Sans" charset="0"/>
                <a:cs typeface="DejaVu LGC Sans" charset="0"/>
              </a:rPr>
              <a:t>In a RF cavity the particles “surf” on an electromagnetic wave that travels in the cavity.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83</a:t>
            </a:fld>
            <a:endParaRPr lang="en-GB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3550" y="0"/>
            <a:ext cx="3600450" cy="120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3550" y="1441450"/>
            <a:ext cx="3600450" cy="1173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43550" y="2794000"/>
            <a:ext cx="3600450" cy="120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48300" y="4160377"/>
            <a:ext cx="3695700" cy="22674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630068" y="6427787"/>
            <a:ext cx="2754313" cy="430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prstTxWarp prst="textNoShape">
              <a:avLst/>
            </a:prstTxWarp>
          </a:bodyPr>
          <a:lstStyle/>
          <a:p>
            <a:pPr>
              <a:lnSpc>
                <a:spcPct val="12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(source: Spring-8, Japan)‏</a:t>
            </a:r>
          </a:p>
        </p:txBody>
      </p:sp>
    </p:spTree>
    <p:extLst>
      <p:ext uri="{BB962C8B-B14F-4D97-AF65-F5344CB8AC3E}">
        <p14:creationId xmlns:p14="http://schemas.microsoft.com/office/powerpoint/2010/main" val="965810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9800" cy="1143000"/>
          </a:xfrm>
        </p:spPr>
        <p:txBody>
          <a:bodyPr/>
          <a:lstStyle/>
          <a:p>
            <a:r>
              <a:rPr lang="en-GB" noProof="0"/>
              <a:t>RF accelerators (2)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6096000" cy="3334279"/>
          </a:xfrm>
        </p:spPr>
        <p:txBody>
          <a:bodyPr>
            <a:normAutofit fontScale="85000" lnSpcReduction="20000"/>
          </a:bodyPr>
          <a:lstStyle/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noProof="0"/>
              <a:t>The first stages of an AC accelerator are quite complicated because the speed of the particles keeps changing and thus the spacing between cavities is changing.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noProof="0"/>
              <a:t>Once the particles reach the speed of light, the cavities can be evenly spaced.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84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92570" y="189972"/>
            <a:ext cx="2308860" cy="288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592570" y="3241030"/>
            <a:ext cx="2308860" cy="769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prstTxWarp prst="textNoShape">
              <a:avLst/>
            </a:prstTxWarp>
          </a:bodyPr>
          <a:lstStyle/>
          <a:p>
            <a:pPr>
              <a:lnSpc>
                <a:spcPct val="12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First stage of a proton</a:t>
            </a:r>
            <a:br>
              <a:rPr lang="en-GB" dirty="0">
                <a:solidFill>
                  <a:srgbClr val="000000"/>
                </a:solidFill>
                <a:ea typeface="DejaVu LGC Sans" charset="0"/>
                <a:cs typeface="DejaVu LGC Sans" charset="0"/>
              </a:rPr>
            </a:br>
            <a:r>
              <a:rPr lang="en-GB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 RF accelerator</a:t>
            </a:r>
          </a:p>
        </p:txBody>
      </p:sp>
      <p:pic>
        <p:nvPicPr>
          <p:cNvPr id="10" name="Image 9" descr="widero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10" y="4732074"/>
            <a:ext cx="2893272" cy="198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392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1300" y="123825"/>
            <a:ext cx="6667500" cy="1143000"/>
          </a:xfrm>
        </p:spPr>
        <p:txBody>
          <a:bodyPr/>
          <a:lstStyle/>
          <a:p>
            <a:r>
              <a:rPr lang="en-GB" noProof="0"/>
              <a:t>RF accelerators (3)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6700" y="1168400"/>
            <a:ext cx="5753100" cy="4957763"/>
          </a:xfrm>
        </p:spPr>
        <p:txBody>
          <a:bodyPr>
            <a:normAutofit fontScale="85000" lnSpcReduction="20000"/>
          </a:bodyPr>
          <a:lstStyle/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Because after each cavity the particles return to ground potential there is no theoretical limit on the length of a RF accelerator.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String of accelerating cavities are usually called “Linac” (Linear Accelerator).</a:t>
            </a:r>
          </a:p>
          <a:p>
            <a:pPr marL="428625" indent="-323850">
              <a:lnSpc>
                <a:spcPct val="124000"/>
              </a:lnSpc>
              <a:buSzPct val="45000"/>
              <a:buFont typeface="Wingdings" charset="2"/>
              <a:buChar char="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noProof="0"/>
              <a:t>Linacs are mostly limited by their length: the ILC will accelerate electrons up to 1 TeV, each linac will be ~20km long!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85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2163" y="1266825"/>
            <a:ext cx="3271837" cy="431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426200" y="5586413"/>
            <a:ext cx="2260600" cy="769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prstTxWarp prst="textNoShape">
              <a:avLst/>
            </a:prstTxWarp>
          </a:bodyPr>
          <a:lstStyle/>
          <a:p>
            <a:pPr>
              <a:lnSpc>
                <a:spcPct val="12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Artist view of the ILC</a:t>
            </a:r>
            <a:br>
              <a:rPr lang="en-GB" dirty="0">
                <a:solidFill>
                  <a:srgbClr val="000000"/>
                </a:solidFill>
                <a:ea typeface="DejaVu LGC Sans" charset="0"/>
                <a:cs typeface="DejaVu LGC Sans" charset="0"/>
              </a:rPr>
            </a:br>
            <a:r>
              <a:rPr lang="en-GB" dirty="0">
                <a:solidFill>
                  <a:srgbClr val="000000"/>
                </a:solidFill>
                <a:ea typeface="DejaVu LGC Sans" charset="0"/>
                <a:cs typeface="DejaVu LGC Sans" charset="0"/>
              </a:rPr>
              <a:t>(source: KEK)</a:t>
            </a:r>
          </a:p>
        </p:txBody>
      </p:sp>
    </p:spTree>
    <p:extLst>
      <p:ext uri="{BB962C8B-B14F-4D97-AF65-F5344CB8AC3E}">
        <p14:creationId xmlns:p14="http://schemas.microsoft.com/office/powerpoint/2010/main" val="15723544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/>
              <a:t>RF: Phase stability </a:t>
            </a:r>
            <a:br>
              <a:rPr lang="en-GB" noProof="0"/>
            </a:br>
            <a:r>
              <a:rPr lang="en-GB" noProof="0"/>
              <a:t>and cavity quality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4508500" cy="4938712"/>
          </a:xfrm>
        </p:spPr>
        <p:txBody>
          <a:bodyPr>
            <a:normAutofit fontScale="77500" lnSpcReduction="20000"/>
          </a:bodyPr>
          <a:lstStyle/>
          <a:p>
            <a:r>
              <a:rPr lang="en-GB" noProof="0"/>
              <a:t>In an RF accelerator the field felt by the particles depend on the exact phase a which the particle is injected.</a:t>
            </a:r>
          </a:p>
          <a:p>
            <a:r>
              <a:rPr lang="en-GB" noProof="0"/>
              <a:t>In a linac the phase of all accelerating cavities must be controlled very accurately.</a:t>
            </a:r>
          </a:p>
          <a:p>
            <a:r>
              <a:rPr lang="en-GB" noProof="0"/>
              <a:t>The shape of the cavity is also very important to ensure a homogeneous field in the center.</a:t>
            </a:r>
          </a:p>
          <a:p>
            <a:r>
              <a:rPr lang="en-GB" noProof="0"/>
              <a:t>After a while cavities dissipate the energy they store</a:t>
            </a:r>
            <a:br>
              <a:rPr lang="en-GB" noProof="0"/>
            </a:br>
            <a:r>
              <a:rPr lang="en-GB" noProof="0"/>
              <a:t>=&gt; the design must optimise the Q factor.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86</a:t>
            </a:fld>
            <a:endParaRPr lang="en-GB"/>
          </a:p>
        </p:txBody>
      </p:sp>
      <p:pic>
        <p:nvPicPr>
          <p:cNvPr id="7" name="Image 6" descr="loadBinary.aspx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610" y="1417638"/>
            <a:ext cx="3492190" cy="2504603"/>
          </a:xfrm>
          <a:prstGeom prst="rect">
            <a:avLst/>
          </a:prstGeom>
        </p:spPr>
      </p:pic>
      <p:pic>
        <p:nvPicPr>
          <p:cNvPr id="8" name="Image 7" descr="cavity_fieldsS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0" y="4279899"/>
            <a:ext cx="3314700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7168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Lecture content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27200"/>
            <a:ext cx="8229600" cy="4017963"/>
          </a:xfrm>
        </p:spPr>
        <p:txBody>
          <a:bodyPr>
            <a:normAutofit/>
          </a:bodyPr>
          <a:lstStyle/>
          <a:p>
            <a:r>
              <a:rPr lang="en-GB" sz="2800" i="1" noProof="0"/>
              <a:t>History of particle accelerators</a:t>
            </a:r>
          </a:p>
          <a:p>
            <a:r>
              <a:rPr lang="en-GB" sz="2800" noProof="0"/>
              <a:t>Basic principles:</a:t>
            </a:r>
            <a:br>
              <a:rPr lang="en-GB" sz="2800" noProof="0"/>
            </a:br>
            <a:r>
              <a:rPr lang="en-GB" sz="2800" noProof="0"/>
              <a:t>- </a:t>
            </a:r>
            <a:r>
              <a:rPr lang="en-GB" sz="2800" i="1" noProof="0"/>
              <a:t>Particle sources</a:t>
            </a:r>
            <a:br>
              <a:rPr lang="en-GB" sz="2800" i="1" noProof="0"/>
            </a:br>
            <a:r>
              <a:rPr lang="en-GB" sz="2800" i="1" noProof="0"/>
              <a:t>- Particle acceleration</a:t>
            </a:r>
            <a:br>
              <a:rPr lang="en-GB" sz="2800" i="1" noProof="0"/>
            </a:br>
            <a:r>
              <a:rPr lang="en-GB" sz="2800" b="1" noProof="0"/>
              <a:t>- Magnets</a:t>
            </a:r>
            <a:br>
              <a:rPr lang="en-GB" sz="2800" b="1" noProof="0"/>
            </a:br>
            <a:r>
              <a:rPr lang="en-GB" sz="2800" noProof="0"/>
              <a:t>- Emittance and beam dynamics</a:t>
            </a:r>
            <a:br>
              <a:rPr lang="en-GB" sz="2800" noProof="0"/>
            </a:br>
            <a:r>
              <a:rPr lang="en-GB" sz="2800" noProof="0"/>
              <a:t>- Beam diagnostics</a:t>
            </a:r>
          </a:p>
          <a:p>
            <a:r>
              <a:rPr lang="en-GB" sz="2800" noProof="0"/>
              <a:t>Challenges for present and future accelerators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87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 dirty="0"/>
          </a:p>
        </p:txBody>
      </p:sp>
      <p:pic>
        <p:nvPicPr>
          <p:cNvPr id="8" name="Image 7" descr="qu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933" y="1417638"/>
            <a:ext cx="3406775" cy="325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820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/>
              <a:t>How to control </a:t>
            </a:r>
            <a:br>
              <a:rPr lang="en-GB" noProof="0"/>
            </a:br>
            <a:r>
              <a:rPr lang="en-GB" noProof="0"/>
              <a:t>where the particles go?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241300" y="1600200"/>
            <a:ext cx="5219700" cy="4756150"/>
          </a:xfrm>
        </p:spPr>
        <p:txBody>
          <a:bodyPr>
            <a:normAutofit fontScale="85000" lnSpcReduction="20000"/>
          </a:bodyPr>
          <a:lstStyle/>
          <a:p>
            <a:r>
              <a:rPr lang="en-GB" noProof="0"/>
              <a:t>Electric and magnetic fields can deflect charged particles.</a:t>
            </a:r>
          </a:p>
          <a:p>
            <a:r>
              <a:rPr lang="en-GB" noProof="0"/>
              <a:t>In an electric field the particles get accelerated.</a:t>
            </a:r>
          </a:p>
          <a:p>
            <a:r>
              <a:rPr lang="en-GB" noProof="0"/>
              <a:t>In magnetic field the direction of the particles is changed but not their energy.</a:t>
            </a:r>
            <a:br>
              <a:rPr lang="en-GB" noProof="0"/>
            </a:br>
            <a:r>
              <a:rPr lang="en-GB" noProof="0"/>
              <a:t>=&gt; it is preferable to use magnetic field (usually electromagnets) to control a beam.</a:t>
            </a:r>
          </a:p>
          <a:p>
            <a:r>
              <a:rPr lang="en-GB" noProof="0"/>
              <a:t>Magnets are also more efficient.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88</a:t>
            </a:fld>
            <a:endParaRPr lang="en-GB"/>
          </a:p>
        </p:txBody>
      </p:sp>
      <p:pic>
        <p:nvPicPr>
          <p:cNvPr id="7" name="Image 6" descr="img_1436_DESY_PET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700" y="2480732"/>
            <a:ext cx="3175000" cy="211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626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51400" cy="754062"/>
          </a:xfrm>
        </p:spPr>
        <p:txBody>
          <a:bodyPr>
            <a:normAutofit fontScale="90000"/>
          </a:bodyPr>
          <a:lstStyle/>
          <a:p>
            <a:r>
              <a:rPr lang="en-GB" noProof="0"/>
              <a:t>Beam focussing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31900"/>
            <a:ext cx="4851400" cy="5295900"/>
          </a:xfrm>
        </p:spPr>
        <p:txBody>
          <a:bodyPr>
            <a:normAutofit fontScale="92500" lnSpcReduction="20000"/>
          </a:bodyPr>
          <a:lstStyle/>
          <a:p>
            <a:r>
              <a:rPr lang="en-GB" noProof="0"/>
              <a:t>A regular magnet (dipole) will create a field that will bend the beam in one direction.</a:t>
            </a:r>
          </a:p>
          <a:p>
            <a:r>
              <a:rPr lang="en-GB" noProof="0"/>
              <a:t>To change the size of the beam a different type of magnets called quadrupoles need to be used.</a:t>
            </a:r>
          </a:p>
          <a:p>
            <a:r>
              <a:rPr lang="en-GB" noProof="0"/>
              <a:t>Quadrupoles create intense fields for off-axis particles but do not disturb particles on the axis.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89</a:t>
            </a:fld>
            <a:endParaRPr lang="en-GB"/>
          </a:p>
        </p:txBody>
      </p:sp>
      <p:pic>
        <p:nvPicPr>
          <p:cNvPr id="7" name="Image 6" descr="qu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600" y="588058"/>
            <a:ext cx="3406775" cy="3258917"/>
          </a:xfrm>
          <a:prstGeom prst="rect">
            <a:avLst/>
          </a:prstGeom>
        </p:spPr>
      </p:pic>
      <p:pic>
        <p:nvPicPr>
          <p:cNvPr id="8" name="Image 7" descr="img_1485_ATF_beaml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3886200"/>
            <a:ext cx="32004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3712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FODO cell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81101"/>
            <a:ext cx="4546600" cy="3149599"/>
          </a:xfrm>
        </p:spPr>
        <p:txBody>
          <a:bodyPr>
            <a:normAutofit fontScale="85000" lnSpcReduction="10000"/>
          </a:bodyPr>
          <a:lstStyle/>
          <a:p>
            <a:r>
              <a:rPr lang="en-GB" noProof="0" dirty="0"/>
              <a:t>A </a:t>
            </a:r>
            <a:r>
              <a:rPr lang="en-GB" noProof="0" dirty="0" err="1"/>
              <a:t>quadrupole</a:t>
            </a:r>
            <a:r>
              <a:rPr lang="en-GB" noProof="0" dirty="0"/>
              <a:t> will focus the beam in one plane but defocus it in the other plane.</a:t>
            </a:r>
          </a:p>
          <a:p>
            <a:r>
              <a:rPr lang="en-GB" noProof="0" dirty="0"/>
              <a:t>To have a net focussing effect, 2 </a:t>
            </a:r>
            <a:r>
              <a:rPr lang="en-GB" noProof="0" dirty="0" err="1"/>
              <a:t>quadrupoles</a:t>
            </a:r>
            <a:r>
              <a:rPr lang="en-GB" noProof="0" dirty="0"/>
              <a:t> are used, one focussing in one plane and the other one focussing in the other plane.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90</a:t>
            </a:fld>
            <a:endParaRPr lang="en-GB"/>
          </a:p>
        </p:txBody>
      </p:sp>
      <p:pic>
        <p:nvPicPr>
          <p:cNvPr id="8" name="Image 7" descr="fodo-ce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0" y="3932581"/>
            <a:ext cx="3848100" cy="2423769"/>
          </a:xfrm>
          <a:prstGeom prst="rect">
            <a:avLst/>
          </a:prstGeom>
        </p:spPr>
      </p:pic>
      <p:pic>
        <p:nvPicPr>
          <p:cNvPr id="9" name="Image 8" descr="quadlen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660400"/>
            <a:ext cx="2667000" cy="2667000"/>
          </a:xfrm>
          <a:prstGeom prst="rect">
            <a:avLst/>
          </a:prstGeom>
        </p:spPr>
      </p:pic>
      <p:pic>
        <p:nvPicPr>
          <p:cNvPr id="10" name="Image 9" descr="2_quads_4_6_3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900" y="4330700"/>
            <a:ext cx="2717800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165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4851401" cy="899583"/>
          </a:xfrm>
        </p:spPr>
        <p:txBody>
          <a:bodyPr/>
          <a:lstStyle/>
          <a:p>
            <a:r>
              <a:rPr lang="en-GB" noProof="0"/>
              <a:t>Accelerator lattice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1" y="899584"/>
            <a:ext cx="4851400" cy="2389718"/>
          </a:xfrm>
        </p:spPr>
        <p:txBody>
          <a:bodyPr>
            <a:normAutofit fontScale="62500" lnSpcReduction="20000"/>
          </a:bodyPr>
          <a:lstStyle/>
          <a:p>
            <a:r>
              <a:rPr lang="en-GB" noProof="0" dirty="0"/>
              <a:t>An even better effect is reached with 3 </a:t>
            </a:r>
            <a:r>
              <a:rPr lang="en-GB" noProof="0" dirty="0" err="1"/>
              <a:t>quadrupoles</a:t>
            </a:r>
            <a:r>
              <a:rPr lang="en-GB" noProof="0" dirty="0"/>
              <a:t>. This is called a </a:t>
            </a:r>
            <a:r>
              <a:rPr lang="en-GB" noProof="0"/>
              <a:t>“triplet”.</a:t>
            </a:r>
            <a:endParaRPr lang="en-GB" noProof="0" dirty="0"/>
          </a:p>
          <a:p>
            <a:r>
              <a:rPr lang="en-GB" noProof="0" dirty="0"/>
              <a:t>In an accelerator there is a large number of </a:t>
            </a:r>
            <a:r>
              <a:rPr lang="en-GB" noProof="0" dirty="0" err="1"/>
              <a:t>quadrupoles</a:t>
            </a:r>
            <a:r>
              <a:rPr lang="en-GB" noProof="0" dirty="0"/>
              <a:t> to keep the beam size under control. </a:t>
            </a:r>
          </a:p>
          <a:p>
            <a:r>
              <a:rPr lang="en-GB" noProof="0" dirty="0"/>
              <a:t>This is called the lattice of the accelerator.</a:t>
            </a:r>
          </a:p>
          <a:p>
            <a:r>
              <a:rPr lang="en-GB" noProof="0" dirty="0"/>
              <a:t>The magnet strength are characterised by a “beta” function. 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91</a:t>
            </a:fld>
            <a:endParaRPr lang="en-GB"/>
          </a:p>
        </p:txBody>
      </p:sp>
      <p:pic>
        <p:nvPicPr>
          <p:cNvPr id="7" name="Image 6" descr="be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18" y="3296082"/>
            <a:ext cx="5668963" cy="3425393"/>
          </a:xfrm>
          <a:prstGeom prst="rect">
            <a:avLst/>
          </a:prstGeom>
        </p:spPr>
      </p:pic>
      <p:pic>
        <p:nvPicPr>
          <p:cNvPr id="9" name="Image 8" descr="agfocu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400" y="4044950"/>
            <a:ext cx="2311400" cy="231140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43102" y="520700"/>
            <a:ext cx="3600898" cy="2568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4132056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92</a:t>
            </a:fld>
            <a:endParaRPr lang="en-GB"/>
          </a:p>
        </p:txBody>
      </p:sp>
      <p:sp>
        <p:nvSpPr>
          <p:cNvPr id="8" name="Espace réservé du numéro de diapositive 5"/>
          <p:cNvSpPr txBox="1">
            <a:spLocks/>
          </p:cNvSpPr>
          <p:nvPr/>
        </p:nvSpPr>
        <p:spPr bwMode="auto">
          <a:xfrm>
            <a:off x="8820150" y="7218363"/>
            <a:ext cx="903288" cy="336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CF8F89F5-F446-304D-8B10-F9239B5D013D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92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9" name="Rectangle 1"/>
          <p:cNvSpPr txBox="1">
            <a:spLocks noChangeArrowheads="1"/>
          </p:cNvSpPr>
          <p:nvPr/>
        </p:nvSpPr>
        <p:spPr bwMode="auto">
          <a:xfrm>
            <a:off x="503239" y="0"/>
            <a:ext cx="8183562" cy="727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49263" rtl="0" eaLnBrk="1" fontAlgn="base" latinLnBrk="0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Synchrotrons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23850" y="889000"/>
            <a:ext cx="5256213" cy="5605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indent="-342900" defTabSz="449263" fontAlgn="base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200" kern="0" dirty="0">
                <a:solidFill>
                  <a:srgbClr val="000000"/>
                </a:solidFill>
              </a:rPr>
              <a:t>Dipole magnets are then used to make the particles follow a circular orbit.</a:t>
            </a:r>
          </a:p>
          <a:p>
            <a:pPr marL="342900" marR="0" lvl="0" indent="-342900" algn="l" defTabSz="449263" rtl="0" eaLnBrk="1" fontAlgn="base" latinLnBrk="0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can be used instead of </a:t>
            </a:r>
            <a:r>
              <a:rPr lang="en-GB" sz="2200" kern="0" dirty="0">
                <a:solidFill>
                  <a:srgbClr val="000000"/>
                </a:solidFill>
              </a:rPr>
              <a:t>having a large number of cavities to accelerate the particles, by using a single cavity in which the particles pass several times. </a:t>
            </a:r>
            <a:endParaRPr kumimoji="0" lang="en-GB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49263" rtl="0" eaLnBrk="1" fontAlgn="base" latinLnBrk="0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charset="0"/>
              <a:buNone/>
              <a:tabLst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200" kern="0" noProof="0" dirty="0">
                <a:solidFill>
                  <a:srgbClr val="000000"/>
                </a:solidFill>
              </a:rPr>
              <a:t>As the particles gain energy the radius of curvature of their orbit in a constant field </a:t>
            </a:r>
            <a:r>
              <a:rPr lang="en-GB" sz="2200" kern="0" dirty="0">
                <a:solidFill>
                  <a:srgbClr val="000000"/>
                </a:solidFill>
              </a:rPr>
              <a:t>in</a:t>
            </a:r>
            <a:r>
              <a:rPr lang="en-GB" sz="2200" kern="0" noProof="0" dirty="0">
                <a:solidFill>
                  <a:srgbClr val="000000"/>
                </a:solidFill>
              </a:rPr>
              <a:t>creases</a:t>
            </a:r>
            <a:br>
              <a:rPr lang="en-GB" sz="2200" kern="0" noProof="0" dirty="0">
                <a:solidFill>
                  <a:srgbClr val="000000"/>
                </a:solidFill>
              </a:rPr>
            </a:br>
            <a:r>
              <a:rPr lang="en-GB" sz="2200" kern="0" noProof="0" dirty="0">
                <a:solidFill>
                  <a:srgbClr val="000000"/>
                </a:solidFill>
              </a:rPr>
              <a:t>=&gt;  The field of the dip</a:t>
            </a:r>
            <a:r>
              <a:rPr lang="en-GB" sz="2200" kern="0" dirty="0" err="1">
                <a:solidFill>
                  <a:srgbClr val="000000"/>
                </a:solidFill>
              </a:rPr>
              <a:t>o</a:t>
            </a:r>
            <a:r>
              <a:rPr lang="en-GB" sz="2200" kern="0" noProof="0" dirty="0">
                <a:solidFill>
                  <a:srgbClr val="000000"/>
                </a:solidFill>
              </a:rPr>
              <a:t>les has to be increased as the particles gain energy to keep a constant orbit.</a:t>
            </a:r>
            <a:endParaRPr kumimoji="0" lang="en-GB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7575" y="727075"/>
            <a:ext cx="3002115" cy="290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3" name="Image 12" descr="ramping_field_FNA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4245256"/>
            <a:ext cx="2979890" cy="211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88598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/>
              <a:t>Magnetic rigidity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5918"/>
            <a:ext cx="4114800" cy="5160432"/>
          </a:xfrm>
        </p:spPr>
        <p:txBody>
          <a:bodyPr>
            <a:normAutofit fontScale="85000" lnSpcReduction="20000"/>
          </a:bodyPr>
          <a:lstStyle/>
          <a:p>
            <a:r>
              <a:rPr lang="en-GB" noProof="0"/>
              <a:t>The bending power of a magnet depends on the beam energy.</a:t>
            </a:r>
          </a:p>
          <a:p>
            <a:r>
              <a:rPr lang="en-GB" noProof="0"/>
              <a:t>It is often useful to use the “magnetic rigidity” of a beam.</a:t>
            </a:r>
          </a:p>
          <a:p>
            <a:r>
              <a:rPr lang="en-GB" noProof="0"/>
              <a:t>One should note that rings often have straight section. So the magnetic radius of an accelerator is smaller than its geometrical radius.</a:t>
            </a:r>
          </a:p>
          <a:p>
            <a:r>
              <a:rPr lang="en-GB" noProof="0"/>
              <a:t>The LHC has a magnetic radius of 2804m.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93</a:t>
            </a:fld>
            <a:endParaRPr lang="en-GB"/>
          </a:p>
        </p:txBody>
      </p:sp>
      <p:pic>
        <p:nvPicPr>
          <p:cNvPr id="7" name="Image 6" descr="magnetic_rigisity_B_rho_p_unit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404" y="3614749"/>
            <a:ext cx="4476750" cy="421475"/>
          </a:xfrm>
          <a:prstGeom prst="rect">
            <a:avLst/>
          </a:prstGeom>
        </p:spPr>
      </p:pic>
      <p:pic>
        <p:nvPicPr>
          <p:cNvPr id="8" name="Image 7" descr="magnetic_rigisity_B_rho_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0" y="2446867"/>
            <a:ext cx="1485900" cy="927100"/>
          </a:xfrm>
          <a:prstGeom prst="rect">
            <a:avLst/>
          </a:prstGeom>
        </p:spPr>
      </p:pic>
      <p:pic>
        <p:nvPicPr>
          <p:cNvPr id="9" name="Image 8" descr="Magnetic_For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8850" y="1600200"/>
            <a:ext cx="3568700" cy="571500"/>
          </a:xfrm>
          <a:prstGeom prst="rect">
            <a:avLst/>
          </a:prstGeom>
        </p:spPr>
      </p:pic>
      <p:pic>
        <p:nvPicPr>
          <p:cNvPr id="10" name="Image 9" descr="LHC_magnet_streng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500" y="4766408"/>
            <a:ext cx="4432300" cy="68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696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8917"/>
          </a:xfrm>
        </p:spPr>
        <p:txBody>
          <a:bodyPr>
            <a:normAutofit/>
          </a:bodyPr>
          <a:lstStyle/>
          <a:p>
            <a:r>
              <a:rPr lang="en-GB" noProof="0"/>
              <a:t>LHC Magnets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94</a:t>
            </a:fld>
            <a:endParaRPr lang="en-GB"/>
          </a:p>
        </p:txBody>
      </p:sp>
      <p:pic>
        <p:nvPicPr>
          <p:cNvPr id="7" name="Image 6" descr="LHC-Dipole-Magnetic-F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857248"/>
            <a:ext cx="3590046" cy="2599949"/>
          </a:xfrm>
          <a:prstGeom prst="rect">
            <a:avLst/>
          </a:prstGeom>
        </p:spPr>
      </p:pic>
      <p:pic>
        <p:nvPicPr>
          <p:cNvPr id="8" name="Image 7" descr="LHC_Dipole_9906025_01_dipmag_diagra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" y="1587498"/>
            <a:ext cx="5330725" cy="4169835"/>
          </a:xfrm>
          <a:prstGeom prst="rect">
            <a:avLst/>
          </a:prstGeom>
        </p:spPr>
      </p:pic>
      <p:pic>
        <p:nvPicPr>
          <p:cNvPr id="9" name="Image 8" descr="LHC_quadrupol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3410626"/>
            <a:ext cx="3782380" cy="29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275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GB" noProof="0"/>
              <a:t>Beam injection/extraction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275168" y="1087437"/>
            <a:ext cx="3479799" cy="5268913"/>
          </a:xfrm>
        </p:spPr>
        <p:txBody>
          <a:bodyPr>
            <a:normAutofit fontScale="85000" lnSpcReduction="20000"/>
          </a:bodyPr>
          <a:lstStyle/>
          <a:p>
            <a:r>
              <a:rPr lang="en-GB" noProof="0"/>
              <a:t>Injecting (or extracting) particles from a ring is not easy.</a:t>
            </a:r>
          </a:p>
          <a:p>
            <a:r>
              <a:rPr lang="en-GB" noProof="0"/>
              <a:t>The particles must be inserted on the correct orbit.</a:t>
            </a:r>
          </a:p>
          <a:p>
            <a:r>
              <a:rPr lang="en-GB" noProof="0"/>
              <a:t>However the deflector must not affect the trajectory of other bunches in the ring (or of the same bunch after one turn).  </a:t>
            </a:r>
          </a:p>
          <a:p>
            <a:endParaRPr lang="en-GB" noProof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95</a:t>
            </a:fld>
            <a:endParaRPr lang="en-GB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967" y="840252"/>
            <a:ext cx="5389033" cy="559548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323499" y="6488668"/>
            <a:ext cx="2459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Courtesy of Andy </a:t>
            </a:r>
            <a:r>
              <a:rPr lang="en-GB" dirty="0" err="1"/>
              <a:t>Wolski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06534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63612"/>
          </a:xfrm>
        </p:spPr>
        <p:txBody>
          <a:bodyPr/>
          <a:lstStyle/>
          <a:p>
            <a:r>
              <a:rPr lang="en-GB" noProof="0"/>
              <a:t>Septum magnets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3340" y="2201332"/>
            <a:ext cx="4040717" cy="4360335"/>
          </a:xfrm>
        </p:spPr>
        <p:txBody>
          <a:bodyPr>
            <a:normAutofit fontScale="70000" lnSpcReduction="20000"/>
          </a:bodyPr>
          <a:lstStyle/>
          <a:p>
            <a:r>
              <a:rPr lang="en-GB" noProof="0"/>
              <a:t>Insertion/extraction are usually done by combining 2 types of deflectors:</a:t>
            </a:r>
            <a:br>
              <a:rPr lang="en-GB" noProof="0"/>
            </a:br>
            <a:r>
              <a:rPr lang="en-GB" noProof="0"/>
              <a:t>- Ultra fast kickers use an intense electric field to deflect the particles (but beware to ripples)</a:t>
            </a:r>
            <a:br>
              <a:rPr lang="en-GB" noProof="0"/>
            </a:br>
            <a:r>
              <a:rPr lang="en-GB" noProof="0"/>
              <a:t>- A septum magnet is used to separate neighbouring trajectories (thanks to a magnetic shield). </a:t>
            </a:r>
          </a:p>
          <a:p>
            <a:r>
              <a:rPr lang="en-GB" noProof="0"/>
              <a:t>This explain why producing H- ions to store protons is interesting.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96</a:t>
            </a:fld>
            <a:endParaRPr lang="en-GB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49" y="851888"/>
            <a:ext cx="5875867" cy="1349445"/>
          </a:xfrm>
          <a:prstGeom prst="rect">
            <a:avLst/>
          </a:prstGeom>
        </p:spPr>
      </p:pic>
      <p:pic>
        <p:nvPicPr>
          <p:cNvPr id="8" name="Image 7" descr="Septumd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529417"/>
            <a:ext cx="37338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0077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417"/>
          </a:xfrm>
        </p:spPr>
        <p:txBody>
          <a:bodyPr/>
          <a:lstStyle/>
          <a:p>
            <a:r>
              <a:rPr lang="en-GB" noProof="0"/>
              <a:t>Magnets summary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05416"/>
            <a:ext cx="8229600" cy="2174169"/>
          </a:xfrm>
        </p:spPr>
        <p:txBody>
          <a:bodyPr>
            <a:normAutofit fontScale="85000" lnSpcReduction="20000"/>
          </a:bodyPr>
          <a:lstStyle/>
          <a:p>
            <a:r>
              <a:rPr lang="en-GB" noProof="0"/>
              <a:t>Magnets are used to control particles in an accelerator.</a:t>
            </a:r>
          </a:p>
          <a:p>
            <a:r>
              <a:rPr lang="en-GB" noProof="0"/>
              <a:t>Dipole magnets are used to change the direction of the beam.</a:t>
            </a:r>
          </a:p>
          <a:p>
            <a:r>
              <a:rPr lang="en-GB" noProof="0"/>
              <a:t>Quadrupoles are used to control the size of the beam.</a:t>
            </a:r>
          </a:p>
          <a:p>
            <a:r>
              <a:rPr lang="en-GB" noProof="0"/>
              <a:t>Septum magnets are used to inject extract the beam.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97</a:t>
            </a:fld>
            <a:endParaRPr lang="en-GB"/>
          </a:p>
        </p:txBody>
      </p:sp>
      <p:pic>
        <p:nvPicPr>
          <p:cNvPr id="7" name="Image 6" descr="FACET_Magnet_70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974" y="3179586"/>
            <a:ext cx="5312833" cy="354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116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Lecture content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27200"/>
            <a:ext cx="8229600" cy="4017963"/>
          </a:xfrm>
        </p:spPr>
        <p:txBody>
          <a:bodyPr>
            <a:normAutofit/>
          </a:bodyPr>
          <a:lstStyle/>
          <a:p>
            <a:r>
              <a:rPr lang="en-GB" sz="2800" i="1" noProof="0"/>
              <a:t>History of particle accelerators</a:t>
            </a:r>
          </a:p>
          <a:p>
            <a:r>
              <a:rPr lang="en-GB" sz="2800" noProof="0"/>
              <a:t>Basic principles:</a:t>
            </a:r>
            <a:br>
              <a:rPr lang="en-GB" sz="2800" noProof="0"/>
            </a:br>
            <a:r>
              <a:rPr lang="en-GB" sz="2800" noProof="0"/>
              <a:t>- </a:t>
            </a:r>
            <a:r>
              <a:rPr lang="en-GB" sz="2800" i="1" noProof="0"/>
              <a:t>Particle sources</a:t>
            </a:r>
            <a:br>
              <a:rPr lang="en-GB" sz="2800" i="1" noProof="0"/>
            </a:br>
            <a:r>
              <a:rPr lang="en-GB" sz="2800" i="1" noProof="0"/>
              <a:t>- Particle acceleration</a:t>
            </a:r>
            <a:br>
              <a:rPr lang="en-GB" sz="2800" i="1" noProof="0"/>
            </a:br>
            <a:r>
              <a:rPr lang="en-GB" sz="2800" i="1" noProof="0"/>
              <a:t>- Magnets</a:t>
            </a:r>
            <a:br>
              <a:rPr lang="en-GB" sz="2800" i="1" noProof="0"/>
            </a:br>
            <a:r>
              <a:rPr lang="en-GB" sz="2800" b="1" noProof="0"/>
              <a:t>- Emittance and beam dynamics</a:t>
            </a:r>
            <a:br>
              <a:rPr lang="en-GB" sz="2800" b="1" noProof="0"/>
            </a:br>
            <a:r>
              <a:rPr lang="en-GB" sz="2800" noProof="0"/>
              <a:t>- Beam diagnostics</a:t>
            </a:r>
          </a:p>
          <a:p>
            <a:r>
              <a:rPr lang="en-GB" sz="2800" noProof="0"/>
              <a:t>Challenges for present and future accelerators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98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0249" y="1727200"/>
            <a:ext cx="3001825" cy="27679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9487466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7AF5608-C6F9-6747-8BC9-3C119A2213DD}" type="slidenum">
              <a:rPr lang="en-GB"/>
              <a:pPr/>
              <a:t>99</a:t>
            </a:fld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2400" cy="1139160"/>
          </a:xfrm>
          <a:ln/>
        </p:spPr>
        <p:txBody>
          <a:bodyPr/>
          <a:lstStyle/>
          <a:p>
            <a:pPr>
              <a:lnSpc>
                <a:spcPct val="7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Let's look at a particle bunch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4460149"/>
            <a:ext cx="8222400" cy="1960045"/>
          </a:xfrm>
          <a:ln/>
        </p:spPr>
        <p:txBody>
          <a:bodyPr>
            <a:normAutofit lnSpcReduction="10000"/>
          </a:bodyPr>
          <a:lstStyle/>
          <a:p>
            <a:pPr>
              <a:buNone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An observer in the laboratory frame looking at a particle bunch will only see particles travelling at the speed of light, apparently all in the same direction.</a:t>
            </a:r>
          </a:p>
          <a:p>
            <a:pPr>
              <a:buNone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It is very different if one looks in the bunch's centre of mass frame...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0240" y="1640333"/>
            <a:ext cx="6325920" cy="27679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5339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BE67C05-54CC-9D4F-8EC1-F7C289640D73}" type="slidenum">
              <a:rPr lang="en-GB"/>
              <a:pPr/>
              <a:t>100</a:t>
            </a:fld>
            <a:endParaRPr lang="en-GB"/>
          </a:p>
        </p:txBody>
      </p:sp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456481" y="313953"/>
            <a:ext cx="8222400" cy="105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>
              <a:lnSpc>
                <a:spcPct val="7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4000" dirty="0">
                <a:solidFill>
                  <a:srgbClr val="000000"/>
                </a:solidFill>
              </a:rPr>
              <a:t>Let's look at a particle bunch</a:t>
            </a: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456481" y="4726576"/>
            <a:ext cx="8222400" cy="1261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74406" indent="-279364">
              <a:spcAft>
                <a:spcPts val="1293"/>
              </a:spcAft>
              <a:tabLst>
                <a:tab pos="374406" algn="l"/>
                <a:tab pos="780492" algn="l"/>
                <a:tab pos="1188018" algn="l"/>
                <a:tab pos="1595544" algn="l"/>
                <a:tab pos="2003070" algn="l"/>
                <a:tab pos="2410596" algn="l"/>
                <a:tab pos="2818122" algn="l"/>
                <a:tab pos="3225648" algn="l"/>
                <a:tab pos="3633174" algn="l"/>
                <a:tab pos="4040700" algn="l"/>
                <a:tab pos="4448226" algn="l"/>
                <a:tab pos="4855752" algn="l"/>
                <a:tab pos="5263278" algn="l"/>
                <a:tab pos="5670804" algn="l"/>
                <a:tab pos="6078330" algn="l"/>
                <a:tab pos="6485856" algn="l"/>
                <a:tab pos="6893382" algn="l"/>
                <a:tab pos="7300908" algn="l"/>
                <a:tab pos="7708434" algn="l"/>
                <a:tab pos="8115960" algn="l"/>
                <a:tab pos="8523486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In the centre of mass of the bunch, the particles do not look so well organised...</a:t>
            </a:r>
          </a:p>
          <a:p>
            <a:pPr marL="374406" indent="-279364">
              <a:spcAft>
                <a:spcPts val="1293"/>
              </a:spcAft>
              <a:tabLst>
                <a:tab pos="374406" algn="l"/>
                <a:tab pos="780492" algn="l"/>
                <a:tab pos="1188018" algn="l"/>
                <a:tab pos="1595544" algn="l"/>
                <a:tab pos="2003070" algn="l"/>
                <a:tab pos="2410596" algn="l"/>
                <a:tab pos="2818122" algn="l"/>
                <a:tab pos="3225648" algn="l"/>
                <a:tab pos="3633174" algn="l"/>
                <a:tab pos="4040700" algn="l"/>
                <a:tab pos="4448226" algn="l"/>
                <a:tab pos="4855752" algn="l"/>
                <a:tab pos="5263278" algn="l"/>
                <a:tab pos="5670804" algn="l"/>
                <a:tab pos="6078330" algn="l"/>
                <a:tab pos="6485856" algn="l"/>
                <a:tab pos="6893382" algn="l"/>
                <a:tab pos="7300908" algn="l"/>
                <a:tab pos="7708434" algn="l"/>
                <a:tab pos="8115960" algn="l"/>
                <a:tab pos="8523486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This should remind you other statistical systems that you have already studied: Gases!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0240" y="1640333"/>
            <a:ext cx="6325920" cy="27679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696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210175D-6091-694F-B1B6-CA941A34A55E}" type="slidenum">
              <a:rPr lang="en-GB"/>
              <a:pPr/>
              <a:t>101</a:t>
            </a:fld>
            <a:endParaRPr lang="en-GB"/>
          </a:p>
        </p:txBody>
      </p:sp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33441" y="169938"/>
            <a:ext cx="8226720" cy="1061392"/>
          </a:xfrm>
          <a:ln/>
        </p:spPr>
        <p:txBody>
          <a:bodyPr/>
          <a:lstStyle/>
          <a:p>
            <a:pPr>
              <a:lnSpc>
                <a:spcPct val="7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Perfect gas law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00320" y="1116118"/>
            <a:ext cx="8226720" cy="5325679"/>
          </a:xfrm>
          <a:ln/>
        </p:spPr>
        <p:txBody>
          <a:bodyPr/>
          <a:lstStyle/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You have studied earlier that a perfect gas obeys the law: PV=nRT</a:t>
            </a:r>
          </a:p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V is the volume term (V=xyz)</a:t>
            </a:r>
          </a:p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P is a dynamic term: P, the pressure is proportional to the amount of scattering experienced by atoms as they travel in the volume. It is proportional to the momentum of the gas atoms (P~x'y'z').</a:t>
            </a:r>
          </a:p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Hence it is possible to write that for gas atoms the product of their position by their momentum is expressed by their temperature </a:t>
            </a:r>
            <a:r>
              <a:rPr lang="en-GB" sz="2400" i="1" noProof="0"/>
              <a:t>(times a constant).</a:t>
            </a:r>
          </a:p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We have seen that in the CoM particles look like a perfect gas. The product of their position by their momentum is  called the “emittance” of the beam.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3046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9FEA418-66AD-A543-AF1A-B08458279E15}" type="slidenum">
              <a:rPr lang="en-GB"/>
              <a:pPr/>
              <a:t>102</a:t>
            </a:fld>
            <a:endParaRPr lang="en-GB"/>
          </a:p>
        </p:txBody>
      </p:sp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7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6D Trace space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6481" y="1604329"/>
            <a:ext cx="8295840" cy="4507673"/>
          </a:xfrm>
          <a:ln/>
        </p:spPr>
        <p:txBody>
          <a:bodyPr>
            <a:normAutofit lnSpcReduction="10000"/>
          </a:bodyPr>
          <a:lstStyle/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800" noProof="0">
                <a:latin typeface="Times New Roman" charset="0"/>
              </a:rPr>
              <a:t>The position-momentum 6D space is called the trace space.</a:t>
            </a:r>
          </a:p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800" noProof="0">
                <a:latin typeface="Times New Roman" charset="0"/>
              </a:rPr>
              <a:t>To help visualisation the trace space can be decomposed in 3 orthogonal position-momentum planes:</a:t>
            </a:r>
            <a:br>
              <a:rPr lang="en-GB" sz="2800" noProof="0">
                <a:latin typeface="Times New Roman" charset="0"/>
              </a:rPr>
            </a:br>
            <a:br>
              <a:rPr lang="en-GB" sz="2800" noProof="0">
                <a:latin typeface="Times New Roman" charset="0"/>
              </a:rPr>
            </a:br>
            <a:br>
              <a:rPr lang="en-GB" sz="2800" noProof="0">
                <a:latin typeface="Times New Roman" charset="0"/>
              </a:rPr>
            </a:br>
            <a:endParaRPr lang="en-GB" sz="2800" noProof="0">
              <a:latin typeface="Times New Roman" charset="0"/>
            </a:endParaRPr>
          </a:p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800" noProof="0">
                <a:latin typeface="Times New Roman" charset="0"/>
              </a:rPr>
              <a:t>It is also often useful to look separately at the transverse and longitudinal planes.</a:t>
            </a:r>
          </a:p>
        </p:txBody>
      </p:sp>
      <p:graphicFrame>
        <p:nvGraphicFramePr>
          <p:cNvPr id="8197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914400" y="3816129"/>
          <a:ext cx="7315200" cy="976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…quation" r:id="rId3" imgW="1523880" imgH="203040" progId="Equation.3">
                  <p:embed/>
                </p:oleObj>
              </mc:Choice>
              <mc:Fallback>
                <p:oleObj name="…quation" r:id="rId3" imgW="1523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16129"/>
                        <a:ext cx="7315200" cy="97642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Espace réservé du pied de page 6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0177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94D9E2-03BB-8F4E-8D19-7FA939E123E9}" type="slidenum">
              <a:rPr lang="en-GB"/>
              <a:pPr/>
              <a:t>103</a:t>
            </a:fld>
            <a:endParaRPr lang="en-GB"/>
          </a:p>
        </p:txBody>
      </p:sp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2400" cy="1058512"/>
          </a:xfrm>
          <a:ln/>
        </p:spPr>
        <p:txBody>
          <a:bodyPr/>
          <a:lstStyle/>
          <a:p>
            <a:pPr>
              <a:lnSpc>
                <a:spcPct val="7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Liouville's theorem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920" y="2583632"/>
            <a:ext cx="5617440" cy="3466444"/>
          </a:xfrm>
          <a:ln/>
        </p:spPr>
        <p:txBody>
          <a:bodyPr/>
          <a:lstStyle/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 volume occupied in the phase space by a system of particles is constant.</a:t>
            </a:r>
          </a:p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This is a general physics theorem, not limited to accelerators.</a:t>
            </a:r>
          </a:p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 application of external forces or the emission of radiation needs to be treated carefully.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5280" y="1172283"/>
            <a:ext cx="5698080" cy="9793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4000" y="2271119"/>
            <a:ext cx="2592000" cy="315681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269760" y="5446652"/>
            <a:ext cx="2553120" cy="7200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74406" indent="-279364">
              <a:lnSpc>
                <a:spcPct val="71000"/>
              </a:lnSpc>
              <a:spcAft>
                <a:spcPts val="1293"/>
              </a:spcAft>
              <a:tabLst>
                <a:tab pos="374406" algn="l"/>
                <a:tab pos="780492" algn="l"/>
                <a:tab pos="1188018" algn="l"/>
                <a:tab pos="1595544" algn="l"/>
                <a:tab pos="2003070" algn="l"/>
                <a:tab pos="2410596" algn="l"/>
                <a:tab pos="2818122" algn="l"/>
                <a:tab pos="3225648" algn="l"/>
                <a:tab pos="3633174" algn="l"/>
                <a:tab pos="4040700" algn="l"/>
                <a:tab pos="4448226" algn="l"/>
                <a:tab pos="4855752" algn="l"/>
                <a:tab pos="5263278" algn="l"/>
                <a:tab pos="5670804" algn="l"/>
                <a:tab pos="6078330" algn="l"/>
                <a:tab pos="6485856" algn="l"/>
                <a:tab pos="6893382" algn="l"/>
                <a:tab pos="7300908" algn="l"/>
                <a:tab pos="7708434" algn="l"/>
                <a:tab pos="8115960" algn="l"/>
                <a:tab pos="8523486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Joseph </a:t>
            </a:r>
            <a:r>
              <a:rPr lang="en-GB" sz="2400" dirty="0" err="1">
                <a:solidFill>
                  <a:srgbClr val="000000"/>
                </a:solidFill>
              </a:rPr>
              <a:t>Liouville</a:t>
            </a:r>
            <a:br>
              <a:rPr lang="en-GB" sz="2400" dirty="0">
                <a:solidFill>
                  <a:srgbClr val="000000"/>
                </a:solidFill>
              </a:rPr>
            </a:br>
            <a:r>
              <a:rPr lang="en-GB" sz="2400" dirty="0">
                <a:solidFill>
                  <a:srgbClr val="000000"/>
                </a:solidFill>
              </a:rPr>
              <a:t>1809-1882</a:t>
            </a:r>
            <a:br>
              <a:rPr lang="en-GB" sz="2400" dirty="0">
                <a:solidFill>
                  <a:srgbClr val="000000"/>
                </a:solidFill>
              </a:rPr>
            </a:br>
            <a:r>
              <a:rPr lang="en-GB" dirty="0">
                <a:solidFill>
                  <a:srgbClr val="000000"/>
                </a:solidFill>
              </a:rPr>
              <a:t>(source: </a:t>
            </a:r>
            <a:r>
              <a:rPr lang="en-GB" dirty="0" err="1">
                <a:solidFill>
                  <a:srgbClr val="000000"/>
                </a:solidFill>
              </a:rPr>
              <a:t>wikipedia</a:t>
            </a:r>
            <a:r>
              <a:rPr lang="en-GB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7134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numéro de diapositive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CF53324-6895-7641-8540-B24D769665EB}" type="slidenum">
              <a:rPr lang="en-GB"/>
              <a:pPr/>
              <a:t>104</a:t>
            </a:fld>
            <a:endParaRPr lang="en-GB"/>
          </a:p>
        </p:txBody>
      </p:sp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7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Emittance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6481" y="1193801"/>
            <a:ext cx="5118819" cy="4918202"/>
          </a:xfrm>
          <a:ln/>
        </p:spPr>
        <p:txBody>
          <a:bodyPr>
            <a:normAutofit fontScale="92500" lnSpcReduction="20000"/>
          </a:bodyPr>
          <a:lstStyle/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>
                <a:latin typeface="Times New Roman" charset="0"/>
              </a:rPr>
              <a:t>We have defined the emittance as the volume occupied by the beam in the trace space.</a:t>
            </a:r>
          </a:p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>
                <a:latin typeface="Times New Roman" charset="0"/>
              </a:rPr>
              <a:t>Liouville's theorem tells us that such volume must be constant. </a:t>
            </a:r>
          </a:p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>
                <a:latin typeface="Times New Roman" charset="0"/>
              </a:rPr>
              <a:t>Hence the emittance of a beam is constant (unless external forces are applied).</a:t>
            </a:r>
            <a:br>
              <a:rPr lang="en-GB" sz="2200" noProof="0">
                <a:latin typeface="Times New Roman" charset="0"/>
              </a:rPr>
            </a:br>
            <a:br>
              <a:rPr lang="en-GB" sz="2200" noProof="0">
                <a:latin typeface="Times New Roman" charset="0"/>
              </a:rPr>
            </a:br>
            <a:endParaRPr lang="en-GB" sz="2200" noProof="0">
              <a:latin typeface="Times New Roman" charset="0"/>
            </a:endParaRPr>
          </a:p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>
                <a:latin typeface="Times New Roman" charset="0"/>
              </a:rPr>
              <a:t>The total volume occupied by the bunch in trace-space is usually dominated by a few far-outlying particles.</a:t>
            </a:r>
          </a:p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>
                <a:latin typeface="Times New Roman" charset="0"/>
              </a:rPr>
              <a:t>Instead of giving the volume occupied by all the particles, it is common to give the volume occupied by 90% or 60% of the particles or to give the RMS emittance.</a:t>
            </a:r>
          </a:p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>
                <a:latin typeface="Times New Roman" charset="0"/>
              </a:rPr>
              <a:t>The fraction of particles included in the emittance is usually</a:t>
            </a:r>
            <a:r>
              <a:rPr lang="en-GB" sz="2400" noProof="0">
                <a:latin typeface="Times New Roman" charset="0"/>
              </a:rPr>
              <a:t> quoted.</a:t>
            </a:r>
          </a:p>
        </p:txBody>
      </p:sp>
      <p:graphicFrame>
        <p:nvGraphicFramePr>
          <p:cNvPr id="12294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775601" y="5908942"/>
          <a:ext cx="456480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7160" imgH="228600" progId="">
                  <p:embed/>
                </p:oleObj>
              </mc:Choice>
              <mc:Fallback>
                <p:oleObj name="Equation" r:id="rId3" imgW="31716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5601" y="5908942"/>
                        <a:ext cx="456480" cy="328354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697761" y="5915422"/>
          <a:ext cx="371520" cy="393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…quation" r:id="rId5" imgW="215640" imgH="228600" progId="Equation.3">
                  <p:embed/>
                </p:oleObj>
              </mc:Choice>
              <mc:Fallback>
                <p:oleObj name="…quation" r:id="rId5" imgW="215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7761" y="5915422"/>
                        <a:ext cx="371520" cy="393161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73699" y="1828800"/>
            <a:ext cx="3013342" cy="359569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Espace réservé du pied de page 8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2956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95622" cy="1143000"/>
          </a:xfrm>
        </p:spPr>
        <p:txBody>
          <a:bodyPr>
            <a:normAutofit fontScale="90000"/>
          </a:bodyPr>
          <a:lstStyle/>
          <a:p>
            <a:r>
              <a:rPr lang="en-GB" noProof="0"/>
              <a:t>Quizz: </a:t>
            </a:r>
            <a:br>
              <a:rPr lang="en-GB" noProof="0"/>
            </a:br>
            <a:r>
              <a:rPr lang="en-GB" noProof="0"/>
              <a:t>Gun emittance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457200" y="1600200"/>
            <a:ext cx="4389967" cy="4525963"/>
          </a:xfrm>
        </p:spPr>
        <p:txBody>
          <a:bodyPr>
            <a:normAutofit fontScale="77500" lnSpcReduction="20000"/>
          </a:bodyPr>
          <a:lstStyle/>
          <a:p>
            <a:r>
              <a:rPr lang="en-GB" noProof="0"/>
              <a:t>A particle gun emits particles with a x divergence of 0.5mrad.</a:t>
            </a:r>
          </a:p>
          <a:p>
            <a:r>
              <a:rPr lang="en-GB" noProof="0"/>
              <a:t>It is fitted with an exit collimator with a hole with a dimension of 1mm in x.</a:t>
            </a:r>
          </a:p>
          <a:p>
            <a:r>
              <a:rPr lang="en-GB" noProof="0"/>
              <a:t>What is the geometrical x-emittance of the bunch produced by this gun?</a:t>
            </a:r>
          </a:p>
          <a:p>
            <a:pPr marL="514350" indent="-514350">
              <a:buAutoNum type="alphaUcParenBoth"/>
            </a:pPr>
            <a:r>
              <a:rPr lang="en-GB" noProof="0"/>
              <a:t>5mm.mrad</a:t>
            </a:r>
          </a:p>
          <a:p>
            <a:pPr marL="514350" indent="-514350">
              <a:buAutoNum type="alphaUcParenBoth"/>
            </a:pPr>
            <a:r>
              <a:rPr lang="en-GB" noProof="0"/>
              <a:t>1mm. rad</a:t>
            </a:r>
          </a:p>
          <a:p>
            <a:pPr marL="514350" indent="-514350">
              <a:buAutoNum type="alphaUcParenBoth"/>
            </a:pPr>
            <a:r>
              <a:rPr lang="en-GB" noProof="0"/>
              <a:t>500m.nrad</a:t>
            </a:r>
          </a:p>
          <a:p>
            <a:pPr marL="514350" indent="-514350">
              <a:buAutoNum type="alphaUcParenBoth"/>
            </a:pPr>
            <a:r>
              <a:rPr lang="en-GB" noProof="0"/>
              <a:t>50mm.urad 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28CBF-782F-044B-98A6-FC041A9BD8C5}" type="slidenum">
              <a:rPr lang="en-GB" smtClean="0"/>
              <a:pPr/>
              <a:t>105</a:t>
            </a:fld>
            <a:endParaRPr lang="en-GB"/>
          </a:p>
        </p:txBody>
      </p:sp>
      <p:pic>
        <p:nvPicPr>
          <p:cNvPr id="11" name="Image 10" descr="Dpla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166" y="274637"/>
            <a:ext cx="3980039" cy="2985029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60414" y="3503544"/>
            <a:ext cx="3426386" cy="285280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0108704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Answer (c)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73300"/>
          </a:xfrm>
        </p:spPr>
        <p:txBody>
          <a:bodyPr/>
          <a:lstStyle/>
          <a:p>
            <a:r>
              <a:rPr lang="en-GB" noProof="0"/>
              <a:t>The x-emittance </a:t>
            </a:r>
            <a:r>
              <a:rPr lang="en-GB" u="sng" noProof="0"/>
              <a:t>at a waist </a:t>
            </a:r>
            <a:r>
              <a:rPr lang="en-GB" noProof="0"/>
              <a:t>is given by x*x’.</a:t>
            </a:r>
          </a:p>
          <a:p>
            <a:r>
              <a:rPr lang="en-GB" noProof="0"/>
              <a:t>Here we have x=1mm, x’=0.5mm</a:t>
            </a:r>
          </a:p>
          <a:p>
            <a:r>
              <a:rPr lang="en-GB" noProof="0"/>
              <a:t>That is: </a:t>
            </a:r>
            <a:br>
              <a:rPr lang="en-GB" noProof="0"/>
            </a:br>
            <a:r>
              <a:rPr lang="en-GB" noProof="0"/>
              <a:t>0.5 mm.mrad or 500mm.urad or 500m.nrad.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106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9573" y="3953504"/>
            <a:ext cx="6325920" cy="27679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164640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8BB384D-C304-A047-91A2-FEFAE2B45871}" type="slidenum">
              <a:rPr lang="en-GB"/>
              <a:pPr/>
              <a:t>107</a:t>
            </a:fld>
            <a:endParaRPr lang="en-GB"/>
          </a:p>
        </p:txBody>
      </p:sp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2302561" y="221784"/>
            <a:ext cx="4858560" cy="1051310"/>
          </a:xfrm>
          <a:ln/>
        </p:spPr>
        <p:txBody>
          <a:bodyPr/>
          <a:lstStyle/>
          <a:p>
            <a:pPr>
              <a:lnSpc>
                <a:spcPct val="5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Emittance ellipse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1440" y="3312348"/>
            <a:ext cx="3110400" cy="323169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2560" y="3297947"/>
            <a:ext cx="3110400" cy="32230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6480" y="1054191"/>
            <a:ext cx="8144640" cy="2842858"/>
          </a:xfrm>
          <a:ln/>
        </p:spPr>
        <p:txBody>
          <a:bodyPr/>
          <a:lstStyle/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 random Gaussian distribution of particles forms a straight ellipse.</a:t>
            </a:r>
          </a:p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By choosing the right set of coordinates this ellipse can be transformed in a circle (do not forget that the two axis are orthogonal!).</a:t>
            </a:r>
          </a:p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As the beam propagates, the shape of this ellipse will change. 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6126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BA2925-FCB9-BD44-8897-CBE4ACD0A6DF}" type="slidenum">
              <a:rPr lang="en-GB"/>
              <a:pPr/>
              <a:t>108</a:t>
            </a:fld>
            <a:endParaRPr lang="en-GB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5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Beam drift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6481" y="1107477"/>
            <a:ext cx="8491680" cy="1955725"/>
          </a:xfrm>
          <a:ln/>
        </p:spPr>
        <p:txBody>
          <a:bodyPr/>
          <a:lstStyle/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>
                <a:latin typeface="Times New Roman" charset="0"/>
              </a:rPr>
              <a:t>When the beam “drifts” that is, propagates in space, over a length L with no external forces applied:</a:t>
            </a:r>
          </a:p>
          <a:p>
            <a:pPr marL="673930" lvl="1" indent="-259204">
              <a:spcAft>
                <a:spcPct val="0"/>
              </a:spcAft>
              <a:buSzPct val="100000"/>
              <a:buFont typeface="Times New Roman" charset="0"/>
              <a:buChar char="–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>
                <a:latin typeface="Times New Roman" charset="0"/>
              </a:rPr>
              <a:t>The momentum of the particles is constant</a:t>
            </a:r>
          </a:p>
          <a:p>
            <a:pPr marL="673930" lvl="1" indent="-259204">
              <a:spcAft>
                <a:spcPct val="0"/>
              </a:spcAft>
              <a:buSzPct val="100000"/>
              <a:buFont typeface="Times New Roman" charset="0"/>
              <a:buChar char="–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>
                <a:latin typeface="Times New Roman" charset="0"/>
              </a:rPr>
              <a:t>The position changes by the momentum times L.</a:t>
            </a:r>
          </a:p>
          <a:p>
            <a:pPr marL="311045" indent="-311045"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>
                <a:latin typeface="Times New Roman" charset="0"/>
              </a:rPr>
              <a:t>Hence, the emittance ellipse is sheared.</a:t>
            </a: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3273121" y="3257622"/>
          <a:ext cx="1972800" cy="65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84200" imgH="203200" progId="">
                  <p:embed/>
                </p:oleObj>
              </mc:Choice>
              <mc:Fallback>
                <p:oleObj r:id="rId3" imgW="584200" imgH="203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3121" y="3257622"/>
                        <a:ext cx="1972800" cy="6538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3330721" y="3820722"/>
          <a:ext cx="2547360" cy="705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…quation" r:id="rId5" imgW="825480" imgH="228600" progId="Equation.3">
                  <p:embed/>
                </p:oleObj>
              </mc:Choice>
              <mc:Fallback>
                <p:oleObj name="…quation" r:id="rId5" imgW="825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721" y="3820722"/>
                        <a:ext cx="2547360" cy="705674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Espace réservé du pied de page 9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pic>
        <p:nvPicPr>
          <p:cNvPr id="11" name="Image 10" descr="emittance_ellipse_at_sourc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682" y="3390596"/>
            <a:ext cx="3025439" cy="2271600"/>
          </a:xfrm>
          <a:prstGeom prst="rect">
            <a:avLst/>
          </a:prstGeom>
        </p:spPr>
      </p:pic>
      <p:pic>
        <p:nvPicPr>
          <p:cNvPr id="12" name="Image 11" descr="emittance_ellipse_after_drif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0983" y="3390596"/>
            <a:ext cx="3025438" cy="22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578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87C77F7-58B5-664B-9600-F98F3CEBA948}" type="slidenum">
              <a:rPr lang="en-GB"/>
              <a:pPr/>
              <a:t>109</a:t>
            </a:fld>
            <a:endParaRPr lang="en-GB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69440" y="144015"/>
            <a:ext cx="8215200" cy="707115"/>
          </a:xfrm>
          <a:ln/>
        </p:spPr>
        <p:txBody>
          <a:bodyPr/>
          <a:lstStyle/>
          <a:p>
            <a:pPr>
              <a:lnSpc>
                <a:spcPct val="50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Focussing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6481" y="887133"/>
            <a:ext cx="8215200" cy="2449698"/>
          </a:xfrm>
          <a:ln/>
        </p:spPr>
        <p:txBody>
          <a:bodyPr/>
          <a:lstStyle/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In a focussing section (typically a quadrupole), in the thin lens approximation:</a:t>
            </a:r>
          </a:p>
          <a:p>
            <a:pPr lvl="1"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The position of the particles is not affected</a:t>
            </a:r>
          </a:p>
          <a:p>
            <a:pPr lvl="1"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The momentums are reversed, hence a waist (at which all x'=0) is formed.</a:t>
            </a:r>
          </a:p>
          <a:p>
            <a:pPr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The ellipse is unsheared and then sheared in the other direction</a:t>
            </a:r>
          </a:p>
        </p:txBody>
      </p:sp>
      <p:graphicFrame>
        <p:nvGraphicFramePr>
          <p:cNvPr id="184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575907"/>
              </p:ext>
            </p:extLst>
          </p:nvPr>
        </p:nvGraphicFramePr>
        <p:xfrm>
          <a:off x="4444440" y="5340791"/>
          <a:ext cx="1575360" cy="65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9900" imgH="203200" progId="">
                  <p:embed/>
                </p:oleObj>
              </mc:Choice>
              <mc:Fallback>
                <p:oleObj r:id="rId3" imgW="469900" imgH="203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4440" y="5340791"/>
                        <a:ext cx="1575360" cy="6538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960501"/>
              </p:ext>
            </p:extLst>
          </p:nvPr>
        </p:nvGraphicFramePr>
        <p:xfrm>
          <a:off x="4444440" y="5905407"/>
          <a:ext cx="1589760" cy="65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69900" imgH="203200" progId="">
                  <p:embed/>
                </p:oleObj>
              </mc:Choice>
              <mc:Fallback>
                <p:oleObj r:id="rId5" imgW="469900" imgH="203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4440" y="5905407"/>
                        <a:ext cx="1589760" cy="6538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6312961" y="5578493"/>
          <a:ext cx="2358720" cy="65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698500" imgH="203200" progId="">
                  <p:embed/>
                </p:oleObj>
              </mc:Choice>
              <mc:Fallback>
                <p:oleObj r:id="rId7" imgW="698500" imgH="203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2961" y="5578493"/>
                        <a:ext cx="2358720" cy="6538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7271173" y="6146566"/>
          <a:ext cx="1579680" cy="65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469900" imgH="203200" progId="">
                  <p:embed/>
                </p:oleObj>
              </mc:Choice>
              <mc:Fallback>
                <p:oleObj r:id="rId9" imgW="469900" imgH="203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1173" y="6146566"/>
                        <a:ext cx="1579680" cy="6538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Espace réservé du pied de page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/>
              <a:t>History</a:t>
            </a:r>
            <a:r>
              <a:rPr lang="fr-FR" dirty="0"/>
              <a:t>/basics of </a:t>
            </a:r>
            <a:r>
              <a:rPr lang="fr-FR" dirty="0" err="1"/>
              <a:t>particle</a:t>
            </a:r>
            <a:r>
              <a:rPr lang="fr-FR" dirty="0"/>
              <a:t> </a:t>
            </a:r>
            <a:r>
              <a:rPr lang="fr-FR" dirty="0" err="1"/>
              <a:t>accelerators</a:t>
            </a:r>
            <a:endParaRPr lang="en-GB" dirty="0"/>
          </a:p>
        </p:txBody>
      </p:sp>
      <p:pic>
        <p:nvPicPr>
          <p:cNvPr id="14" name="Image 13" descr="emittance_ellipse_after_drift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746" y="3336831"/>
            <a:ext cx="3025438" cy="2271599"/>
          </a:xfrm>
          <a:prstGeom prst="rect">
            <a:avLst/>
          </a:prstGeom>
        </p:spPr>
      </p:pic>
      <p:pic>
        <p:nvPicPr>
          <p:cNvPr id="15" name="Image 14" descr="emittance_ellipse_at_quadrupol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69184" y="3336832"/>
            <a:ext cx="2985566" cy="2241662"/>
          </a:xfrm>
          <a:prstGeom prst="rect">
            <a:avLst/>
          </a:prstGeom>
        </p:spPr>
      </p:pic>
      <p:pic>
        <p:nvPicPr>
          <p:cNvPr id="16" name="Image 15" descr="emittance_ellipse_after_quadrupol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54750" y="3336831"/>
            <a:ext cx="2889250" cy="216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200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D378CF0-DC37-6D40-BBF8-A0864C3D12A1}" type="slidenum">
              <a:rPr lang="en-GB"/>
              <a:pPr/>
              <a:t>110</a:t>
            </a:fld>
            <a:endParaRPr lang="en-GB"/>
          </a:p>
        </p:txBody>
      </p:sp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443520" y="154097"/>
            <a:ext cx="8215200" cy="470929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50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Beam waist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95360" y="593342"/>
            <a:ext cx="8215200" cy="2478501"/>
          </a:xfrm>
          <a:ln/>
        </p:spPr>
        <p:txBody>
          <a:bodyPr>
            <a:normAutofit lnSpcReduction="10000"/>
          </a:bodyPr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After the focussing section the beam will drift again, decreasing the shearing of the emittance ellipse.</a:t>
            </a:r>
          </a:p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At some point the momentums will again average to 0, the beam will be forming a waist.</a:t>
            </a:r>
          </a:p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At the waist the shearing of the emittance ellipse flips and starts increasing again.</a:t>
            </a:r>
          </a:p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 beam size is the smallest at the waist.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pic>
        <p:nvPicPr>
          <p:cNvPr id="10" name="Image 9" descr="emittance_ellipse_after_quadrupo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50" y="3336831"/>
            <a:ext cx="2889250" cy="2169345"/>
          </a:xfrm>
          <a:prstGeom prst="rect">
            <a:avLst/>
          </a:prstGeom>
        </p:spPr>
      </p:pic>
      <p:pic>
        <p:nvPicPr>
          <p:cNvPr id="11" name="Image 10" descr="emittance_ellipse_at_sour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3336830"/>
            <a:ext cx="2895600" cy="2174113"/>
          </a:xfrm>
          <a:prstGeom prst="rect">
            <a:avLst/>
          </a:prstGeom>
        </p:spPr>
      </p:pic>
      <p:pic>
        <p:nvPicPr>
          <p:cNvPr id="12" name="Image 11" descr="emittance_ellipse_after_drif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983" y="3336831"/>
            <a:ext cx="2889252" cy="216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968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9" name="Espace réservé du numéro de diapositive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C1CEF1E-3246-C64F-9BE9-64ED176D7956}" type="slidenum">
              <a:rPr lang="en-GB"/>
              <a:pPr/>
              <a:t>111</a:t>
            </a:fld>
            <a:endParaRPr lang="en-GB"/>
          </a:p>
        </p:txBody>
      </p:sp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71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Beta function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6481" y="1142041"/>
            <a:ext cx="8295840" cy="845368"/>
          </a:xfrm>
          <a:ln/>
        </p:spPr>
        <p:txBody>
          <a:bodyPr/>
          <a:lstStyle/>
          <a:p>
            <a:pPr marL="311045" indent="-311045">
              <a:spcAft>
                <a:spcPct val="0"/>
              </a:spcAft>
              <a:buSzPct val="100000"/>
              <a:buNone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>
                <a:latin typeface="Times New Roman" charset="0"/>
              </a:rPr>
              <a:t>It is convenient to define the “beta function” to relate the beam size to the emittance.</a:t>
            </a:r>
          </a:p>
        </p:txBody>
      </p:sp>
      <p:graphicFrame>
        <p:nvGraphicFramePr>
          <p:cNvPr id="21512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114800" y="2435297"/>
          <a:ext cx="1306080" cy="522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34680" imgH="253800" progId="">
                  <p:embed/>
                </p:oleObj>
              </mc:Choice>
              <mc:Fallback>
                <p:oleObj name="Equation" r:id="rId3" imgW="634680" imgH="253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435297"/>
                        <a:ext cx="1306080" cy="522774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3840" y="3231245"/>
            <a:ext cx="4554920" cy="32494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21516" name="Object 1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023200" y="2318643"/>
          <a:ext cx="980640" cy="829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95000" imgH="419040" progId="">
                  <p:embed/>
                </p:oleObj>
              </mc:Choice>
              <mc:Fallback>
                <p:oleObj name="Equation" r:id="rId6" imgW="495000" imgH="419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3200" y="2318643"/>
                        <a:ext cx="980640" cy="82952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8" name="Object 14"/>
          <p:cNvGraphicFramePr>
            <a:graphicFrameLocks noChangeAspect="1"/>
          </p:cNvGraphicFramePr>
          <p:nvPr/>
        </p:nvGraphicFramePr>
        <p:xfrm>
          <a:off x="6254221" y="2435297"/>
          <a:ext cx="2220480" cy="574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…quation" r:id="rId8" imgW="1028520" imgH="266400" progId="Equation.3">
                  <p:embed/>
                </p:oleObj>
              </mc:Choice>
              <mc:Fallback>
                <p:oleObj name="…quation" r:id="rId8" imgW="102852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221" y="2435297"/>
                        <a:ext cx="2220480" cy="5746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Espace réservé du pied de page 9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3745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DC371A4-AEC9-9D49-8876-134034DF5089}" type="slidenum">
              <a:rPr lang="en-GB"/>
              <a:pPr/>
              <a:t>112</a:t>
            </a:fld>
            <a:endParaRPr lang="en-GB"/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482400" y="87850"/>
            <a:ext cx="8213760" cy="682632"/>
          </a:xfrm>
          <a:ln/>
        </p:spPr>
        <p:txBody>
          <a:bodyPr/>
          <a:lstStyle/>
          <a:p>
            <a:pPr>
              <a:lnSpc>
                <a:spcPct val="47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Acceleration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0" y="819447"/>
            <a:ext cx="8213760" cy="1667695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When the beam is accelerated, its longitudinal momentum is increased,</a:t>
            </a:r>
          </a:p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But the transverse momentum remains the same.</a:t>
            </a:r>
          </a:p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Hence the beam divergence decreases.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1280" y="2662841"/>
            <a:ext cx="1969920" cy="131629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38560" y="2724767"/>
            <a:ext cx="3628800" cy="131629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41280" y="4016582"/>
            <a:ext cx="8213760" cy="21810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</a:bodyPr>
          <a:lstStyle/>
          <a:p>
            <a:pPr marL="374406" indent="-279364">
              <a:lnSpc>
                <a:spcPct val="93000"/>
              </a:lnSpc>
              <a:spcAft>
                <a:spcPts val="1293"/>
              </a:spcAft>
              <a:buFont typeface="Arial"/>
              <a:buChar char="•"/>
              <a:tabLst>
                <a:tab pos="374406" algn="l"/>
                <a:tab pos="780492" algn="l"/>
                <a:tab pos="1188018" algn="l"/>
                <a:tab pos="1595544" algn="l"/>
                <a:tab pos="2003070" algn="l"/>
                <a:tab pos="2410596" algn="l"/>
                <a:tab pos="2818122" algn="l"/>
                <a:tab pos="3225648" algn="l"/>
                <a:tab pos="3633174" algn="l"/>
                <a:tab pos="4040700" algn="l"/>
                <a:tab pos="4448226" algn="l"/>
                <a:tab pos="4855752" algn="l"/>
                <a:tab pos="5263278" algn="l"/>
                <a:tab pos="5670804" algn="l"/>
                <a:tab pos="6078330" algn="l"/>
                <a:tab pos="6485856" algn="l"/>
                <a:tab pos="6893382" algn="l"/>
                <a:tab pos="7300908" algn="l"/>
                <a:tab pos="7708434" algn="l"/>
                <a:tab pos="8115960" algn="l"/>
                <a:tab pos="8523486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Accelerating the beam leads to a reduction the volume occupied in phase space.</a:t>
            </a:r>
          </a:p>
          <a:p>
            <a:pPr marL="374406" indent="-279364">
              <a:lnSpc>
                <a:spcPct val="93000"/>
              </a:lnSpc>
              <a:spcAft>
                <a:spcPts val="1293"/>
              </a:spcAft>
              <a:buFont typeface="Arial"/>
              <a:buChar char="•"/>
              <a:tabLst>
                <a:tab pos="374406" algn="l"/>
                <a:tab pos="780492" algn="l"/>
                <a:tab pos="1188018" algn="l"/>
                <a:tab pos="1595544" algn="l"/>
                <a:tab pos="2003070" algn="l"/>
                <a:tab pos="2410596" algn="l"/>
                <a:tab pos="2818122" algn="l"/>
                <a:tab pos="3225648" algn="l"/>
                <a:tab pos="3633174" algn="l"/>
                <a:tab pos="4040700" algn="l"/>
                <a:tab pos="4448226" algn="l"/>
                <a:tab pos="4855752" algn="l"/>
                <a:tab pos="5263278" algn="l"/>
                <a:tab pos="5670804" algn="l"/>
                <a:tab pos="6078330" algn="l"/>
                <a:tab pos="6485856" algn="l"/>
                <a:tab pos="6893382" algn="l"/>
                <a:tab pos="7300908" algn="l"/>
                <a:tab pos="7708434" algn="l"/>
                <a:tab pos="8115960" algn="l"/>
                <a:tab pos="8523486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This reduction is proportional to the increase of the relativistic gamma.</a:t>
            </a:r>
            <a:br>
              <a:rPr lang="en-GB" sz="2400" dirty="0">
                <a:solidFill>
                  <a:srgbClr val="000000"/>
                </a:solidFill>
              </a:rPr>
            </a:br>
            <a:r>
              <a:rPr lang="en-GB" sz="2400" dirty="0">
                <a:solidFill>
                  <a:srgbClr val="000000"/>
                </a:solidFill>
              </a:rPr>
              <a:t>=&gt; The beam size is reduced when the beam is accelerated!</a:t>
            </a: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1653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6113A57-BD05-9F4C-878D-7F8E2E996295}" type="slidenum">
              <a:rPr lang="en-GB"/>
              <a:pPr/>
              <a:t>113</a:t>
            </a:fld>
            <a:endParaRPr lang="en-GB"/>
          </a:p>
        </p:txBody>
      </p:sp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47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Normalised emittance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6481" y="1604329"/>
            <a:ext cx="8164800" cy="4507673"/>
          </a:xfrm>
          <a:ln/>
        </p:spPr>
        <p:txBody>
          <a:bodyPr/>
          <a:lstStyle/>
          <a:p>
            <a:pPr marL="311045" indent="-311045">
              <a:lnSpc>
                <a:spcPct val="93000"/>
              </a:lnSpc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noProof="0">
                <a:latin typeface="Times New Roman" charset="0"/>
              </a:rPr>
              <a:t>It is convenient to define the normalised emittance of a beam: it is the volume of phase space occupied by the beam multiplied by gamma.</a:t>
            </a:r>
          </a:p>
          <a:p>
            <a:pPr marL="311045" indent="-311045">
              <a:lnSpc>
                <a:spcPct val="93000"/>
              </a:lnSpc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noProof="0">
                <a:latin typeface="Times New Roman" charset="0"/>
              </a:rPr>
              <a:t>The actual volume of phase space occupied by the beam is called the geometric emittance.</a:t>
            </a:r>
          </a:p>
          <a:p>
            <a:pPr marL="311045" indent="-311045">
              <a:lnSpc>
                <a:spcPct val="93000"/>
              </a:lnSpc>
              <a:spcAft>
                <a:spcPct val="0"/>
              </a:spcAft>
              <a:buSzPct val="100000"/>
              <a:buFont typeface="Times New Roman" charset="0"/>
              <a:buChar char="•"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noProof="0">
                <a:latin typeface="Times New Roman" charset="0"/>
              </a:rPr>
              <a:t>The normalised emittance of a beam is constant under acceleration.</a:t>
            </a:r>
          </a:p>
        </p:txBody>
      </p:sp>
      <p:graphicFrame>
        <p:nvGraphicFramePr>
          <p:cNvPr id="24581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2482561" y="5322799"/>
          <a:ext cx="4036320" cy="1009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…quation" r:id="rId3" imgW="914400" imgH="228600" progId="Equation.3">
                  <p:embed/>
                </p:oleObj>
              </mc:Choice>
              <mc:Fallback>
                <p:oleObj name="…quation" r:id="rId3" imgW="914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2561" y="5322799"/>
                        <a:ext cx="4036320" cy="1009546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Espace réservé de la date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1385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6080" y="4082829"/>
            <a:ext cx="6916320" cy="27578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24801" y="1"/>
            <a:ext cx="8228160" cy="816566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Impedance issues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9600" y="816566"/>
            <a:ext cx="8228160" cy="4444307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Charged particles travelling near a conductor induce image charges (induced current).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This image current dissipate power in the beam pipe (Joule effect).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The smaller the beam pipe, the higher the induced charge and thus the highest the losses.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The impedance of a beam pipe must be carefully controlled!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114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8399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829527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Quiz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143480"/>
            <a:ext cx="8228160" cy="3427560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In the example below, which particle will create the more induced current on the beam pipe?</a:t>
            </a:r>
          </a:p>
          <a:p>
            <a:pPr>
              <a:lnSpc>
                <a:spcPct val="124000"/>
              </a:lnSpc>
              <a:buNone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a) The particle on the left hand-side</a:t>
            </a:r>
          </a:p>
          <a:p>
            <a:pPr>
              <a:lnSpc>
                <a:spcPct val="124000"/>
              </a:lnSpc>
              <a:buNone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b) The particle on the right hand-side</a:t>
            </a:r>
          </a:p>
          <a:p>
            <a:pPr>
              <a:lnSpc>
                <a:spcPct val="124000"/>
              </a:lnSpc>
              <a:buNone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c) Both will induce the same current</a:t>
            </a:r>
          </a:p>
          <a:p>
            <a:pPr>
              <a:lnSpc>
                <a:spcPct val="124000"/>
              </a:lnSpc>
              <a:buNone/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endParaRPr lang="en-GB" sz="2400" noProof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9201" y="3918652"/>
            <a:ext cx="6916320" cy="27578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115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8150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Answer (c)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444307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Apply Gauss’s law:</a:t>
            </a:r>
            <a:br>
              <a:rPr lang="en-GB" sz="2400" noProof="0"/>
            </a:br>
            <a:endParaRPr lang="en-GB" sz="2400" noProof="0"/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 total charge going through the beam pipe is the same for both particles.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Hence the total current induced on the beam pipe by both particles will be the same.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116</a:t>
            </a:fld>
            <a:endParaRPr lang="en-GB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pic>
        <p:nvPicPr>
          <p:cNvPr id="9" name="Image 8" descr="latex-image-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1338" y="1354138"/>
            <a:ext cx="35941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54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161297"/>
            <a:ext cx="8228160" cy="754639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Wake field issues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6881" y="979303"/>
            <a:ext cx="8359200" cy="2753569"/>
          </a:xfrm>
          <a:ln/>
        </p:spPr>
        <p:txBody>
          <a:bodyPr>
            <a:noAutofit/>
          </a:bodyPr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Electrons produce an electromagnetic wave behind them.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This can be compared the to wake of a boat and is called wake field.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Imagine what would happen if there was a second surfer on the picture below...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How good is the wake for the walls of the canal? </a:t>
            </a:r>
            <a:br>
              <a:rPr lang="en-GB" sz="2200" noProof="0"/>
            </a:br>
            <a:r>
              <a:rPr lang="en-GB" sz="2200" noProof="0"/>
              <a:t>It is not good for the beam pipe either!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7280" y="4082829"/>
            <a:ext cx="4320000" cy="26441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6857280" y="6531086"/>
            <a:ext cx="1959840" cy="32691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2452" rIns="81639" bIns="42452" anchor="ctr">
            <a:prstTxWarp prst="textNoShape">
              <a:avLst/>
            </a:prstTxWarp>
          </a:bodyPr>
          <a:lstStyle/>
          <a:p>
            <a:pPr algn="ctr">
              <a:lnSpc>
                <a:spcPct val="62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dirty="0">
                <a:solidFill>
                  <a:srgbClr val="000000"/>
                </a:solidFill>
              </a:rPr>
              <a:t>Source: Reuters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117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110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Impedance matching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6480" y="1193800"/>
            <a:ext cx="8223840" cy="3345556"/>
          </a:xfrm>
        </p:spPr>
        <p:txBody>
          <a:bodyPr/>
          <a:lstStyle/>
          <a:p>
            <a:pPr>
              <a:lnSpc>
                <a:spcPct val="88000"/>
              </a:lnSpc>
            </a:pPr>
            <a:r>
              <a:rPr lang="en-GB" sz="2400" noProof="0"/>
              <a:t>In a electronic circuit an impedance mismatch will result in a reduced transmission at the interface.</a:t>
            </a:r>
          </a:p>
          <a:p>
            <a:pPr>
              <a:lnSpc>
                <a:spcPct val="88000"/>
              </a:lnSpc>
            </a:pPr>
            <a:r>
              <a:rPr lang="en-GB" sz="2400" noProof="0"/>
              <a:t>The same is true in an accelerator: an impedance mismatch is likely to induce a reflective wave at the interface.</a:t>
            </a:r>
          </a:p>
          <a:p>
            <a:pPr>
              <a:lnSpc>
                <a:spcPct val="88000"/>
              </a:lnSpc>
            </a:pPr>
            <a:r>
              <a:rPr lang="en-GB" sz="2400" noProof="0"/>
              <a:t>This will induce a loss of power and an emittance increase.</a:t>
            </a:r>
          </a:p>
          <a:p>
            <a:pPr>
              <a:lnSpc>
                <a:spcPct val="88000"/>
              </a:lnSpc>
            </a:pPr>
            <a:r>
              <a:rPr lang="en-GB" sz="2400" noProof="0"/>
              <a:t>In a synchrotron the impedance of all beam pipe elements is carefully controlled.</a:t>
            </a:r>
          </a:p>
          <a:p>
            <a:pPr>
              <a:lnSpc>
                <a:spcPct val="88000"/>
              </a:lnSpc>
            </a:pPr>
            <a:r>
              <a:rPr lang="en-GB" sz="2400" noProof="0"/>
              <a:t>This is less important in a transfer line where the beam passes only once.</a:t>
            </a:r>
          </a:p>
          <a:p>
            <a:pPr>
              <a:lnSpc>
                <a:spcPct val="88000"/>
              </a:lnSpc>
              <a:buFont typeface="Wingdings" charset="2"/>
              <a:buNone/>
            </a:pPr>
            <a:endParaRPr lang="en-GB" sz="1800" noProof="0"/>
          </a:p>
        </p:txBody>
      </p:sp>
      <p:pic>
        <p:nvPicPr>
          <p:cNvPr id="79877" name="Picture 5" descr="impedance_mismat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7361" y="4210465"/>
            <a:ext cx="5565292" cy="2406235"/>
          </a:xfrm>
          <a:prstGeom prst="rect">
            <a:avLst/>
          </a:prstGeom>
          <a:noFill/>
        </p:spPr>
      </p:pic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118</a:t>
            </a:fld>
            <a:endParaRPr lang="en-GB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68148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Beam size and magnet aperture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0" y="1604328"/>
            <a:ext cx="4767840" cy="4782743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One of the motivations for keeping the beam small is that magnets have a limited aperture.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 larger the aperture the more difficult it is to keep a uniform field  (and the bigger/more expensive the magnet is).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It is recommended to have a beam pipe 5 times larger than the RMS size of the beam.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1200" y="1997490"/>
            <a:ext cx="3133440" cy="30646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119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7782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79209"/>
            <a:ext cx="8228160" cy="1062832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Magnet aperture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4801" y="1107477"/>
            <a:ext cx="8228160" cy="4801464"/>
          </a:xfrm>
          <a:ln/>
        </p:spPr>
        <p:txBody>
          <a:bodyPr>
            <a:normAutofit/>
          </a:bodyPr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Clipping, wake field and impedances issues lead to poor accelerator performances.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To avoid these effects the trajectory of the beam in the accelerator must be simulated.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Tracking software are used to do this: they study how particles move from one location to the next.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Instead of tracking each particle individually it is enough to track the envelope of the beam.</a:t>
            </a: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4652400" y="4303461"/>
          <a:ext cx="3801600" cy="2418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20058" imgH="2429214" progId="">
                  <p:embed/>
                </p:oleObj>
              </mc:Choice>
              <mc:Fallback>
                <p:oleObj r:id="rId3" imgW="3820058" imgH="242921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2400" y="4303461"/>
                        <a:ext cx="3801600" cy="24180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120</a:t>
            </a:fld>
            <a:endParaRPr lang="en-GB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5044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beta_oscillation_4_1_2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350" y="4287065"/>
            <a:ext cx="3473450" cy="162294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7404100" cy="952500"/>
          </a:xfrm>
        </p:spPr>
        <p:txBody>
          <a:bodyPr>
            <a:normAutofit/>
          </a:bodyPr>
          <a:lstStyle/>
          <a:p>
            <a:r>
              <a:rPr lang="en-GB" noProof="0"/>
              <a:t>Betatron oscillations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9400" y="952500"/>
            <a:ext cx="5029200" cy="5588000"/>
          </a:xfrm>
        </p:spPr>
        <p:txBody>
          <a:bodyPr>
            <a:normAutofit fontScale="77500" lnSpcReduction="20000"/>
          </a:bodyPr>
          <a:lstStyle/>
          <a:p>
            <a:r>
              <a:rPr lang="en-GB" noProof="0"/>
              <a:t>We have seen that as it travels along the lattice the beam is focussed alternatively in both planes.</a:t>
            </a:r>
          </a:p>
          <a:p>
            <a:r>
              <a:rPr lang="en-GB" noProof="0"/>
              <a:t>For individual particles this leads to oscillations called “betatron oscillation”.</a:t>
            </a:r>
          </a:p>
          <a:p>
            <a:r>
              <a:rPr lang="en-GB" noProof="0"/>
              <a:t>This occurs in both planes at the same time.</a:t>
            </a:r>
          </a:p>
          <a:p>
            <a:r>
              <a:rPr lang="en-GB" noProof="0"/>
              <a:t>If the particles perform an integer number of betatron oscillations in one turn, they come back at the same position turn after turn.</a:t>
            </a:r>
          </a:p>
          <a:p>
            <a:r>
              <a:rPr lang="en-GB" noProof="0"/>
              <a:t>Be careful, you should not confuse the number of lattice periods with the number of betatron oscillations.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121</a:t>
            </a:fld>
            <a:endParaRPr lang="en-GB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3102" y="1417638"/>
            <a:ext cx="3600898" cy="2568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7829249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99400" cy="855662"/>
          </a:xfrm>
        </p:spPr>
        <p:txBody>
          <a:bodyPr/>
          <a:lstStyle/>
          <a:p>
            <a:r>
              <a:rPr lang="en-GB" noProof="0"/>
              <a:t>Integer betatron oscillations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30300"/>
            <a:ext cx="8229600" cy="2586039"/>
          </a:xfrm>
        </p:spPr>
        <p:txBody>
          <a:bodyPr>
            <a:normAutofit fontScale="85000" lnSpcReduction="20000"/>
          </a:bodyPr>
          <a:lstStyle/>
          <a:p>
            <a:r>
              <a:rPr lang="en-GB" noProof="0"/>
              <a:t>If one of the magnets in the accelerator has a field error a particle coming turn after turn at the same position will accumulate the effect of this field error.</a:t>
            </a:r>
          </a:p>
          <a:p>
            <a:r>
              <a:rPr lang="en-GB" noProof="0"/>
              <a:t>After a large number of turns (millions…) what was initially a very small error can lead to large orbit changes and eventually to the loss of the beam. </a:t>
            </a:r>
            <a:br>
              <a:rPr lang="en-GB" noProof="0"/>
            </a:br>
            <a:r>
              <a:rPr lang="en-GB" noProof="0"/>
              <a:t>=&gt; avoid integer betatron oscillations…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122</a:t>
            </a:fld>
            <a:endParaRPr lang="en-GB"/>
          </a:p>
        </p:txBody>
      </p:sp>
      <p:pic>
        <p:nvPicPr>
          <p:cNvPr id="7" name="Image 6" descr="field_error_image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849" y="3716337"/>
            <a:ext cx="5981787" cy="300513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800852" y="6356350"/>
            <a:ext cx="2390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http://</a:t>
            </a:r>
            <a:r>
              <a:rPr lang="fr-FR" sz="1200" dirty="0" err="1"/>
              <a:t>www.fnrf.science.cmu.ac.th</a:t>
            </a:r>
            <a:r>
              <a:rPr lang="fr-FR" sz="1200" dirty="0"/>
              <a:t>/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86723098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Half-integer betatron oscillations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077200" cy="2038350"/>
          </a:xfrm>
        </p:spPr>
        <p:txBody>
          <a:bodyPr>
            <a:normAutofit lnSpcReduction="10000"/>
          </a:bodyPr>
          <a:lstStyle/>
          <a:p>
            <a:r>
              <a:rPr lang="en-GB" noProof="0"/>
              <a:t>Using an optic with an half-integer number of oscillations avoids first order problems.</a:t>
            </a:r>
          </a:p>
          <a:p>
            <a:r>
              <a:rPr lang="en-GB" noProof="0"/>
              <a:t>However a similar effect may accumulate every other turn…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123</a:t>
            </a:fld>
            <a:endParaRPr lang="en-GB"/>
          </a:p>
        </p:txBody>
      </p:sp>
      <p:pic>
        <p:nvPicPr>
          <p:cNvPr id="7" name="Image 6" descr="half_integer_tune_image0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3638550"/>
            <a:ext cx="3467100" cy="3219450"/>
          </a:xfrm>
          <a:prstGeom prst="rect">
            <a:avLst/>
          </a:prstGeom>
        </p:spPr>
      </p:pic>
      <p:pic>
        <p:nvPicPr>
          <p:cNvPr id="8" name="Image 7" descr="Quand_tune_image0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700" y="3835399"/>
            <a:ext cx="3981450" cy="288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6962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GB" noProof="0"/>
              <a:t>Tune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31900"/>
            <a:ext cx="5250696" cy="4729685"/>
          </a:xfrm>
        </p:spPr>
        <p:txBody>
          <a:bodyPr>
            <a:normAutofit fontScale="92500" lnSpcReduction="10000"/>
          </a:bodyPr>
          <a:lstStyle/>
          <a:p>
            <a:r>
              <a:rPr lang="en-GB" noProof="0"/>
              <a:t>To avoid cumulative effects in the accelerator over a large number of turns all rational numbers should be avoid for betatron oscillations in both planes</a:t>
            </a:r>
            <a:br>
              <a:rPr lang="en-GB" noProof="0"/>
            </a:br>
            <a:r>
              <a:rPr lang="en-GB" noProof="0"/>
              <a:t>=&gt; choose an irrational number!</a:t>
            </a:r>
          </a:p>
          <a:p>
            <a:r>
              <a:rPr lang="en-GB" noProof="0"/>
              <a:t>Choosing an incorrect tune can significantly increase the particle loss rate.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124</a:t>
            </a:fld>
            <a:endParaRPr lang="en-GB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572699" y="1837398"/>
            <a:ext cx="3357563" cy="3198812"/>
            <a:chOff x="3441" y="1469"/>
            <a:chExt cx="1577" cy="1572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4075" y="2822"/>
              <a:ext cx="280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r>
                <a:rPr lang="fr-FR" sz="1700">
                  <a:solidFill>
                    <a:srgbClr val="800080"/>
                  </a:solidFill>
                  <a:latin typeface="Times New Roman" charset="0"/>
                </a:rPr>
                <a:t>Q</a:t>
              </a:r>
              <a:r>
                <a:rPr lang="fr-FR" sz="1700" baseline="-25000">
                  <a:solidFill>
                    <a:srgbClr val="800080"/>
                  </a:solidFill>
                  <a:latin typeface="Times New Roman" charset="0"/>
                </a:rPr>
                <a:t>x</a:t>
              </a:r>
              <a:endParaRPr lang="fr-FR" sz="1700">
                <a:solidFill>
                  <a:srgbClr val="800080"/>
                </a:solidFill>
                <a:latin typeface="Times New Roman" charset="0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3447" y="1761"/>
              <a:ext cx="280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r>
                <a:rPr lang="fr-FR" sz="1700">
                  <a:solidFill>
                    <a:srgbClr val="800080"/>
                  </a:solidFill>
                  <a:latin typeface="Times New Roman" charset="0"/>
                </a:rPr>
                <a:t>Q</a:t>
              </a:r>
              <a:r>
                <a:rPr lang="fr-FR" sz="1700" baseline="-25000">
                  <a:solidFill>
                    <a:srgbClr val="800080"/>
                  </a:solidFill>
                  <a:latin typeface="Times New Roman" charset="0"/>
                </a:rPr>
                <a:t>y</a:t>
              </a:r>
              <a:endParaRPr lang="fr-FR" sz="1700">
                <a:solidFill>
                  <a:srgbClr val="800080"/>
                </a:solidFill>
                <a:latin typeface="Times New Roman" charset="0"/>
              </a:endParaRPr>
            </a:p>
          </p:txBody>
        </p:sp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3632" y="8531"/>
              <a:ext cx="1392" cy="3411"/>
              <a:chOff x="3792" y="11889"/>
              <a:chExt cx="3420" cy="3411"/>
            </a:xfrm>
          </p:grpSpPr>
          <p:sp>
            <p:nvSpPr>
              <p:cNvPr id="37" name="Line 10"/>
              <p:cNvSpPr>
                <a:spLocks noChangeShapeType="1"/>
              </p:cNvSpPr>
              <p:nvPr/>
            </p:nvSpPr>
            <p:spPr bwMode="auto">
              <a:xfrm>
                <a:off x="3810" y="12735"/>
                <a:ext cx="3402" cy="0"/>
              </a:xfrm>
              <a:prstGeom prst="line">
                <a:avLst/>
              </a:prstGeom>
              <a:noFill/>
              <a:ln w="6350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Line 11"/>
              <p:cNvSpPr>
                <a:spLocks noChangeShapeType="1"/>
              </p:cNvSpPr>
              <p:nvPr/>
            </p:nvSpPr>
            <p:spPr bwMode="auto">
              <a:xfrm>
                <a:off x="3810" y="14445"/>
                <a:ext cx="3402" cy="0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Line 12"/>
              <p:cNvSpPr>
                <a:spLocks noChangeShapeType="1"/>
              </p:cNvSpPr>
              <p:nvPr/>
            </p:nvSpPr>
            <p:spPr bwMode="auto">
              <a:xfrm rot="5400000">
                <a:off x="2955" y="13590"/>
                <a:ext cx="3402" cy="0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Line 13"/>
              <p:cNvSpPr>
                <a:spLocks noChangeShapeType="1"/>
              </p:cNvSpPr>
              <p:nvPr/>
            </p:nvSpPr>
            <p:spPr bwMode="auto">
              <a:xfrm rot="5400000">
                <a:off x="4650" y="13590"/>
                <a:ext cx="340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Line 14"/>
              <p:cNvSpPr>
                <a:spLocks noChangeShapeType="1"/>
              </p:cNvSpPr>
              <p:nvPr/>
            </p:nvSpPr>
            <p:spPr bwMode="auto">
              <a:xfrm rot="5400000" flipH="1" flipV="1">
                <a:off x="2682" y="13032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Line 15"/>
              <p:cNvSpPr>
                <a:spLocks noChangeShapeType="1"/>
              </p:cNvSpPr>
              <p:nvPr/>
            </p:nvSpPr>
            <p:spPr bwMode="auto">
              <a:xfrm rot="5400000" flipH="1" flipV="1">
                <a:off x="4932" y="13032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" name="Line 16"/>
              <p:cNvSpPr>
                <a:spLocks noChangeShapeType="1"/>
              </p:cNvSpPr>
              <p:nvPr/>
            </p:nvSpPr>
            <p:spPr bwMode="auto">
              <a:xfrm rot="5400000" flipH="1" flipV="1">
                <a:off x="3807" y="13032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Line 17"/>
              <p:cNvSpPr>
                <a:spLocks noChangeShapeType="1"/>
              </p:cNvSpPr>
              <p:nvPr/>
            </p:nvSpPr>
            <p:spPr bwMode="auto">
              <a:xfrm rot="16200000" flipV="1">
                <a:off x="2667" y="13032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Line 18"/>
              <p:cNvSpPr>
                <a:spLocks noChangeShapeType="1"/>
              </p:cNvSpPr>
              <p:nvPr/>
            </p:nvSpPr>
            <p:spPr bwMode="auto">
              <a:xfrm rot="16200000" flipV="1">
                <a:off x="3807" y="13032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Line 19"/>
              <p:cNvSpPr>
                <a:spLocks noChangeShapeType="1"/>
              </p:cNvSpPr>
              <p:nvPr/>
            </p:nvSpPr>
            <p:spPr bwMode="auto">
              <a:xfrm rot="16200000" flipV="1">
                <a:off x="4932" y="13032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Line 20"/>
              <p:cNvSpPr>
                <a:spLocks noChangeShapeType="1"/>
              </p:cNvSpPr>
              <p:nvPr/>
            </p:nvSpPr>
            <p:spPr bwMode="auto">
              <a:xfrm flipH="1" flipV="1">
                <a:off x="3792" y="11892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Line 21"/>
              <p:cNvSpPr>
                <a:spLocks noChangeShapeType="1"/>
              </p:cNvSpPr>
              <p:nvPr/>
            </p:nvSpPr>
            <p:spPr bwMode="auto">
              <a:xfrm flipH="1" flipV="1">
                <a:off x="3807" y="13317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" name="Line 22"/>
              <p:cNvSpPr>
                <a:spLocks noChangeShapeType="1"/>
              </p:cNvSpPr>
              <p:nvPr/>
            </p:nvSpPr>
            <p:spPr bwMode="auto">
              <a:xfrm flipH="1" flipV="1">
                <a:off x="3807" y="14157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Line 23"/>
              <p:cNvSpPr>
                <a:spLocks noChangeShapeType="1"/>
              </p:cNvSpPr>
              <p:nvPr/>
            </p:nvSpPr>
            <p:spPr bwMode="auto">
              <a:xfrm flipV="1">
                <a:off x="3792" y="14157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Line 24"/>
              <p:cNvSpPr>
                <a:spLocks noChangeShapeType="1"/>
              </p:cNvSpPr>
              <p:nvPr/>
            </p:nvSpPr>
            <p:spPr bwMode="auto">
              <a:xfrm flipV="1">
                <a:off x="3792" y="13032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Line 25"/>
              <p:cNvSpPr>
                <a:spLocks noChangeShapeType="1"/>
              </p:cNvSpPr>
              <p:nvPr/>
            </p:nvSpPr>
            <p:spPr bwMode="auto">
              <a:xfrm flipV="1">
                <a:off x="3792" y="11892"/>
                <a:ext cx="3402" cy="1134"/>
              </a:xfrm>
              <a:prstGeom prst="line">
                <a:avLst/>
              </a:prstGeom>
              <a:noFill/>
              <a:ln w="635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1" name="Group 26"/>
            <p:cNvGrpSpPr>
              <a:grpSpLocks/>
            </p:cNvGrpSpPr>
            <p:nvPr/>
          </p:nvGrpSpPr>
          <p:grpSpPr bwMode="auto">
            <a:xfrm>
              <a:off x="3630" y="1470"/>
              <a:ext cx="1388" cy="1386"/>
              <a:chOff x="7350" y="11889"/>
              <a:chExt cx="3417" cy="3413"/>
            </a:xfrm>
          </p:grpSpPr>
          <p:sp>
            <p:nvSpPr>
              <p:cNvPr id="25" name="Line 27"/>
              <p:cNvSpPr>
                <a:spLocks noChangeShapeType="1"/>
              </p:cNvSpPr>
              <p:nvPr/>
            </p:nvSpPr>
            <p:spPr bwMode="auto">
              <a:xfrm flipV="1">
                <a:off x="7350" y="11895"/>
                <a:ext cx="3402" cy="170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Line 28"/>
              <p:cNvSpPr>
                <a:spLocks noChangeShapeType="1"/>
              </p:cNvSpPr>
              <p:nvPr/>
            </p:nvSpPr>
            <p:spPr bwMode="auto">
              <a:xfrm flipV="1">
                <a:off x="7350" y="13590"/>
                <a:ext cx="3402" cy="170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Line 29"/>
              <p:cNvSpPr>
                <a:spLocks noChangeShapeType="1"/>
              </p:cNvSpPr>
              <p:nvPr/>
            </p:nvSpPr>
            <p:spPr bwMode="auto">
              <a:xfrm flipH="1" flipV="1">
                <a:off x="7350" y="13590"/>
                <a:ext cx="3402" cy="170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Line 30"/>
              <p:cNvSpPr>
                <a:spLocks noChangeShapeType="1"/>
              </p:cNvSpPr>
              <p:nvPr/>
            </p:nvSpPr>
            <p:spPr bwMode="auto">
              <a:xfrm flipH="1" flipV="1">
                <a:off x="7350" y="11895"/>
                <a:ext cx="3402" cy="170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Line 31"/>
              <p:cNvSpPr>
                <a:spLocks noChangeShapeType="1"/>
              </p:cNvSpPr>
              <p:nvPr/>
            </p:nvSpPr>
            <p:spPr bwMode="auto">
              <a:xfrm rot="5400000" flipH="1" flipV="1">
                <a:off x="6510" y="12750"/>
                <a:ext cx="3402" cy="170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Line 32"/>
              <p:cNvSpPr>
                <a:spLocks noChangeShapeType="1"/>
              </p:cNvSpPr>
              <p:nvPr/>
            </p:nvSpPr>
            <p:spPr bwMode="auto">
              <a:xfrm rot="5400000" flipH="1" flipV="1">
                <a:off x="8205" y="12750"/>
                <a:ext cx="3402" cy="170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Line 33"/>
              <p:cNvSpPr>
                <a:spLocks noChangeShapeType="1"/>
              </p:cNvSpPr>
              <p:nvPr/>
            </p:nvSpPr>
            <p:spPr bwMode="auto">
              <a:xfrm rot="16200000" flipV="1">
                <a:off x="8205" y="12750"/>
                <a:ext cx="3402" cy="170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Line 34"/>
              <p:cNvSpPr>
                <a:spLocks noChangeShapeType="1"/>
              </p:cNvSpPr>
              <p:nvPr/>
            </p:nvSpPr>
            <p:spPr bwMode="auto">
              <a:xfrm rot="16200000" flipV="1">
                <a:off x="6510" y="12750"/>
                <a:ext cx="3402" cy="1701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Line 35"/>
              <p:cNvSpPr>
                <a:spLocks noChangeShapeType="1"/>
              </p:cNvSpPr>
              <p:nvPr/>
            </p:nvSpPr>
            <p:spPr bwMode="auto">
              <a:xfrm>
                <a:off x="7365" y="13020"/>
                <a:ext cx="340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Line 36"/>
              <p:cNvSpPr>
                <a:spLocks noChangeShapeType="1"/>
              </p:cNvSpPr>
              <p:nvPr/>
            </p:nvSpPr>
            <p:spPr bwMode="auto">
              <a:xfrm>
                <a:off x="7365" y="14160"/>
                <a:ext cx="340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Line 37"/>
              <p:cNvSpPr>
                <a:spLocks noChangeShapeType="1"/>
              </p:cNvSpPr>
              <p:nvPr/>
            </p:nvSpPr>
            <p:spPr bwMode="auto">
              <a:xfrm rot="-5400000">
                <a:off x="6810" y="13590"/>
                <a:ext cx="340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Line 38"/>
              <p:cNvSpPr>
                <a:spLocks noChangeShapeType="1"/>
              </p:cNvSpPr>
              <p:nvPr/>
            </p:nvSpPr>
            <p:spPr bwMode="auto">
              <a:xfrm rot="-5400000">
                <a:off x="7920" y="13590"/>
                <a:ext cx="3402" cy="0"/>
              </a:xfrm>
              <a:prstGeom prst="line">
                <a:avLst/>
              </a:prstGeom>
              <a:noFill/>
              <a:ln w="127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2" name="Group 39"/>
            <p:cNvGrpSpPr>
              <a:grpSpLocks/>
            </p:cNvGrpSpPr>
            <p:nvPr/>
          </p:nvGrpSpPr>
          <p:grpSpPr bwMode="auto">
            <a:xfrm>
              <a:off x="3630" y="1469"/>
              <a:ext cx="1388" cy="1389"/>
              <a:chOff x="3795" y="11880"/>
              <a:chExt cx="3417" cy="3417"/>
            </a:xfrm>
          </p:grpSpPr>
          <p:sp>
            <p:nvSpPr>
              <p:cNvPr id="21" name="Line 40"/>
              <p:cNvSpPr>
                <a:spLocks noChangeShapeType="1"/>
              </p:cNvSpPr>
              <p:nvPr/>
            </p:nvSpPr>
            <p:spPr bwMode="auto">
              <a:xfrm flipV="1">
                <a:off x="3795" y="11895"/>
                <a:ext cx="3402" cy="3402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Line 41"/>
              <p:cNvSpPr>
                <a:spLocks noChangeShapeType="1"/>
              </p:cNvSpPr>
              <p:nvPr/>
            </p:nvSpPr>
            <p:spPr bwMode="auto">
              <a:xfrm flipH="1" flipV="1">
                <a:off x="3810" y="11880"/>
                <a:ext cx="3402" cy="3402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Line 42"/>
              <p:cNvSpPr>
                <a:spLocks noChangeShapeType="1"/>
              </p:cNvSpPr>
              <p:nvPr/>
            </p:nvSpPr>
            <p:spPr bwMode="auto">
              <a:xfrm>
                <a:off x="3810" y="13590"/>
                <a:ext cx="3402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Line 43"/>
              <p:cNvSpPr>
                <a:spLocks noChangeShapeType="1"/>
              </p:cNvSpPr>
              <p:nvPr/>
            </p:nvSpPr>
            <p:spPr bwMode="auto">
              <a:xfrm rot="5400000">
                <a:off x="3810" y="13590"/>
                <a:ext cx="3402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4" name="Rectangle 44"/>
            <p:cNvSpPr>
              <a:spLocks noChangeArrowheads="1"/>
            </p:cNvSpPr>
            <p:nvPr/>
          </p:nvSpPr>
          <p:spPr bwMode="auto">
            <a:xfrm>
              <a:off x="3636" y="1476"/>
              <a:ext cx="1382" cy="1382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Oval 45"/>
            <p:cNvSpPr>
              <a:spLocks noChangeArrowheads="1"/>
            </p:cNvSpPr>
            <p:nvPr/>
          </p:nvSpPr>
          <p:spPr bwMode="auto">
            <a:xfrm>
              <a:off x="4148" y="1841"/>
              <a:ext cx="46" cy="40"/>
            </a:xfrm>
            <a:prstGeom prst="ellipse">
              <a:avLst/>
            </a:prstGeom>
            <a:solidFill>
              <a:srgbClr val="80008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Line 46"/>
            <p:cNvSpPr>
              <a:spLocks noChangeShapeType="1"/>
            </p:cNvSpPr>
            <p:nvPr/>
          </p:nvSpPr>
          <p:spPr bwMode="auto">
            <a:xfrm rot="5400000">
              <a:off x="4325" y="1177"/>
              <a:ext cx="0" cy="1365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Line 47"/>
            <p:cNvSpPr>
              <a:spLocks noChangeShapeType="1"/>
            </p:cNvSpPr>
            <p:nvPr/>
          </p:nvSpPr>
          <p:spPr bwMode="auto">
            <a:xfrm>
              <a:off x="4172" y="1482"/>
              <a:ext cx="0" cy="1365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Line 48"/>
            <p:cNvSpPr>
              <a:spLocks noChangeShapeType="1"/>
            </p:cNvSpPr>
            <p:nvPr/>
          </p:nvSpPr>
          <p:spPr bwMode="auto">
            <a:xfrm flipV="1">
              <a:off x="4050" y="1768"/>
              <a:ext cx="220" cy="201"/>
            </a:xfrm>
            <a:prstGeom prst="line">
              <a:avLst/>
            </a:prstGeom>
            <a:noFill/>
            <a:ln w="50800">
              <a:solidFill>
                <a:srgbClr val="80008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Line 49"/>
            <p:cNvSpPr>
              <a:spLocks noChangeShapeType="1"/>
            </p:cNvSpPr>
            <p:nvPr/>
          </p:nvSpPr>
          <p:spPr bwMode="auto">
            <a:xfrm flipV="1">
              <a:off x="3441" y="1975"/>
              <a:ext cx="591" cy="2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Line 50"/>
            <p:cNvSpPr>
              <a:spLocks noChangeShapeType="1"/>
            </p:cNvSpPr>
            <p:nvPr/>
          </p:nvSpPr>
          <p:spPr bwMode="auto">
            <a:xfrm flipH="1" flipV="1">
              <a:off x="4276" y="1768"/>
              <a:ext cx="329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5333824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79209"/>
            <a:ext cx="8228160" cy="900094"/>
          </a:xfrm>
          <a:ln/>
        </p:spPr>
        <p:txBody>
          <a:bodyPr>
            <a:normAutofit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Intra-beam scattering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89600" y="3584536"/>
            <a:ext cx="8228160" cy="2953749"/>
          </a:xfrm>
          <a:ln/>
        </p:spPr>
        <p:txBody>
          <a:bodyPr>
            <a:noAutofit/>
          </a:bodyPr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We have seen that inside the beam the particles behave somewhat like a gas.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Coulomb collisions do occur between the particles.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These collisions lead to a momentum transfer between the particles and thus an emittance coupling and emittance growth.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Beams with a larger emittance will experience more IBS.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6081" y="816566"/>
            <a:ext cx="6325920" cy="27679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125</a:t>
            </a:fld>
            <a:endParaRPr lang="en-GB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0432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30244"/>
            <a:ext cx="8228160" cy="754639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Touschek effect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89600" y="1066800"/>
            <a:ext cx="8228160" cy="2226826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In addition to Coulomb scattering, hard scattering can also occur.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In most cases this will lead to one particle being pushed out of the acceptable beam orbit and thus being lost soon after.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Touschek scattering occurs in high current beams.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8000" y="3369476"/>
            <a:ext cx="5806080" cy="298687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126</a:t>
            </a:fld>
            <a:endParaRPr lang="en-GB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3699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0" y="313953"/>
            <a:ext cx="8213760" cy="1048430"/>
          </a:xfrm>
          <a:ln/>
        </p:spPr>
        <p:txBody>
          <a:bodyPr/>
          <a:lstStyle/>
          <a:p>
            <a:pPr>
              <a:lnSpc>
                <a:spcPct val="47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Radiation damping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0" y="1066801"/>
            <a:ext cx="8213760" cy="3568699"/>
          </a:xfrm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 energy lost du to synchrotron radiation emission has to be compensated by a RF cavity that tops-up the energy of the beam at each turn.</a:t>
            </a:r>
          </a:p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This additional acceleration at each turns results in a decrease of the beam transverse emittance.</a:t>
            </a:r>
          </a:p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By storing a beam in a ring for several milliseconds it is possible to significantly reduce its transverse emittance.</a:t>
            </a:r>
          </a:p>
          <a:p>
            <a:pPr>
              <a:lnSpc>
                <a:spcPct val="87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 reduction of emittance in a ring due to SR emission is called “radiation damping”.</a:t>
            </a:r>
          </a:p>
          <a:p>
            <a:pPr>
              <a:lnSpc>
                <a:spcPct val="87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As the radiation is emitted in the plane of the accelerator, radiation damping is faster in the direction orthogonal to the accelerator.</a:t>
            </a:r>
            <a:br>
              <a:rPr lang="en-GB" sz="2400" noProof="0"/>
            </a:br>
            <a:r>
              <a:rPr lang="en-GB" sz="2400" noProof="0"/>
              <a:t>=&gt; very flat beams</a:t>
            </a:r>
          </a:p>
        </p:txBody>
      </p:sp>
      <p:pic>
        <p:nvPicPr>
          <p:cNvPr id="8" name="Image 7" descr="ILC_OT0104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625" y="4317999"/>
            <a:ext cx="6965950" cy="2403476"/>
          </a:xfrm>
          <a:prstGeom prst="rect">
            <a:avLst/>
          </a:prstGeom>
        </p:spPr>
      </p:pic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127</a:t>
            </a:fld>
            <a:endParaRPr lang="en-GB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5226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4862"/>
          </a:xfrm>
        </p:spPr>
        <p:txBody>
          <a:bodyPr/>
          <a:lstStyle/>
          <a:p>
            <a:r>
              <a:rPr lang="en-GB" noProof="0"/>
              <a:t>Quizz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276850"/>
          </a:xfrm>
        </p:spPr>
        <p:txBody>
          <a:bodyPr>
            <a:normAutofit fontScale="92500" lnSpcReduction="10000"/>
          </a:bodyPr>
          <a:lstStyle/>
          <a:p>
            <a:r>
              <a:rPr lang="en-GB" noProof="0"/>
              <a:t>The particles in the beam do not all have the same energy. This is the “energy spread” of the beam.</a:t>
            </a:r>
          </a:p>
          <a:p>
            <a:r>
              <a:rPr lang="en-GB" noProof="0"/>
              <a:t>Let’s consider a ring with no focusing element (only dipoles).</a:t>
            </a:r>
          </a:p>
          <a:p>
            <a:r>
              <a:rPr lang="en-GB" noProof="0"/>
              <a:t>(1) How will the trajectory of the particle with more energy compare to that of particles with less energy?</a:t>
            </a:r>
            <a:br>
              <a:rPr lang="en-GB" noProof="0"/>
            </a:br>
            <a:r>
              <a:rPr lang="en-GB" noProof="0"/>
              <a:t>(a) they will have a larger orbit</a:t>
            </a:r>
            <a:br>
              <a:rPr lang="en-GB" noProof="0"/>
            </a:br>
            <a:r>
              <a:rPr lang="en-GB" noProof="0"/>
              <a:t>(b) they will have a narrower orbit</a:t>
            </a:r>
            <a:br>
              <a:rPr lang="en-GB" noProof="0"/>
            </a:br>
            <a:r>
              <a:rPr lang="en-GB" noProof="0"/>
              <a:t>(c) their orbit will be similar</a:t>
            </a:r>
            <a:br>
              <a:rPr lang="en-GB" noProof="0"/>
            </a:br>
            <a:r>
              <a:rPr lang="en-GB" noProof="0"/>
              <a:t>(d) can not tell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128</a:t>
            </a:fld>
            <a:endParaRPr lang="en-GB"/>
          </a:p>
        </p:txBody>
      </p:sp>
      <p:pic>
        <p:nvPicPr>
          <p:cNvPr id="10" name="Image 9" descr="synchrotr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0" y="4434521"/>
            <a:ext cx="2216150" cy="22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8866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Answer (1a)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092700" cy="4756150"/>
          </a:xfrm>
        </p:spPr>
        <p:txBody>
          <a:bodyPr>
            <a:normAutofit fontScale="85000" lnSpcReduction="10000"/>
          </a:bodyPr>
          <a:lstStyle/>
          <a:p>
            <a:r>
              <a:rPr lang="en-GB" noProof="0"/>
              <a:t>Particles with a higher energy will be less deflected by the dipole magnets so they will have a larger orbit.</a:t>
            </a:r>
          </a:p>
          <a:p>
            <a:r>
              <a:rPr lang="en-GB" noProof="0"/>
              <a:t>(2) How is this result changed if there are 4 quadrupoles in the ring?</a:t>
            </a:r>
            <a:br>
              <a:rPr lang="en-GB" noProof="0"/>
            </a:br>
            <a:r>
              <a:rPr lang="en-GB" noProof="0"/>
              <a:t>(a) they will have a larger orbit</a:t>
            </a:r>
            <a:br>
              <a:rPr lang="en-GB" noProof="0"/>
            </a:br>
            <a:r>
              <a:rPr lang="en-GB" noProof="0"/>
              <a:t>(b) they will have a narrower orbit</a:t>
            </a:r>
            <a:br>
              <a:rPr lang="en-GB" noProof="0"/>
            </a:br>
            <a:r>
              <a:rPr lang="en-GB" noProof="0"/>
              <a:t>(c) their orbit will be similar</a:t>
            </a:r>
            <a:br>
              <a:rPr lang="en-GB" noProof="0"/>
            </a:br>
            <a:r>
              <a:rPr lang="en-GB" noProof="0"/>
              <a:t>(d) Can not tell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129</a:t>
            </a:fld>
            <a:endParaRPr lang="en-GB"/>
          </a:p>
        </p:txBody>
      </p:sp>
      <p:pic>
        <p:nvPicPr>
          <p:cNvPr id="7" name="Image 6" descr="synchrotron_large_orb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584200"/>
            <a:ext cx="2578100" cy="2762250"/>
          </a:xfrm>
          <a:prstGeom prst="rect">
            <a:avLst/>
          </a:prstGeom>
        </p:spPr>
      </p:pic>
      <p:pic>
        <p:nvPicPr>
          <p:cNvPr id="8" name="Image 7" descr="synchrotron_4qua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3642623"/>
            <a:ext cx="2578100" cy="26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0714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Answer (2d): Can not tell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651500" cy="4756150"/>
          </a:xfrm>
        </p:spPr>
        <p:txBody>
          <a:bodyPr>
            <a:normAutofit fontScale="92500"/>
          </a:bodyPr>
          <a:lstStyle/>
          <a:p>
            <a:r>
              <a:rPr lang="en-GB" noProof="0"/>
              <a:t>To know which particles have a larger orbit and which particles have a narrower orbit the lattice must be taken into account.</a:t>
            </a:r>
          </a:p>
          <a:p>
            <a:r>
              <a:rPr lang="en-GB" noProof="0"/>
              <a:t>The momentum compaction factor gives the relation between momentum and orbit radius.</a:t>
            </a:r>
          </a:p>
          <a:p>
            <a:r>
              <a:rPr lang="en-GB" noProof="0"/>
              <a:t>It is dependant on the beam optics.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130</a:t>
            </a:fld>
            <a:endParaRPr lang="en-GB"/>
          </a:p>
        </p:txBody>
      </p:sp>
      <p:pic>
        <p:nvPicPr>
          <p:cNvPr id="7" name="Image 6" descr="synchrotron_4qua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700" y="1417638"/>
            <a:ext cx="2578100" cy="2660468"/>
          </a:xfrm>
          <a:prstGeom prst="rect">
            <a:avLst/>
          </a:prstGeom>
        </p:spPr>
      </p:pic>
      <p:pic>
        <p:nvPicPr>
          <p:cNvPr id="8" name="Image 7" descr="latex-image-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700" y="4767263"/>
            <a:ext cx="24511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8250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86225" cy="1143000"/>
          </a:xfrm>
        </p:spPr>
        <p:txBody>
          <a:bodyPr>
            <a:normAutofit fontScale="90000"/>
          </a:bodyPr>
          <a:lstStyle/>
          <a:p>
            <a:r>
              <a:rPr lang="en-GB" noProof="0"/>
              <a:t>Longitudinal dynamics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3448050" cy="4525963"/>
          </a:xfrm>
        </p:spPr>
        <p:txBody>
          <a:bodyPr>
            <a:normAutofit fontScale="85000" lnSpcReduction="10000"/>
          </a:bodyPr>
          <a:lstStyle/>
          <a:p>
            <a:r>
              <a:rPr lang="en-GB" noProof="0"/>
              <a:t>As there is a relation between momentum and orbit, the particles that do not have the correct momentum will experience a phase slippage.</a:t>
            </a:r>
          </a:p>
          <a:p>
            <a:r>
              <a:rPr lang="en-GB" noProof="0"/>
              <a:t>This will in turn induce a change in their energy.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131</a:t>
            </a:fld>
            <a:endParaRPr lang="en-GB"/>
          </a:p>
        </p:txBody>
      </p:sp>
      <p:pic>
        <p:nvPicPr>
          <p:cNvPr id="7" name="Image 6" descr="Phase_energy_image0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425" y="3622674"/>
            <a:ext cx="4143375" cy="2733676"/>
          </a:xfrm>
          <a:prstGeom prst="rect">
            <a:avLst/>
          </a:prstGeom>
        </p:spPr>
      </p:pic>
      <p:pic>
        <p:nvPicPr>
          <p:cNvPr id="8" name="Image 7" descr="loadBinary.aspx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700" y="274638"/>
            <a:ext cx="43561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9831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Longitudinal dynamics (2)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30860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noProof="0"/>
              <a:t>Only a certain area of the phase vs energy plan is stable.</a:t>
            </a:r>
          </a:p>
          <a:p>
            <a:r>
              <a:rPr lang="en-GB" noProof="0"/>
              <a:t>Particles outside this stable area will drift away and eventually get lost.</a:t>
            </a:r>
          </a:p>
          <a:p>
            <a:r>
              <a:rPr lang="en-GB" noProof="0"/>
              <a:t>The position and size of this area will depend on the RF cavity voltage, the energy lost per turn (SR) and momentum compaction factor.</a:t>
            </a:r>
          </a:p>
          <a:p>
            <a:pPr>
              <a:buNone/>
            </a:pPr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132</a:t>
            </a:fld>
            <a:endParaRPr lang="en-GB"/>
          </a:p>
        </p:txBody>
      </p:sp>
      <p:pic>
        <p:nvPicPr>
          <p:cNvPr id="7" name="Image 6" descr="LD_image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0" y="1258886"/>
            <a:ext cx="3116263" cy="498830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-2095500" y="50292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15127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/>
              <a:t>Summary emittance </a:t>
            </a:r>
            <a:br>
              <a:rPr lang="en-GB" noProof="0"/>
            </a:br>
            <a:r>
              <a:rPr lang="en-GB" noProof="0"/>
              <a:t>and beams dynamics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220633" cy="4525963"/>
          </a:xfrm>
        </p:spPr>
        <p:txBody>
          <a:bodyPr>
            <a:normAutofit fontScale="92500" lnSpcReduction="10000"/>
          </a:bodyPr>
          <a:lstStyle/>
          <a:p>
            <a:r>
              <a:rPr lang="en-GB" noProof="0"/>
              <a:t>The behavior of the beam is very important to understand what happens in the accelerator.</a:t>
            </a:r>
          </a:p>
          <a:p>
            <a:r>
              <a:rPr lang="en-GB" noProof="0"/>
              <a:t>Many phenomena can disrupt the beam, reducing its quality and hence the luminosity produced.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133</a:t>
            </a:fld>
            <a:endParaRPr lang="en-GB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6584" y="1600201"/>
            <a:ext cx="4080136" cy="21204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7280" y="3987579"/>
            <a:ext cx="4320000" cy="26441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901270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Lecture content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27200"/>
            <a:ext cx="8229600" cy="4017963"/>
          </a:xfrm>
        </p:spPr>
        <p:txBody>
          <a:bodyPr>
            <a:normAutofit/>
          </a:bodyPr>
          <a:lstStyle/>
          <a:p>
            <a:r>
              <a:rPr lang="en-GB" sz="2800" i="1" noProof="0"/>
              <a:t>History of particle accelerators</a:t>
            </a:r>
          </a:p>
          <a:p>
            <a:r>
              <a:rPr lang="en-GB" sz="2800" noProof="0"/>
              <a:t>Basic principles:</a:t>
            </a:r>
            <a:br>
              <a:rPr lang="en-GB" sz="2800" noProof="0"/>
            </a:br>
            <a:r>
              <a:rPr lang="en-GB" sz="2800" noProof="0"/>
              <a:t>- </a:t>
            </a:r>
            <a:r>
              <a:rPr lang="en-GB" sz="2800" i="1" noProof="0"/>
              <a:t>Particle sources</a:t>
            </a:r>
            <a:br>
              <a:rPr lang="en-GB" sz="2800" i="1" noProof="0"/>
            </a:br>
            <a:r>
              <a:rPr lang="en-GB" sz="2800" i="1" noProof="0"/>
              <a:t>- Particle acceleration</a:t>
            </a:r>
            <a:br>
              <a:rPr lang="en-GB" sz="2800" i="1" noProof="0"/>
            </a:br>
            <a:r>
              <a:rPr lang="en-GB" sz="2800" i="1" noProof="0"/>
              <a:t>- Magnets</a:t>
            </a:r>
            <a:br>
              <a:rPr lang="en-GB" sz="2800" i="1" noProof="0"/>
            </a:br>
            <a:r>
              <a:rPr lang="en-GB" sz="2800" i="1" noProof="0"/>
              <a:t>- Emittance and beam dynamics</a:t>
            </a:r>
            <a:br>
              <a:rPr lang="en-GB" sz="2800" i="1" noProof="0"/>
            </a:br>
            <a:r>
              <a:rPr lang="en-GB" sz="2800" b="1" noProof="0"/>
              <a:t>- Beam diagnostics</a:t>
            </a:r>
          </a:p>
          <a:p>
            <a:r>
              <a:rPr lang="en-GB" sz="2800" noProof="0"/>
              <a:t>Challenges for present and future accelerators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134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489" y="1727200"/>
            <a:ext cx="3560518" cy="232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94393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6720" cy="1143480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Diagnostics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1360" y="1604329"/>
            <a:ext cx="4014720" cy="4526396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noProof="0"/>
              <a:t>Which diagnostics do we need?</a:t>
            </a:r>
          </a:p>
          <a:p>
            <a:pPr>
              <a:lnSpc>
                <a:spcPct val="116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noProof="0"/>
              <a:t>Particles interactions with matter</a:t>
            </a:r>
          </a:p>
          <a:p>
            <a:pPr>
              <a:lnSpc>
                <a:spcPct val="116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noProof="0"/>
              <a:t>Charged particles detection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40" y="1584167"/>
            <a:ext cx="4014720" cy="434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7188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262080" y="892894"/>
            <a:ext cx="8228160" cy="4936838"/>
          </a:xfrm>
          <a:ln/>
        </p:spPr>
        <p:txBody>
          <a:bodyPr>
            <a:normAutofit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What do </a:t>
            </a:r>
            <a:r>
              <a:rPr lang="en-GB" b="1" u="sng" noProof="0"/>
              <a:t>you</a:t>
            </a:r>
            <a:r>
              <a:rPr lang="en-GB" noProof="0"/>
              <a:t> want to know </a:t>
            </a:r>
            <a:br>
              <a:rPr lang="en-GB" noProof="0"/>
            </a:br>
            <a:r>
              <a:rPr lang="en-GB" noProof="0"/>
              <a:t>about the beam?</a:t>
            </a:r>
            <a:br>
              <a:rPr lang="en-GB" noProof="0"/>
            </a:br>
            <a:r>
              <a:rPr lang="en-GB" sz="18100" noProof="0"/>
              <a:t>?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1343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92170"/>
            <a:ext cx="8228160" cy="1507839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What do you want to know about the beam?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0" y="1695059"/>
            <a:ext cx="4014720" cy="434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6480" y="1604329"/>
            <a:ext cx="4014720" cy="4526396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Intensity (charge) (I,Q)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Position (x,y,z)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Size/shape (transverse and longitudinal)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Emittance (transverse and longitudinal)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Energy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Particle losses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DB9FDD2-9A48-4746-905B-CCAA8A55D3B0}" type="slidenum">
              <a:rPr lang="en-GB" smtClean="0"/>
              <a:pPr/>
              <a:t>137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6711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Properties of a charged beam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0" y="1604328"/>
            <a:ext cx="8523360" cy="2367609"/>
          </a:xfrm>
          <a:ln/>
        </p:spPr>
        <p:txBody>
          <a:bodyPr>
            <a:normAutofit fontScale="92500" lnSpcReduction="10000"/>
          </a:bodyPr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noProof="0"/>
              <a:t>Almost all accelerators accelerate</a:t>
            </a:r>
            <a:br>
              <a:rPr lang="en-GB" noProof="0"/>
            </a:br>
            <a:r>
              <a:rPr lang="en-GB" noProof="0"/>
              <a:t> </a:t>
            </a:r>
            <a:r>
              <a:rPr lang="en-GB" b="1" i="1" u="sng" noProof="0"/>
              <a:t>charged particles which interact with matter.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noProof="0"/>
              <a:t>That's almost all what you need to use to build diagnostics (together with some clever tricks).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2117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456481" y="273629"/>
            <a:ext cx="8228160" cy="1144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marL="15287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6pPr>
            <a:lvl7pPr marL="19859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7pPr>
            <a:lvl8pPr marL="24431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8pPr>
            <a:lvl9pPr marL="29003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24000"/>
              </a:lnSpc>
            </a:pPr>
            <a:r>
              <a:rPr lang="en-GB" sz="4000" dirty="0"/>
              <a:t>Particles interact with matter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734720" y="1633132"/>
            <a:ext cx="4014720" cy="477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23863" indent="-319088"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marL="15287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6pPr>
            <a:lvl7pPr marL="19859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7pPr>
            <a:lvl8pPr marL="24431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8pPr>
            <a:lvl9pPr marL="29003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4000"/>
              </a:lnSpc>
              <a:spcAft>
                <a:spcPts val="1293"/>
              </a:spcAft>
              <a:buFont typeface="Wingdings" charset="0"/>
              <a:buChar char=""/>
            </a:pPr>
            <a:r>
              <a:rPr lang="en-GB" sz="2400"/>
              <a:t>When a particle enters (nuclear) matter, it loses energy.</a:t>
            </a:r>
          </a:p>
          <a:p>
            <a:pPr>
              <a:lnSpc>
                <a:spcPct val="124000"/>
              </a:lnSpc>
              <a:spcAft>
                <a:spcPts val="1293"/>
              </a:spcAft>
              <a:buFont typeface="Wingdings" charset="0"/>
              <a:buChar char=""/>
            </a:pPr>
            <a:r>
              <a:rPr lang="en-GB" sz="2400"/>
              <a:t>It will scatter off the nuclei that form the nuclear matter.</a:t>
            </a:r>
          </a:p>
          <a:p>
            <a:pPr>
              <a:lnSpc>
                <a:spcPct val="124000"/>
              </a:lnSpc>
              <a:spcAft>
                <a:spcPts val="1293"/>
              </a:spcAft>
              <a:buFont typeface="Wingdings" charset="0"/>
              <a:buChar char=""/>
            </a:pPr>
            <a:r>
              <a:rPr lang="en-GB" sz="2400"/>
              <a:t>Particles produced when such scattering occur will carry a significant energy and scatter themselves.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20" y="1470395"/>
            <a:ext cx="4014720" cy="2625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20" y="4409743"/>
            <a:ext cx="4320000" cy="205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6366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Example: Electron shower (1)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0" y="1604329"/>
            <a:ext cx="4014720" cy="4859070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The distance after which an electron or a photon interacts is called the </a:t>
            </a:r>
            <a:r>
              <a:rPr lang="en-GB" altLang="ja-JP" sz="2000" noProof="0">
                <a:latin typeface="Arial"/>
              </a:rPr>
              <a:t>“</a:t>
            </a:r>
            <a:r>
              <a:rPr lang="en-GB" sz="2000" noProof="0"/>
              <a:t>radiation length</a:t>
            </a:r>
            <a:r>
              <a:rPr lang="en-GB" altLang="ja-JP" sz="2000" noProof="0">
                <a:latin typeface="Arial"/>
              </a:rPr>
              <a:t>”</a:t>
            </a:r>
            <a:endParaRPr lang="en-GB" sz="2000" noProof="0"/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Radiation length vary from material to material and can be found in tables.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X</a:t>
            </a:r>
            <a:r>
              <a:rPr lang="en-GB" sz="2000" baseline="-33000" noProof="0"/>
              <a:t>0</a:t>
            </a:r>
            <a:r>
              <a:rPr lang="en-GB" sz="2000" noProof="0"/>
              <a:t>(Pb)= 0.56cm</a:t>
            </a:r>
            <a:br>
              <a:rPr lang="en-GB" sz="2000" noProof="0"/>
            </a:br>
            <a:r>
              <a:rPr lang="en-GB" sz="2000" noProof="0"/>
              <a:t>X</a:t>
            </a:r>
            <a:r>
              <a:rPr lang="en-GB" sz="2000" baseline="-33000" noProof="0"/>
              <a:t>0</a:t>
            </a:r>
            <a:r>
              <a:rPr lang="en-GB" sz="2000" noProof="0"/>
              <a:t>(Ta)= 0.41cm</a:t>
            </a:r>
            <a:br>
              <a:rPr lang="en-GB" sz="2000" noProof="0"/>
            </a:br>
            <a:r>
              <a:rPr lang="en-GB" sz="2000" noProof="0"/>
              <a:t>X</a:t>
            </a:r>
            <a:r>
              <a:rPr lang="en-GB" sz="2000" baseline="-33000" noProof="0"/>
              <a:t>0</a:t>
            </a:r>
            <a:r>
              <a:rPr lang="en-GB" sz="2000" noProof="0"/>
              <a:t>(Cu)= 1.44cm</a:t>
            </a:r>
            <a:br>
              <a:rPr lang="en-GB" sz="2000" noProof="0"/>
            </a:br>
            <a:r>
              <a:rPr lang="en-GB" sz="2000" noProof="0"/>
              <a:t>X</a:t>
            </a:r>
            <a:r>
              <a:rPr lang="en-GB" sz="2000" baseline="-33000" noProof="0"/>
              <a:t>0</a:t>
            </a:r>
            <a:r>
              <a:rPr lang="en-GB" sz="2000" noProof="0"/>
              <a:t>(Fe)= 1.76cm</a:t>
            </a:r>
            <a:br>
              <a:rPr lang="en-GB" sz="2000" noProof="0"/>
            </a:br>
            <a:r>
              <a:rPr lang="en-GB" sz="2000" noProof="0"/>
              <a:t>X</a:t>
            </a:r>
            <a:r>
              <a:rPr lang="en-GB" sz="2000" baseline="-33000" noProof="0"/>
              <a:t>0</a:t>
            </a:r>
            <a:r>
              <a:rPr lang="en-GB" sz="2000" noProof="0"/>
              <a:t>(C graphite)= 19.32cm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0" y="1859235"/>
            <a:ext cx="4014720" cy="401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DB9FDD2-9A48-4746-905B-CCAA8A55D3B0}" type="slidenum">
              <a:rPr lang="en-GB" smtClean="0"/>
              <a:pPr/>
              <a:t>140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4056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457920" y="273629"/>
            <a:ext cx="8228160" cy="1144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marL="15287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6pPr>
            <a:lvl7pPr marL="19859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7pPr>
            <a:lvl8pPr marL="24431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8pPr>
            <a:lvl9pPr marL="29003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24000"/>
              </a:lnSpc>
            </a:pPr>
            <a:r>
              <a:rPr lang="en-GB" sz="4000"/>
              <a:t>Example: Electron shower (2)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57920" y="1306218"/>
            <a:ext cx="4014720" cy="482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23863" indent="-319088"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marL="15287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6pPr>
            <a:lvl7pPr marL="19859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7pPr>
            <a:lvl8pPr marL="24431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8pPr>
            <a:lvl9pPr marL="29003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4000"/>
              </a:lnSpc>
              <a:spcAft>
                <a:spcPts val="1293"/>
              </a:spcAft>
              <a:buFont typeface="Wingdings" charset="0"/>
              <a:buChar char=""/>
            </a:pPr>
            <a:r>
              <a:rPr lang="en-GB" sz="2000"/>
              <a:t>Particles loose 1/e of their energy after each radiation length.</a:t>
            </a:r>
          </a:p>
          <a:p>
            <a:pPr>
              <a:lnSpc>
                <a:spcPct val="124000"/>
              </a:lnSpc>
              <a:spcAft>
                <a:spcPts val="1293"/>
              </a:spcAft>
              <a:buFont typeface="Wingdings" charset="0"/>
              <a:buChar char=""/>
            </a:pPr>
            <a:r>
              <a:rPr lang="en-GB" sz="2000"/>
              <a:t>The reality is a bit more complex but statistically this picture is true...</a:t>
            </a:r>
          </a:p>
          <a:p>
            <a:pPr>
              <a:lnSpc>
                <a:spcPct val="124000"/>
              </a:lnSpc>
              <a:spcAft>
                <a:spcPts val="1293"/>
              </a:spcAft>
              <a:buFont typeface="Wingdings" charset="0"/>
              <a:buChar char=""/>
            </a:pPr>
            <a:r>
              <a:rPr lang="en-GB" sz="2000"/>
              <a:t>Heavy particles such as protons will loose some energy as they travel in matter and suddenly stop when their energy  slow enough.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080" y="5062133"/>
            <a:ext cx="1632960" cy="1633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400" y="1468954"/>
            <a:ext cx="4881600" cy="3110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8902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6720" cy="106139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Example: Electron showers (3)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0" y="2063738"/>
            <a:ext cx="4014720" cy="3094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9760" y="1759865"/>
            <a:ext cx="4014720" cy="4444307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After loosing enough energy the electrons are finally absorbed.</a:t>
            </a:r>
          </a:p>
          <a:p>
            <a:pPr>
              <a:lnSpc>
                <a:spcPct val="116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 energy at which they are absorbed depends on the absorber </a:t>
            </a:r>
            <a:br>
              <a:rPr lang="en-GB" sz="2400" noProof="0"/>
            </a:br>
            <a:r>
              <a:rPr lang="en-GB" sz="2400" noProof="0"/>
              <a:t>(see Particle Data Group booklet for more details).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19360" y="5782207"/>
            <a:ext cx="3974890" cy="29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23863" indent="-319088"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marL="15287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6pPr>
            <a:lvl7pPr marL="19859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7pPr>
            <a:lvl8pPr marL="24431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8pPr>
            <a:lvl9pPr marL="29003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3000"/>
              </a:lnSpc>
              <a:spcAft>
                <a:spcPts val="1293"/>
              </a:spcAft>
            </a:pPr>
            <a:r>
              <a:rPr lang="en-GB" dirty="0"/>
              <a:t>Image source: Particle Data Group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2803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Quiz: shower depth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638727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 1 GeV electron hits a 4.1cm thick plate of Tantalum.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X</a:t>
            </a:r>
            <a:r>
              <a:rPr lang="en-GB" sz="2400" baseline="-33000" noProof="0"/>
              <a:t>0</a:t>
            </a:r>
            <a:r>
              <a:rPr lang="en-GB" sz="2400" noProof="0"/>
              <a:t>(Ta)= 0.41cm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How many particles (approximately) will be present in the shower at the exit of the plate?</a:t>
            </a:r>
          </a:p>
          <a:p>
            <a:pPr>
              <a:lnSpc>
                <a:spcPct val="124000"/>
              </a:lnSpc>
              <a:buNone/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a) 10</a:t>
            </a:r>
          </a:p>
          <a:p>
            <a:pPr>
              <a:lnSpc>
                <a:spcPct val="124000"/>
              </a:lnSpc>
              <a:buNone/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b) 10*10</a:t>
            </a:r>
          </a:p>
          <a:p>
            <a:pPr>
              <a:lnSpc>
                <a:spcPct val="124000"/>
              </a:lnSpc>
              <a:buNone/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c) 2</a:t>
            </a:r>
            <a:r>
              <a:rPr lang="en-GB" sz="2400" baseline="33000" noProof="0"/>
              <a:t>10</a:t>
            </a:r>
          </a:p>
          <a:p>
            <a:pPr>
              <a:lnSpc>
                <a:spcPct val="124000"/>
              </a:lnSpc>
              <a:buNone/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d) 1 (the original electron)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2149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Answer: (c)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444307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 number of particles double after each radiation length.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There are 4.1cm/0.41=10 radiation length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So there will be approximately 2</a:t>
            </a:r>
            <a:r>
              <a:rPr lang="en-GB" sz="2400" baseline="33000" noProof="0"/>
              <a:t>10 </a:t>
            </a:r>
            <a:r>
              <a:rPr lang="en-GB" sz="2400" noProof="0"/>
              <a:t>particles after the plate.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20" y="3918652"/>
            <a:ext cx="5120640" cy="2285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683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6720" cy="1143480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Faraday cup (1)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1360" y="1604329"/>
            <a:ext cx="4014720" cy="4526396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noProof="0"/>
              <a:t>Let's send the beam on a piece of copper.</a:t>
            </a:r>
          </a:p>
          <a:p>
            <a:pPr>
              <a:lnSpc>
                <a:spcPct val="116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noProof="0"/>
              <a:t>What information can be measured after the beam has hit the copper?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81" y="3076163"/>
            <a:ext cx="3309120" cy="1477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4248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136815"/>
            <a:ext cx="8226720" cy="1061391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Faraday cup (2)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03041" y="1193886"/>
            <a:ext cx="4180320" cy="5501378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Two properties can be measured:</a:t>
            </a:r>
          </a:p>
          <a:p>
            <a:pPr lvl="1"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Beam total energy</a:t>
            </a:r>
          </a:p>
          <a:p>
            <a:pPr lvl="1"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Beam total charge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By inserting an ammeter between the copper and the ground it is possible to measure the total charge of the beam.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At high energy Faraday cups can be large: </a:t>
            </a:r>
            <a:br>
              <a:rPr lang="en-GB" sz="2200" noProof="0"/>
            </a:br>
            <a:r>
              <a:rPr lang="en-GB" sz="2200" noProof="0"/>
              <a:t>More than 1m at Diamond for a 3 GeV electron beam.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65280" y="6192650"/>
            <a:ext cx="3444480" cy="29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23863" indent="-319088"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1pPr>
            <a:lvl2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5pPr>
            <a:lvl6pPr marL="15287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6pPr>
            <a:lvl7pPr marL="19859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7pPr>
            <a:lvl8pPr marL="24431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8pPr>
            <a:lvl9pPr marL="2900363" indent="-211138" defTabSz="449263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423863" algn="l"/>
                <a:tab pos="871538" algn="l"/>
                <a:tab pos="1320800" algn="l"/>
                <a:tab pos="1770063" algn="l"/>
                <a:tab pos="2219325" algn="l"/>
                <a:tab pos="2668588" algn="l"/>
                <a:tab pos="3117850" algn="l"/>
                <a:tab pos="3567113" algn="l"/>
                <a:tab pos="4016375" algn="l"/>
                <a:tab pos="4465638" algn="l"/>
                <a:tab pos="4914900" algn="l"/>
                <a:tab pos="5364163" algn="l"/>
                <a:tab pos="5813425" algn="l"/>
                <a:tab pos="6262688" algn="l"/>
                <a:tab pos="6711950" algn="l"/>
                <a:tab pos="7161213" algn="l"/>
                <a:tab pos="7610475" algn="l"/>
                <a:tab pos="8059738" algn="l"/>
                <a:tab pos="8509000" algn="l"/>
                <a:tab pos="8958263" algn="l"/>
                <a:tab pos="9407525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3000"/>
              </a:lnSpc>
              <a:spcAft>
                <a:spcPts val="1293"/>
              </a:spcAft>
            </a:pPr>
            <a:r>
              <a:rPr lang="en-GB"/>
              <a:t>Image source: Pelletron.com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800" y="3760235"/>
            <a:ext cx="1326240" cy="207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80" y="1188126"/>
            <a:ext cx="3438720" cy="241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2865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161297"/>
            <a:ext cx="8228160" cy="982183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Screen (1)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0" y="1525121"/>
            <a:ext cx="4014720" cy="4850429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If a thin screen is inserted in the path of the particles, they will deposit energy in the screen.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If this screen contains elements that emit light when energy is deposited then the screen will emit light.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Example of such elements; Phosphorus, Gadolinium, Cesium,...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0" y="1870757"/>
            <a:ext cx="4014720" cy="3993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4906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489600" y="70568"/>
            <a:ext cx="8228160" cy="614944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3600" noProof="0"/>
              <a:t>Screen (2)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20" y="685512"/>
            <a:ext cx="3296160" cy="3290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34720" y="1199646"/>
            <a:ext cx="4014720" cy="5426490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It is not possible for the operators to stay in the accelerator while the beam is on so the screen must be monitored by a camera.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To avoid damaging the camera the screen is at </a:t>
            </a:r>
            <a:br>
              <a:rPr lang="en-GB" sz="2200" noProof="0"/>
            </a:br>
            <a:r>
              <a:rPr lang="en-GB" sz="2200" noProof="0"/>
              <a:t>45 degrees.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On this screen you can see both the position of the beam and its shape.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Note the snow on the image.</a:t>
            </a:r>
          </a:p>
        </p:txBody>
      </p:sp>
      <p:pic>
        <p:nvPicPr>
          <p:cNvPr id="20485" name="Picture 5" descr="popup_scre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2830"/>
            <a:ext cx="2612160" cy="2294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popup_pho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320" y="4539357"/>
            <a:ext cx="1958400" cy="16403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451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2999" y="313953"/>
            <a:ext cx="3731641" cy="1062832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Wire-scanner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2800" y="1604329"/>
            <a:ext cx="4014720" cy="4933958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By inserting a thin wire in the beam trajectory (instead of a full screen) it is possible to sample parts of the beam.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By moving the wire in the transverse direction one can get a profile of the beam.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It is possible to use wire diameters of just a few micrometres.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However, a too strong beam current can lead to damages to the wire (requiring replacement of the wire).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149</a:t>
            </a:fld>
            <a:endParaRPr lang="en-GB"/>
          </a:p>
        </p:txBody>
      </p:sp>
      <p:pic>
        <p:nvPicPr>
          <p:cNvPr id="3" name="Image 2" descr="wirescan_FINAL_2015-06-16_13-39-25_PMT336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81" y="3312583"/>
            <a:ext cx="3734519" cy="3447248"/>
          </a:xfrm>
          <a:prstGeom prst="rect">
            <a:avLst/>
          </a:prstGeom>
        </p:spPr>
      </p:pic>
      <p:pic>
        <p:nvPicPr>
          <p:cNvPr id="10" name="Image 9" descr="Wirescan_legen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81" y="104872"/>
            <a:ext cx="3724766" cy="29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551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Longitudinal properties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51200" y="1847715"/>
            <a:ext cx="4014720" cy="4445746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It is not possible to directly image the longitudinal profile of a bunch.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By giving longitudinal impulsion to the beam  it is possible to make it rotate and observe its longitudinal profile.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19534" r="14983" b="14241"/>
          <a:stretch>
            <a:fillRect/>
          </a:stretch>
        </p:blipFill>
        <p:spPr bwMode="auto">
          <a:xfrm>
            <a:off x="1" y="2193351"/>
            <a:ext cx="4572000" cy="322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14638" t="19534" r="14983" b="1424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0062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80" y="473810"/>
            <a:ext cx="7948800" cy="5962226"/>
          </a:xfrm>
          <a:prstGeom prst="rect">
            <a:avLst/>
          </a:prstGeom>
          <a:noFill/>
          <a:ln w="9360">
            <a:solidFill>
              <a:srgbClr val="6600CC"/>
            </a:solidFill>
            <a:miter lim="800000"/>
            <a:headEnd/>
            <a:tailEnd/>
          </a:ln>
          <a:effectLst>
            <a:outerShdw blurRad="63500" dist="63504" dir="2216092" algn="ctr" rotWithShape="0">
              <a:srgbClr val="000000">
                <a:alpha val="50027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7194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0" y="313953"/>
            <a:ext cx="8225280" cy="106139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RF deflector off and on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2" t="8553" r="22672" b="50002"/>
          <a:stretch>
            <a:fillRect/>
          </a:stretch>
        </p:blipFill>
        <p:spPr bwMode="auto">
          <a:xfrm>
            <a:off x="4649761" y="1565445"/>
            <a:ext cx="3977280" cy="4344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28192" t="8553" r="22672" b="5000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4581" name="Picture 5" descr="streaked_sam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0" y="1600009"/>
            <a:ext cx="4168800" cy="418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8425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0" y="273629"/>
            <a:ext cx="8225280" cy="1142040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Beam losses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0" y="1604329"/>
            <a:ext cx="4013280" cy="4523515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It is important to monitor the beam losses directly: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Small beam losses may not be detected by other systems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Beam losses are a source of radiation and activation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Most beam losses indicate that there is a problem somewhere.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600" y="1604329"/>
            <a:ext cx="3015360" cy="452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DB9FDD2-9A48-4746-905B-CCAA8A55D3B0}" type="slidenum">
              <a:rPr lang="en-GB" smtClean="0"/>
              <a:pPr/>
              <a:t>153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6385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Limitation of these monitors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2800" y="1604328"/>
            <a:ext cx="4014720" cy="4782743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Monitors in which the matter interacts are prone to damage.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With high energy high intensity colliders such damages are more likely to occur.</a:t>
            </a:r>
          </a:p>
          <a:p>
            <a:pPr>
              <a:lnSpc>
                <a:spcPct val="124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To the left: hole punched by a  30 GeV beam into a scintillating screen.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1" y="1310538"/>
            <a:ext cx="2220480" cy="2608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040" y="3429000"/>
            <a:ext cx="1936800" cy="2275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9066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Charged particle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241" y="1715221"/>
            <a:ext cx="1978560" cy="196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2800" y="1604328"/>
            <a:ext cx="4014720" cy="4546558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Any charged particle </a:t>
            </a:r>
            <a:r>
              <a:rPr lang="en-GB" altLang="ja-JP" sz="2400" noProof="0">
                <a:latin typeface="Arial"/>
              </a:rPr>
              <a:t>“</a:t>
            </a:r>
            <a:r>
              <a:rPr lang="en-GB" sz="2400" noProof="0"/>
              <a:t>radiates</a:t>
            </a:r>
            <a:r>
              <a:rPr lang="en-GB" altLang="ja-JP" sz="2400" noProof="0">
                <a:latin typeface="Arial"/>
              </a:rPr>
              <a:t>”</a:t>
            </a:r>
            <a:endParaRPr lang="en-GB" sz="2400" noProof="0"/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These electromagnetic radiations can be detected without disrupting the beam.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One need to remember that the beam travels at high speed: the radiations will be contained in a 1/gamma cone.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00" y="4062668"/>
            <a:ext cx="1978560" cy="196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6016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0" y="313953"/>
            <a:ext cx="8225280" cy="106139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Beam current monitor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0" y="3727111"/>
            <a:ext cx="4013280" cy="2115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1361" y="1604328"/>
            <a:ext cx="4013280" cy="4442867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Remember: as the charge travelling in the beam pipe is constant the current induced on the walls (of the beam pipe) will be independent of the beam position. 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By inserting a ceramic gap and an ammeter the total charge travelling in a beam pipe can be measured.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0" y="1767066"/>
            <a:ext cx="4016160" cy="1600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6128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0" y="231865"/>
            <a:ext cx="8225280" cy="1224129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Beam current monitor </a:t>
            </a:r>
            <a:br>
              <a:rPr lang="en-GB" noProof="0"/>
            </a:br>
            <a:r>
              <a:rPr lang="en-GB" noProof="0"/>
              <a:t>vs Faraday cup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1361" y="1604329"/>
            <a:ext cx="4013280" cy="4710735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Both devices have pros and cons.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 Faraday cup destroys the beam but it gives a very accurate charge measurements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A Beam current monitor does not affect the beam but must be calibrated.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Both tend to be used at different locations.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0" y="3727111"/>
            <a:ext cx="4013280" cy="2115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800" y="1545283"/>
            <a:ext cx="1326240" cy="207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4865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6480" y="313953"/>
            <a:ext cx="8225280" cy="106139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Beam position monitor</a:t>
            </a: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0" y="1306218"/>
            <a:ext cx="4013280" cy="2704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71361" y="1604329"/>
            <a:ext cx="4013280" cy="4733777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If instead of measuring the charge all around the beam pipe, two electrodes are positioned at opposite locations, they will be sensitive to the beam position.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Here the electrodes act as antennas.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Such device is called a beam position monitor.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Many flavours of BPM exist.</a:t>
            </a:r>
          </a:p>
        </p:txBody>
      </p:sp>
      <p:pic>
        <p:nvPicPr>
          <p:cNvPr id="33798" name="Picture 6" descr="bp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880" y="4082830"/>
            <a:ext cx="2177280" cy="22898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7969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Beam Position Monitor (2)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6481" y="1339340"/>
            <a:ext cx="4040640" cy="4782743"/>
          </a:xfrm>
        </p:spPr>
        <p:txBody>
          <a:bodyPr>
            <a:normAutofit lnSpcReduction="10000"/>
          </a:bodyPr>
          <a:lstStyle/>
          <a:p>
            <a:pPr marL="311045" indent="-311045">
              <a:lnSpc>
                <a:spcPct val="8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200" noProof="0">
                <a:latin typeface="Times New Roman" charset="0"/>
              </a:rPr>
              <a:t>BPM are one of the most common diagnostic at an accelerator.</a:t>
            </a:r>
          </a:p>
          <a:p>
            <a:pPr marL="311045" indent="-311045">
              <a:lnSpc>
                <a:spcPct val="8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200" noProof="0">
                <a:latin typeface="Times New Roman" charset="0"/>
              </a:rPr>
              <a:t>They exist on many different configurations.</a:t>
            </a:r>
          </a:p>
          <a:p>
            <a:pPr marL="311045" indent="-311045">
              <a:lnSpc>
                <a:spcPct val="8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200" noProof="0">
                <a:latin typeface="Times New Roman" charset="0"/>
              </a:rPr>
              <a:t>At synchrotrons it is not possible to have electrodes in the horizontal plane so the electrodes have to be above or below the beam.</a:t>
            </a:r>
          </a:p>
          <a:p>
            <a:pPr marL="311045" indent="-311045">
              <a:lnSpc>
                <a:spcPct val="8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200" noProof="0">
                <a:latin typeface="Times New Roman" charset="0"/>
              </a:rPr>
              <a:t>Although the basic principle is simple, very advanced electronics are used to get he best possible precision.</a:t>
            </a:r>
          </a:p>
          <a:p>
            <a:pPr marL="311045" indent="-311045">
              <a:lnSpc>
                <a:spcPct val="8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r>
              <a:rPr lang="en-GB" sz="2200" noProof="0">
                <a:latin typeface="Times New Roman" charset="0"/>
              </a:rPr>
              <a:t>At Diamond there are 220 BPMs, about 1 every 4 meters in the ring! </a:t>
            </a:r>
          </a:p>
          <a:p>
            <a:pPr marL="311045" indent="-311045">
              <a:lnSpc>
                <a:spcPct val="80000"/>
              </a:lnSpc>
              <a:spcAft>
                <a:spcPct val="0"/>
              </a:spcAft>
              <a:buSzPct val="100000"/>
              <a:buFont typeface="Times New Roman" charset="0"/>
              <a:buChar char="•"/>
            </a:pPr>
            <a:endParaRPr lang="en-GB" sz="2200" noProof="0">
              <a:latin typeface="Times New Roman" charset="0"/>
            </a:endParaRPr>
          </a:p>
        </p:txBody>
      </p:sp>
      <p:pic>
        <p:nvPicPr>
          <p:cNvPr id="80904" name="Picture 8" descr="BPM_mr_835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840" y="2449697"/>
            <a:ext cx="1802880" cy="19586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06" name="Picture 10" descr="BPM_page17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00" y="4604164"/>
            <a:ext cx="4328640" cy="1451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0" t="17455" r="11813" b="62872"/>
          <a:stretch>
            <a:fillRect/>
          </a:stretch>
        </p:blipFill>
        <p:spPr bwMode="auto">
          <a:xfrm>
            <a:off x="6465600" y="1208288"/>
            <a:ext cx="2547360" cy="1948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54900" t="17455" r="11813" b="6287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History/basics of particle accelerators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83B9752-560C-A241-A09C-AAA069E3D18A}" type="slidenum">
              <a:rPr lang="en-GB" smtClean="0"/>
              <a:pPr/>
              <a:t>159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8361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0" y="313953"/>
            <a:ext cx="8225280" cy="106139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Synchrotron radiation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80" y="1604329"/>
            <a:ext cx="3581280" cy="452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1361" y="1604328"/>
            <a:ext cx="4013280" cy="287022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500" noProof="0"/>
              <a:t>Synchrotron radiation carries information about the beam which emitted it.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500" noProof="0"/>
              <a:t>It is commonly used to study the beam transverse profile.</a:t>
            </a:r>
          </a:p>
        </p:txBody>
      </p:sp>
      <p:pic>
        <p:nvPicPr>
          <p:cNvPr id="34821" name="Picture 5" descr="2dimB_Diagramm_300Pix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560" y="4801464"/>
            <a:ext cx="2482560" cy="19355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4472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411840" y="103691"/>
            <a:ext cx="7994880" cy="106139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Optical Transition Radiation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59841" y="1106037"/>
            <a:ext cx="4013280" cy="5285355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When a charged particle experiences a transition between two different media continuity equations require some EM signal to be emitted.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This radiation can be observed by using a 45 degrees screen.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200" noProof="0"/>
              <a:t>By imaging the radiation emitted from the screen it is possible to know the beam transverse shape (and possibly other things).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01" y="983623"/>
            <a:ext cx="4144320" cy="2834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40" y="4002181"/>
            <a:ext cx="3192480" cy="2142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0269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6480" y="313953"/>
            <a:ext cx="8225280" cy="106139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Longitudinal profiles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1361" y="1604329"/>
            <a:ext cx="4013280" cy="5026128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1800" noProof="0"/>
              <a:t>Longitudinal profiles of short beams are one of the most difficult measurement.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1800" noProof="0"/>
              <a:t>In the Smith-Purcell method a grating is used.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1800" noProof="0"/>
              <a:t>The beam interacts coherently with the grating and emits radiation.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1800" noProof="0"/>
              <a:t>The intensity and wavelength of this radiation depends on the longitudinal profile of the beam.</a:t>
            </a:r>
            <a:r>
              <a:rPr lang="en-GB" sz="2000" noProof="0"/>
              <a:t> 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000" noProof="0"/>
              <a:t>Several other bunch profile measurement methods rely also on the radiation emitted by the beam.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162</a:t>
            </a:fld>
            <a:endParaRPr lang="en-GB"/>
          </a:p>
        </p:txBody>
      </p:sp>
      <p:pic>
        <p:nvPicPr>
          <p:cNvPr id="7" name="Image 6" descr="grating_radiation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92" y="1375345"/>
            <a:ext cx="2553588" cy="1906587"/>
          </a:xfrm>
          <a:prstGeom prst="rect">
            <a:avLst/>
          </a:prstGeom>
        </p:spPr>
      </p:pic>
      <p:pic>
        <p:nvPicPr>
          <p:cNvPr id="9" name="Picture 27" descr="profiles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962" y="3527424"/>
            <a:ext cx="3581059" cy="2843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90309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0" y="313953"/>
            <a:ext cx="8225280" cy="106139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Energy measurements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60" y="1604329"/>
            <a:ext cx="3013920" cy="452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1360" y="1339341"/>
            <a:ext cx="4505760" cy="2743488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500" noProof="0"/>
              <a:t>To measure (or select) the energy of the particles a bending magnet is often the best solution.</a:t>
            </a:r>
          </a:p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500" noProof="0"/>
              <a:t>This can be done in an </a:t>
            </a:r>
            <a:r>
              <a:rPr lang="en-GB" altLang="ja-JP" sz="2500" noProof="0">
                <a:latin typeface="Arial"/>
              </a:rPr>
              <a:t>“</a:t>
            </a:r>
            <a:r>
              <a:rPr lang="en-GB" sz="2500" noProof="0"/>
              <a:t>energy chicane</a:t>
            </a:r>
            <a:r>
              <a:rPr lang="en-GB" altLang="ja-JP" sz="2500" noProof="0">
                <a:latin typeface="Arial"/>
              </a:rPr>
              <a:t>”</a:t>
            </a:r>
            <a:r>
              <a:rPr lang="en-GB" sz="2500" noProof="0"/>
              <a:t>.</a:t>
            </a:r>
          </a:p>
        </p:txBody>
      </p:sp>
      <p:pic>
        <p:nvPicPr>
          <p:cNvPr id="38917" name="Picture 5" descr="chica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481" y="3886969"/>
            <a:ext cx="4950720" cy="25145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6875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489600" y="1"/>
            <a:ext cx="8228160" cy="816566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Diagnostics overview</a:t>
            </a: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809280" y="1057071"/>
          <a:ext cx="7369920" cy="5134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595120" imgH="5411160" progId="">
                  <p:embed/>
                </p:oleObj>
              </mc:Choice>
              <mc:Fallback>
                <p:oleObj r:id="rId3" imgW="5595120" imgH="54111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280" y="1057071"/>
                        <a:ext cx="7369920" cy="5134139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722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  <a:ln/>
        </p:spPr>
        <p:txBody>
          <a:bodyPr/>
          <a:lstStyle/>
          <a:p>
            <a:pPr>
              <a:lnSpc>
                <a:spcPct val="124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noProof="0"/>
              <a:t>Diagnostics summary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2800" y="1604328"/>
            <a:ext cx="4014720" cy="4529276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There are two ways of measuring the properties of a beam:</a:t>
            </a:r>
          </a:p>
          <a:p>
            <a:pPr lvl="1"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By forcing it to interact with matter</a:t>
            </a:r>
          </a:p>
          <a:p>
            <a:pPr lvl="1"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By looking at the EM radiation emitted.</a:t>
            </a:r>
          </a:p>
          <a:p>
            <a:pPr>
              <a:lnSpc>
                <a:spcPct val="108000"/>
              </a:lnSpc>
              <a:tabLst>
                <a:tab pos="404646" algn="l"/>
                <a:tab pos="812172" algn="l"/>
                <a:tab pos="1219698" algn="l"/>
                <a:tab pos="162866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sz="2400" noProof="0"/>
              <a:t>How to build the best diagnostic is then a matter of imagination!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F23A99-A79E-DB4F-A165-354167142C83}" type="slidenum">
              <a:rPr lang="en-GB" smtClean="0"/>
              <a:pPr/>
              <a:t>165</a:t>
            </a:fld>
            <a:endParaRPr lang="en-GB"/>
          </a:p>
        </p:txBody>
      </p:sp>
      <p:pic>
        <p:nvPicPr>
          <p:cNvPr id="3" name="Image 2" descr="IMG_42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0" y="2095500"/>
            <a:ext cx="4429125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28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Lecture content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27200"/>
            <a:ext cx="8229600" cy="4017963"/>
          </a:xfrm>
        </p:spPr>
        <p:txBody>
          <a:bodyPr>
            <a:normAutofit/>
          </a:bodyPr>
          <a:lstStyle/>
          <a:p>
            <a:r>
              <a:rPr lang="en-GB" sz="2800" i="1" noProof="0"/>
              <a:t>History of particle accelerators</a:t>
            </a:r>
          </a:p>
          <a:p>
            <a:r>
              <a:rPr lang="en-GB" sz="2800" noProof="0"/>
              <a:t>Basic principles:</a:t>
            </a:r>
            <a:br>
              <a:rPr lang="en-GB" sz="2800" noProof="0"/>
            </a:br>
            <a:r>
              <a:rPr lang="en-GB" sz="2800" noProof="0"/>
              <a:t>- </a:t>
            </a:r>
            <a:r>
              <a:rPr lang="en-GB" sz="2800" i="1" noProof="0"/>
              <a:t>Particle sources</a:t>
            </a:r>
            <a:br>
              <a:rPr lang="en-GB" sz="2800" i="1" noProof="0"/>
            </a:br>
            <a:r>
              <a:rPr lang="en-GB" sz="2800" i="1" noProof="0"/>
              <a:t>- Particle acceleration</a:t>
            </a:r>
            <a:br>
              <a:rPr lang="en-GB" sz="2800" i="1" noProof="0"/>
            </a:br>
            <a:r>
              <a:rPr lang="en-GB" sz="2800" i="1" noProof="0"/>
              <a:t>- Magnets</a:t>
            </a:r>
            <a:br>
              <a:rPr lang="en-GB" sz="2800" i="1" noProof="0"/>
            </a:br>
            <a:r>
              <a:rPr lang="en-GB" sz="2800" i="1" noProof="0"/>
              <a:t>- Emittance and beam dynamics</a:t>
            </a:r>
            <a:br>
              <a:rPr lang="en-GB" sz="2800" i="1" noProof="0"/>
            </a:br>
            <a:r>
              <a:rPr lang="en-GB" sz="2800" i="1" noProof="0"/>
              <a:t>- Beam diagnostics</a:t>
            </a:r>
          </a:p>
          <a:p>
            <a:r>
              <a:rPr lang="en-GB" sz="2800" b="1" noProof="0"/>
              <a:t>Challenges for present and future accelerators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166</a:t>
            </a:fld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 dirty="0"/>
          </a:p>
        </p:txBody>
      </p:sp>
      <p:pic>
        <p:nvPicPr>
          <p:cNvPr id="9" name="Image 8" descr="accelerating_cavity_breakdow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872" y="2373477"/>
            <a:ext cx="3844656" cy="138466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6917901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Challenges: the energy frontier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8222"/>
            <a:ext cx="4569883" cy="4928128"/>
          </a:xfrm>
        </p:spPr>
        <p:txBody>
          <a:bodyPr>
            <a:normAutofit fontScale="62500" lnSpcReduction="20000"/>
          </a:bodyPr>
          <a:lstStyle/>
          <a:p>
            <a:r>
              <a:rPr lang="en-GB" noProof="0"/>
              <a:t>To discover new particles one often needs higher energy.</a:t>
            </a:r>
          </a:p>
          <a:p>
            <a:r>
              <a:rPr lang="en-GB" noProof="0"/>
              <a:t>There are 3 main limiting factors:</a:t>
            </a:r>
            <a:br>
              <a:rPr lang="en-GB" noProof="0"/>
            </a:br>
            <a:r>
              <a:rPr lang="en-GB" noProof="0"/>
              <a:t>- for linear accelerators the energy gradient is limited.</a:t>
            </a:r>
            <a:br>
              <a:rPr lang="en-GB" noProof="0"/>
            </a:br>
            <a:r>
              <a:rPr lang="en-GB" noProof="0"/>
              <a:t>- for lepton circular, accelerators the energy lost by syncrotron radiation can be equal to the turn by turn acceleration, </a:t>
            </a:r>
            <a:br>
              <a:rPr lang="en-GB" noProof="0"/>
            </a:br>
            <a:r>
              <a:rPr lang="en-GB" noProof="0"/>
              <a:t>- for hadron rings, one needs magnets strong enough to bend the higher energy particles.</a:t>
            </a:r>
          </a:p>
          <a:p>
            <a:r>
              <a:rPr lang="en-GB" noProof="0"/>
              <a:t>=&gt; The LHC energy upgrade is limited by the magnetic field that can be reached (R&amp;D is in progress).</a:t>
            </a:r>
          </a:p>
          <a:p>
            <a:r>
              <a:rPr lang="en-GB" noProof="0"/>
              <a:t>=&gt; The next lepton collider will either have a very long linac (~20km?) or a very large radius (~100km?)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167</a:t>
            </a:fld>
            <a:endParaRPr lang="en-GB"/>
          </a:p>
        </p:txBody>
      </p:sp>
      <p:pic>
        <p:nvPicPr>
          <p:cNvPr id="7" name="Image 6" descr="ATLAS_Higgs_event_1112300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7083" y="1417638"/>
            <a:ext cx="3818766" cy="2618772"/>
          </a:xfrm>
          <a:prstGeom prst="rect">
            <a:avLst/>
          </a:prstGeom>
        </p:spPr>
      </p:pic>
      <p:pic>
        <p:nvPicPr>
          <p:cNvPr id="8" name="Image 7" descr="accelerating_cavity_breakdow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910" y="4320810"/>
            <a:ext cx="3844656" cy="138466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48162845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3116" y="369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noProof="0"/>
              <a:t>Challenges: the energy frontier</a:t>
            </a:r>
            <a:br>
              <a:rPr lang="en-GB" noProof="0"/>
            </a:br>
            <a:r>
              <a:rPr lang="en-GB" noProof="0"/>
              <a:t>New acceleration technique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178300" cy="4525963"/>
          </a:xfrm>
        </p:spPr>
        <p:txBody>
          <a:bodyPr/>
          <a:lstStyle/>
          <a:p>
            <a:r>
              <a:rPr lang="en-GB" noProof="0"/>
              <a:t>To reach higher beam energy for leptons new techniques are studied such as plasma wakefield acceleration driven either by a laser or by a particle beam.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168</a:t>
            </a:fld>
            <a:endParaRPr lang="en-GB"/>
          </a:p>
        </p:txBody>
      </p:sp>
      <p:pic>
        <p:nvPicPr>
          <p:cNvPr id="10" name="Image 9" descr="SPL-setu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076" y="1907117"/>
            <a:ext cx="2308225" cy="1723902"/>
          </a:xfrm>
          <a:prstGeom prst="rect">
            <a:avLst/>
          </a:prstGeom>
        </p:spPr>
      </p:pic>
      <p:pic>
        <p:nvPicPr>
          <p:cNvPr id="12" name="Image 11" descr="nj349665fig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571" b="110"/>
          <a:stretch/>
        </p:blipFill>
        <p:spPr>
          <a:xfrm>
            <a:off x="4756907" y="3841750"/>
            <a:ext cx="4080176" cy="30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90263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Challenges: the intensity frontier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/>
              <a:t>Some particles or isotopes have a very low production cross-section.</a:t>
            </a:r>
          </a:p>
          <a:p>
            <a:r>
              <a:rPr lang="en-GB" noProof="0"/>
              <a:t>To produce them high intensity accelerators are needed.</a:t>
            </a:r>
          </a:p>
          <a:p>
            <a:r>
              <a:rPr lang="en-GB" noProof="0"/>
              <a:t>Such accelerators have their own challenges: beam dynamics, heating, activation,…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160153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Challenges: the reliablity frontier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38300"/>
          </a:xfrm>
        </p:spPr>
        <p:txBody>
          <a:bodyPr>
            <a:normAutofit fontScale="85000" lnSpcReduction="20000"/>
          </a:bodyPr>
          <a:lstStyle/>
          <a:p>
            <a:r>
              <a:rPr lang="en-GB" noProof="0"/>
              <a:t>Particle accelerators could be used to drive sub-critical nuclear reactors (ADS).</a:t>
            </a:r>
          </a:p>
          <a:p>
            <a:r>
              <a:rPr lang="en-GB" noProof="0"/>
              <a:t>However this requires a very stable particle accelerator with large redundancy.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170</a:t>
            </a:fld>
            <a:endParaRPr lang="en-GB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 l="2225" t="12979" r="1198" b="3835"/>
          <a:stretch>
            <a:fillRect/>
          </a:stretch>
        </p:blipFill>
        <p:spPr bwMode="auto">
          <a:xfrm>
            <a:off x="1693002" y="3238501"/>
            <a:ext cx="6405261" cy="320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789119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Summary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74458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/>
              <a:t>Summary: History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14655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noProof="0"/>
              <a:t>Particles accelerators were first devised as a way to probe the smallest elements known in matter.</a:t>
            </a:r>
          </a:p>
          <a:p>
            <a:r>
              <a:rPr lang="en-GB" noProof="0"/>
              <a:t>As the scale of these elements became smaller probes had to be accelerated to higher energy.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172</a:t>
            </a:fld>
            <a:endParaRPr lang="en-GB"/>
          </a:p>
        </p:txBody>
      </p:sp>
      <p:pic>
        <p:nvPicPr>
          <p:cNvPr id="7" name="Image 6" descr="Geiger-Marsden_experiment_expectation_and_result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583" y="1417639"/>
            <a:ext cx="3016250" cy="2811262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7417" y="4308475"/>
            <a:ext cx="4319588" cy="232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92983404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Summary: particle sources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220633" cy="4525963"/>
          </a:xfrm>
        </p:spPr>
        <p:txBody>
          <a:bodyPr/>
          <a:lstStyle/>
          <a:p>
            <a:r>
              <a:rPr lang="en-GB" noProof="0"/>
              <a:t>Particles are extracted from matter either using ionisation or by creating a plasma.</a:t>
            </a:r>
          </a:p>
          <a:p>
            <a:r>
              <a:rPr lang="en-GB" noProof="0"/>
              <a:t>Guns can be very complex to provide the necessary current and beam quality.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173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0634" y="1417638"/>
            <a:ext cx="2752880" cy="256568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Image 7" descr="Dpla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860" y="4160308"/>
            <a:ext cx="3414889" cy="256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3245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Summary: particle acceleration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4125383" cy="3448050"/>
          </a:xfrm>
        </p:spPr>
        <p:txBody>
          <a:bodyPr>
            <a:normAutofit lnSpcReduction="10000"/>
          </a:bodyPr>
          <a:lstStyle/>
          <a:p>
            <a:r>
              <a:rPr lang="en-GB" noProof="0"/>
              <a:t>The acceleration of the particles is done by using electric field.</a:t>
            </a:r>
          </a:p>
          <a:p>
            <a:r>
              <a:rPr lang="en-GB" noProof="0"/>
              <a:t>The most often it is alternating field and this can reach very higher power.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174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1100" y="4088940"/>
            <a:ext cx="3695700" cy="22674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Image 7" descr="widero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466" y="1417638"/>
            <a:ext cx="3598334" cy="2474199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375833" y="5217583"/>
            <a:ext cx="1883834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More details in Tuesday’s lecture</a:t>
            </a:r>
          </a:p>
        </p:txBody>
      </p:sp>
    </p:spTree>
    <p:extLst>
      <p:ext uri="{BB962C8B-B14F-4D97-AF65-F5344CB8AC3E}">
        <p14:creationId xmlns:p14="http://schemas.microsoft.com/office/powerpoint/2010/main" val="1527589475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Summary: Magnets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188883" cy="2518833"/>
          </a:xfrm>
        </p:spPr>
        <p:txBody>
          <a:bodyPr>
            <a:normAutofit lnSpcReduction="10000"/>
          </a:bodyPr>
          <a:lstStyle/>
          <a:p>
            <a:r>
              <a:rPr lang="en-GB" noProof="0"/>
              <a:t>The particles are controlled by complicated arrangements of magnets.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175</a:t>
            </a:fld>
            <a:endParaRPr lang="en-GB"/>
          </a:p>
        </p:txBody>
      </p:sp>
      <p:pic>
        <p:nvPicPr>
          <p:cNvPr id="7" name="Image 6" descr="qu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8234" y="1311804"/>
            <a:ext cx="2711110" cy="2593445"/>
          </a:xfrm>
          <a:prstGeom prst="rect">
            <a:avLst/>
          </a:prstGeom>
        </p:spPr>
      </p:pic>
      <p:pic>
        <p:nvPicPr>
          <p:cNvPr id="8" name="Image 7" descr="2_quads_4_6_3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234" y="4119033"/>
            <a:ext cx="2717800" cy="239077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920750" y="5217583"/>
            <a:ext cx="2338917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More details in Wednesday’s lecture</a:t>
            </a:r>
          </a:p>
        </p:txBody>
      </p:sp>
    </p:spTree>
    <p:extLst>
      <p:ext uri="{BB962C8B-B14F-4D97-AF65-F5344CB8AC3E}">
        <p14:creationId xmlns:p14="http://schemas.microsoft.com/office/powerpoint/2010/main" val="373463357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Summary: dynamics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4093633" cy="3469216"/>
          </a:xfrm>
        </p:spPr>
        <p:txBody>
          <a:bodyPr>
            <a:normAutofit fontScale="92500" lnSpcReduction="20000"/>
          </a:bodyPr>
          <a:lstStyle/>
          <a:p>
            <a:r>
              <a:rPr lang="en-GB" noProof="0"/>
              <a:t>There are many physical phenomena that act on and in the beam.</a:t>
            </a:r>
          </a:p>
          <a:p>
            <a:r>
              <a:rPr lang="en-GB" noProof="0"/>
              <a:t>Understanding them is important to control and improve beam quality.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176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6584" y="1600201"/>
            <a:ext cx="4080136" cy="21204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7280" y="3987579"/>
            <a:ext cx="4320000" cy="264411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920750" y="5217583"/>
            <a:ext cx="2338917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More details in Wednesday’s lecture</a:t>
            </a:r>
          </a:p>
        </p:txBody>
      </p:sp>
    </p:spTree>
    <p:extLst>
      <p:ext uri="{BB962C8B-B14F-4D97-AF65-F5344CB8AC3E}">
        <p14:creationId xmlns:p14="http://schemas.microsoft.com/office/powerpoint/2010/main" val="220943108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Summary: diagnostics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093633" cy="4525963"/>
          </a:xfrm>
        </p:spPr>
        <p:txBody>
          <a:bodyPr/>
          <a:lstStyle/>
          <a:p>
            <a:r>
              <a:rPr lang="en-GB" noProof="0"/>
              <a:t>Particles will deposit energy in matter.</a:t>
            </a:r>
          </a:p>
          <a:p>
            <a:r>
              <a:rPr lang="en-GB" noProof="0"/>
              <a:t>They will also radiate part of their energy.</a:t>
            </a:r>
          </a:p>
          <a:p>
            <a:r>
              <a:rPr lang="en-GB" noProof="0"/>
              <a:t>This can be used to learn about their properties in the accelerator.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177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282" y="1417638"/>
            <a:ext cx="3560518" cy="232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4073251"/>
            <a:ext cx="1978560" cy="196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39488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Summary: challenges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210050" cy="4061883"/>
          </a:xfrm>
        </p:spPr>
        <p:txBody>
          <a:bodyPr>
            <a:normAutofit fontScale="92500" lnSpcReduction="10000"/>
          </a:bodyPr>
          <a:lstStyle/>
          <a:p>
            <a:r>
              <a:rPr lang="en-GB" noProof="0"/>
              <a:t>Accelerators are very complex.</a:t>
            </a:r>
          </a:p>
          <a:p>
            <a:r>
              <a:rPr lang="en-GB" noProof="0"/>
              <a:t>Recent challenges have limited the growth in performance of the accelerators.</a:t>
            </a:r>
          </a:p>
          <a:p>
            <a:r>
              <a:rPr lang="en-GB" noProof="0"/>
              <a:t>Both SPIRAL2 and the LHC have their own challenges.</a:t>
            </a:r>
          </a:p>
          <a:p>
            <a:endParaRPr lang="en-GB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History/basics of particle accelerators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178</a:t>
            </a:fld>
            <a:endParaRPr lang="en-GB"/>
          </a:p>
        </p:txBody>
      </p:sp>
      <p:pic>
        <p:nvPicPr>
          <p:cNvPr id="7" name="Image 6" descr="Particle_Accelerator_Livingston_Chart_20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33" y="1799167"/>
            <a:ext cx="4159660" cy="373495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421341" y="5741769"/>
            <a:ext cx="2338917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More details in Thursday’s lecture</a:t>
            </a:r>
          </a:p>
        </p:txBody>
      </p:sp>
    </p:spTree>
    <p:extLst>
      <p:ext uri="{BB962C8B-B14F-4D97-AF65-F5344CB8AC3E}">
        <p14:creationId xmlns:p14="http://schemas.microsoft.com/office/powerpoint/2010/main" val="516955768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TESHEP 2014 - Particle accelerators                  Diagnostics and applications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179</a:t>
            </a:fld>
            <a:endParaRPr lang="en-GB"/>
          </a:p>
        </p:txBody>
      </p:sp>
      <p:sp>
        <p:nvSpPr>
          <p:cNvPr id="9" name="Rectangle 1"/>
          <p:cNvSpPr txBox="1">
            <a:spLocks noChangeArrowheads="1"/>
          </p:cNvSpPr>
          <p:nvPr/>
        </p:nvSpPr>
        <p:spPr bwMode="auto">
          <a:xfrm>
            <a:off x="468314" y="39983"/>
            <a:ext cx="8091040" cy="6725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49263" rtl="0" eaLnBrk="1" fontAlgn="base" latinLnBrk="0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GB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Recommended reading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03239" y="780868"/>
            <a:ext cx="8056114" cy="532764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428625" indent="-323850" defTabSz="449263" fontAlgn="base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717550" algn="l"/>
                <a:tab pos="1441450" algn="l"/>
                <a:tab pos="2165350" algn="l"/>
                <a:tab pos="2889250" algn="l"/>
                <a:tab pos="3613150" algn="l"/>
                <a:tab pos="433705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0450" algn="l"/>
                <a:tab pos="8978900" algn="l"/>
                <a:tab pos="9428163" algn="l"/>
                <a:tab pos="9877425" algn="l"/>
                <a:tab pos="10326688" algn="l"/>
                <a:tab pos="10775950" algn="l"/>
                <a:tab pos="10779125" algn="l"/>
              </a:tabLst>
              <a:defRPr/>
            </a:pPr>
            <a:r>
              <a:rPr lang="en-GB" dirty="0"/>
              <a:t>Slides of this lecture are available at </a:t>
            </a:r>
            <a:br>
              <a:rPr lang="en-GB" dirty="0"/>
            </a:br>
            <a:r>
              <a:rPr lang="en-GB" dirty="0"/>
              <a:t>http://</a:t>
            </a:r>
            <a:r>
              <a:rPr lang="en-GB" dirty="0" err="1"/>
              <a:t>lal.delerue.org</a:t>
            </a:r>
            <a:r>
              <a:rPr lang="en-GB" dirty="0"/>
              <a:t>/teaching/202306_PHENIICS/</a:t>
            </a:r>
            <a:endParaRPr lang="fr-FR" dirty="0"/>
          </a:p>
          <a:p>
            <a:pPr marL="428625" lvl="0" indent="-323850" defTabSz="449263" fontAlgn="base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717550" algn="l"/>
                <a:tab pos="1441450" algn="l"/>
                <a:tab pos="2165350" algn="l"/>
                <a:tab pos="2889250" algn="l"/>
                <a:tab pos="3613150" algn="l"/>
                <a:tab pos="433705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0450" algn="l"/>
                <a:tab pos="8978900" algn="l"/>
                <a:tab pos="9428163" algn="l"/>
                <a:tab pos="9877425" algn="l"/>
                <a:tab pos="10326688" algn="l"/>
                <a:tab pos="10775950" algn="l"/>
                <a:tab pos="10779125" algn="l"/>
              </a:tabLst>
              <a:defRPr/>
            </a:pPr>
            <a:r>
              <a:rPr lang="fr-FR" dirty="0"/>
              <a:t>« </a:t>
            </a:r>
            <a:r>
              <a:rPr lang="fr-FR" dirty="0" err="1"/>
              <a:t>Accelerators</a:t>
            </a:r>
            <a:r>
              <a:rPr lang="fr-FR" dirty="0"/>
              <a:t> for pedestrians » CERN-AB-Note-2007-014</a:t>
            </a:r>
            <a:br>
              <a:rPr lang="fr-FR" dirty="0"/>
            </a:br>
            <a:r>
              <a:rPr lang="fr-FR" dirty="0" err="1"/>
              <a:t>Available</a:t>
            </a:r>
            <a:r>
              <a:rPr lang="fr-FR" dirty="0"/>
              <a:t> for free online </a:t>
            </a:r>
            <a:r>
              <a:rPr lang="fr-FR" dirty="0" err="1"/>
              <a:t>at</a:t>
            </a:r>
            <a:r>
              <a:rPr lang="fr-FR" dirty="0"/>
              <a:t> http://cdsweb.cern.ch/record/1017689</a:t>
            </a: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428625" marR="0" lvl="0" indent="-323850" algn="l" defTabSz="449263" rtl="0" eaLnBrk="1" fontAlgn="base" latinLnBrk="0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717550" algn="l"/>
                <a:tab pos="1441450" algn="l"/>
                <a:tab pos="2165350" algn="l"/>
                <a:tab pos="2889250" algn="l"/>
                <a:tab pos="3613150" algn="l"/>
                <a:tab pos="433705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0450" algn="l"/>
                <a:tab pos="8978900" algn="l"/>
                <a:tab pos="9428163" algn="l"/>
                <a:tab pos="9877425" algn="l"/>
                <a:tab pos="10326688" algn="l"/>
                <a:tab pos="10775950" algn="l"/>
                <a:tab pos="10779125" algn="l"/>
              </a:tabLst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An introduction to particle accelerators, Edmund Wilson</a:t>
            </a:r>
          </a:p>
          <a:p>
            <a:pPr marL="428625" marR="0" lvl="0" indent="-323850" algn="l" defTabSz="449263" rtl="0" eaLnBrk="1" fontAlgn="base" latinLnBrk="0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717550" algn="l"/>
                <a:tab pos="1441450" algn="l"/>
                <a:tab pos="2165350" algn="l"/>
                <a:tab pos="2889250" algn="l"/>
                <a:tab pos="3613150" algn="l"/>
                <a:tab pos="433705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0450" algn="l"/>
                <a:tab pos="8978900" algn="l"/>
                <a:tab pos="9428163" algn="l"/>
                <a:tab pos="9877425" algn="l"/>
                <a:tab pos="10326688" algn="l"/>
                <a:tab pos="10775950" algn="l"/>
                <a:tab pos="10779125" algn="l"/>
              </a:tabLst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The physics of Particle accelerators, Klaus </a:t>
            </a:r>
            <a:r>
              <a:rPr kumimoji="0" lang="en-GB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Wille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428625" marR="0" lvl="0" indent="-323850" algn="l" defTabSz="449263" rtl="0" eaLnBrk="1" fontAlgn="base" latinLnBrk="0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45000"/>
              <a:tabLst>
                <a:tab pos="717550" algn="l"/>
                <a:tab pos="1441450" algn="l"/>
                <a:tab pos="2165350" algn="l"/>
                <a:tab pos="2889250" algn="l"/>
                <a:tab pos="3613150" algn="l"/>
                <a:tab pos="433705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0450" algn="l"/>
                <a:tab pos="8978900" algn="l"/>
                <a:tab pos="9428163" algn="l"/>
                <a:tab pos="9877425" algn="l"/>
                <a:tab pos="10326688" algn="l"/>
                <a:tab pos="10775950" algn="l"/>
                <a:tab pos="10779125" algn="l"/>
              </a:tabLst>
              <a:defRPr/>
            </a:pPr>
            <a:r>
              <a:rPr kumimoji="0" lang="en-GB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If you want to learn much more:</a:t>
            </a:r>
          </a:p>
          <a:p>
            <a:pPr marL="428625" marR="0" lvl="0" indent="-323850" algn="l" defTabSz="449263" rtl="0" eaLnBrk="1" fontAlgn="base" latinLnBrk="0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717550" algn="l"/>
                <a:tab pos="1441450" algn="l"/>
                <a:tab pos="2165350" algn="l"/>
                <a:tab pos="2889250" algn="l"/>
                <a:tab pos="3613150" algn="l"/>
                <a:tab pos="433705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0450" algn="l"/>
                <a:tab pos="8978900" algn="l"/>
                <a:tab pos="9428163" algn="l"/>
                <a:tab pos="9877425" algn="l"/>
                <a:tab pos="10326688" algn="l"/>
                <a:tab pos="10775950" algn="l"/>
                <a:tab pos="10779125" algn="l"/>
              </a:tabLst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Handbook of Accelerator Physics and Engineering, </a:t>
            </a:r>
            <a:b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by Alex Chao and </a:t>
            </a:r>
            <a:r>
              <a:rPr kumimoji="0" lang="en-GB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Maury</a:t>
            </a: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GB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Tigner</a:t>
            </a: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ISBN-10: 9810235003</a:t>
            </a:r>
          </a:p>
          <a:p>
            <a:pPr marL="428625" marR="0" lvl="0" indent="-323850" algn="l" defTabSz="449263" rtl="0" eaLnBrk="1" fontAlgn="base" latinLnBrk="0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717550" algn="l"/>
                <a:tab pos="1441450" algn="l"/>
                <a:tab pos="2165350" algn="l"/>
                <a:tab pos="2889250" algn="l"/>
                <a:tab pos="3613150" algn="l"/>
                <a:tab pos="433705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0450" algn="l"/>
                <a:tab pos="8978900" algn="l"/>
                <a:tab pos="9428163" algn="l"/>
                <a:tab pos="9877425" algn="l"/>
                <a:tab pos="10326688" algn="l"/>
                <a:tab pos="10775950" algn="l"/>
                <a:tab pos="10779125" algn="l"/>
              </a:tabLst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Charged Particle Beams, by Stanley Humphries </a:t>
            </a:r>
            <a:b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http://</a:t>
            </a:r>
            <a:r>
              <a:rPr kumimoji="0" lang="en-GB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www.fieldp.com/cpb/cpb.html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428625" marR="0" lvl="0" indent="-323850" algn="l" defTabSz="449263" rtl="0" eaLnBrk="1" fontAlgn="base" latinLnBrk="0" hangingPunct="0">
              <a:lnSpc>
                <a:spcPct val="124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717550" algn="l"/>
                <a:tab pos="1441450" algn="l"/>
                <a:tab pos="2165350" algn="l"/>
                <a:tab pos="2889250" algn="l"/>
                <a:tab pos="3613150" algn="l"/>
                <a:tab pos="4337050" algn="l"/>
                <a:tab pos="5060950" algn="l"/>
                <a:tab pos="5784850" algn="l"/>
                <a:tab pos="6508750" algn="l"/>
                <a:tab pos="7232650" algn="l"/>
                <a:tab pos="7956550" algn="l"/>
                <a:tab pos="8680450" algn="l"/>
                <a:tab pos="8978900" algn="l"/>
                <a:tab pos="9428163" algn="l"/>
                <a:tab pos="9877425" algn="l"/>
                <a:tab pos="10326688" algn="l"/>
                <a:tab pos="10775950" algn="l"/>
                <a:tab pos="10779125" algn="l"/>
              </a:tabLst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Principles of Charged Particle Acceleration by Stanley Humphries, </a:t>
            </a:r>
            <a:b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http://</a:t>
            </a:r>
            <a:r>
              <a:rPr kumimoji="0" lang="en-GB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www.fieldp.com/cpa/cpa.html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46148582"/>
      </p:ext>
    </p:extLst>
  </p:cSld>
  <p:clrMapOvr>
    <a:masterClrMapping/>
  </p:clrMapOvr>
</p:sld>
</file>

<file path=ppt/theme/theme1.xml><?xml version="1.0" encoding="utf-8"?>
<a:theme xmlns:a="http://schemas.openxmlformats.org/drawingml/2006/main" name="Model_Nicolas_Delerue_CNRS_english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Model_Nicolas_Delerue_CNRS_english.potx</Template>
  <TotalTime>10518</TotalTime>
  <Words>12147</Words>
  <Application>Microsoft Macintosh PowerPoint</Application>
  <PresentationFormat>Affichage à l'écran (4:3)</PresentationFormat>
  <Paragraphs>1380</Paragraphs>
  <Slides>179</Slides>
  <Notes>64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179</vt:i4>
      </vt:variant>
    </vt:vector>
  </HeadingPairs>
  <TitlesOfParts>
    <vt:vector size="188" baseType="lpstr">
      <vt:lpstr>Arial</vt:lpstr>
      <vt:lpstr>Calibri</vt:lpstr>
      <vt:lpstr>StarSymbol</vt:lpstr>
      <vt:lpstr>Symbol</vt:lpstr>
      <vt:lpstr>Times New Roman</vt:lpstr>
      <vt:lpstr>Wingdings</vt:lpstr>
      <vt:lpstr>Model_Nicolas_Delerue_CNRS_english</vt:lpstr>
      <vt:lpstr>…quation</vt:lpstr>
      <vt:lpstr>Equation</vt:lpstr>
      <vt:lpstr>History and basic principles  of particle accelerators</vt:lpstr>
      <vt:lpstr>Lecture series overview</vt:lpstr>
      <vt:lpstr>Today’s lecture content</vt:lpstr>
      <vt:lpstr>About myself</vt:lpstr>
      <vt:lpstr>Lecture content</vt:lpstr>
      <vt:lpstr>The first accelerator:  Crookes tubes</vt:lpstr>
      <vt:lpstr>Rutherford scattering experiment (1)</vt:lpstr>
      <vt:lpstr>Rutherford scattering experiment (2)</vt:lpstr>
      <vt:lpstr>Beyond the  Geiger-Marsden experiment</vt:lpstr>
      <vt:lpstr>Van de Graaff generator</vt:lpstr>
      <vt:lpstr>Tandem accelerators</vt:lpstr>
      <vt:lpstr>Cyclotron</vt:lpstr>
      <vt:lpstr>Cyclotron (2)</vt:lpstr>
      <vt:lpstr>Cockroft-walton generator</vt:lpstr>
      <vt:lpstr>Quizz</vt:lpstr>
      <vt:lpstr>Answer</vt:lpstr>
      <vt:lpstr>Splitting the atom</vt:lpstr>
      <vt:lpstr>AdA</vt:lpstr>
      <vt:lpstr>L’Anneau de Collision d’Orsay</vt:lpstr>
      <vt:lpstr>Accelerators at CERN</vt:lpstr>
      <vt:lpstr>Quizz</vt:lpstr>
      <vt:lpstr>Answer (c)</vt:lpstr>
      <vt:lpstr>GANIL and SPIRAL2</vt:lpstr>
      <vt:lpstr>Other HEP accelerators in Europe</vt:lpstr>
      <vt:lpstr>Accelerators  at SLAC</vt:lpstr>
      <vt:lpstr>Other HEP accelerators  in North America: Proton/ions</vt:lpstr>
      <vt:lpstr>Other HEP accelerators in North America: CSER and JLAB</vt:lpstr>
      <vt:lpstr>HEP Accelerators in (former) Soviet Union</vt:lpstr>
      <vt:lpstr>HEP Accelerators in Asia</vt:lpstr>
      <vt:lpstr>Quizz</vt:lpstr>
      <vt:lpstr>Answer (c)</vt:lpstr>
      <vt:lpstr>Livingston chart</vt:lpstr>
      <vt:lpstr>Quizz</vt:lpstr>
      <vt:lpstr>Light sources</vt:lpstr>
      <vt:lpstr>1st generation light source</vt:lpstr>
      <vt:lpstr>2nd generation light sources</vt:lpstr>
      <vt:lpstr>3rd generation light sources</vt:lpstr>
      <vt:lpstr>4th generation light sources: Free electron lasers</vt:lpstr>
      <vt:lpstr>Energy Recovery Linacs</vt:lpstr>
      <vt:lpstr>Lecture content</vt:lpstr>
      <vt:lpstr>Particle sources</vt:lpstr>
      <vt:lpstr>Particle sources</vt:lpstr>
      <vt:lpstr>Producing beams of electrons: Thermionic effect</vt:lpstr>
      <vt:lpstr>Electrons in solids</vt:lpstr>
      <vt:lpstr>Electrons extraction</vt:lpstr>
      <vt:lpstr>Work function</vt:lpstr>
      <vt:lpstr>Schottky emission</vt:lpstr>
      <vt:lpstr>Photo-electric emission</vt:lpstr>
      <vt:lpstr>Photo-electric emission (2)</vt:lpstr>
      <vt:lpstr>The 3 steps of  photo-electric emission</vt:lpstr>
      <vt:lpstr>Quizz</vt:lpstr>
      <vt:lpstr>Answer 1: (b)</vt:lpstr>
      <vt:lpstr>Answer 2: (c)</vt:lpstr>
      <vt:lpstr>Example of thermionic gun</vt:lpstr>
      <vt:lpstr>RF Gun</vt:lpstr>
      <vt:lpstr>Principle of a RF Photo-gun</vt:lpstr>
      <vt:lpstr>Présentation PowerPoint</vt:lpstr>
      <vt:lpstr>Présentation PowerPoint</vt:lpstr>
      <vt:lpstr>Présentation PowerPoint</vt:lpstr>
      <vt:lpstr>RF photocathode gun</vt:lpstr>
      <vt:lpstr>Space-charge limitation</vt:lpstr>
      <vt:lpstr>Space-charge effect</vt:lpstr>
      <vt:lpstr>Coulomb force  between two electrons</vt:lpstr>
      <vt:lpstr>Proton source: the duoplasmotron</vt:lpstr>
      <vt:lpstr>Other proton  and ion sources</vt:lpstr>
      <vt:lpstr>Source upgrade: linac 4 H- source:</vt:lpstr>
      <vt:lpstr>H- RF source</vt:lpstr>
      <vt:lpstr>Why a H- source to produce protons?</vt:lpstr>
      <vt:lpstr>ECR sources</vt:lpstr>
      <vt:lpstr>Quizz</vt:lpstr>
      <vt:lpstr>Answer</vt:lpstr>
      <vt:lpstr>... Particle sources</vt:lpstr>
      <vt:lpstr>Antiparticles sources</vt:lpstr>
      <vt:lpstr>Question</vt:lpstr>
      <vt:lpstr>Positron sources</vt:lpstr>
      <vt:lpstr>Anti-proton sources</vt:lpstr>
      <vt:lpstr>Anti-particles capture</vt:lpstr>
      <vt:lpstr>Quizz</vt:lpstr>
      <vt:lpstr>Answer</vt:lpstr>
      <vt:lpstr>Lecture content</vt:lpstr>
      <vt:lpstr>Special relativity reminder</vt:lpstr>
      <vt:lpstr>Electrostatic acceleration</vt:lpstr>
      <vt:lpstr>Particle acceleration</vt:lpstr>
      <vt:lpstr>RF accelerators (2)</vt:lpstr>
      <vt:lpstr>RF accelerators (3)</vt:lpstr>
      <vt:lpstr>RF: Phase stability  and cavity quality</vt:lpstr>
      <vt:lpstr>Lecture content</vt:lpstr>
      <vt:lpstr>How to control  where the particles go?</vt:lpstr>
      <vt:lpstr>Beam focussing</vt:lpstr>
      <vt:lpstr>FODO cell</vt:lpstr>
      <vt:lpstr>Accelerator lattice</vt:lpstr>
      <vt:lpstr>Présentation PowerPoint</vt:lpstr>
      <vt:lpstr>Magnetic rigidity</vt:lpstr>
      <vt:lpstr>LHC Magnets</vt:lpstr>
      <vt:lpstr>Beam injection/extraction</vt:lpstr>
      <vt:lpstr>Septum magnets</vt:lpstr>
      <vt:lpstr>Magnets summary</vt:lpstr>
      <vt:lpstr>Lecture content</vt:lpstr>
      <vt:lpstr>Let's look at a particle bunch</vt:lpstr>
      <vt:lpstr>Présentation PowerPoint</vt:lpstr>
      <vt:lpstr>Perfect gas law</vt:lpstr>
      <vt:lpstr>6D Trace space</vt:lpstr>
      <vt:lpstr>Liouville's theorem</vt:lpstr>
      <vt:lpstr>Emittance</vt:lpstr>
      <vt:lpstr>Quizz:  Gun emittance</vt:lpstr>
      <vt:lpstr>Answer (c)</vt:lpstr>
      <vt:lpstr>Emittance ellipse</vt:lpstr>
      <vt:lpstr>Beam drift</vt:lpstr>
      <vt:lpstr>Focussing</vt:lpstr>
      <vt:lpstr>Beam waist</vt:lpstr>
      <vt:lpstr>Beta function</vt:lpstr>
      <vt:lpstr>Acceleration</vt:lpstr>
      <vt:lpstr>Normalised emittance</vt:lpstr>
      <vt:lpstr>Impedance issues</vt:lpstr>
      <vt:lpstr>Quiz</vt:lpstr>
      <vt:lpstr>Answer (c)</vt:lpstr>
      <vt:lpstr>Wake field issues</vt:lpstr>
      <vt:lpstr>Impedance matching</vt:lpstr>
      <vt:lpstr>Beam size and magnet aperture</vt:lpstr>
      <vt:lpstr>Magnet aperture</vt:lpstr>
      <vt:lpstr>Betatron oscillations</vt:lpstr>
      <vt:lpstr>Integer betatron oscillations</vt:lpstr>
      <vt:lpstr>Half-integer betatron oscillations</vt:lpstr>
      <vt:lpstr>Tune</vt:lpstr>
      <vt:lpstr>Intra-beam scattering</vt:lpstr>
      <vt:lpstr>Touschek effect</vt:lpstr>
      <vt:lpstr>Radiation damping</vt:lpstr>
      <vt:lpstr>Quizz</vt:lpstr>
      <vt:lpstr>Answer (1a)</vt:lpstr>
      <vt:lpstr>Answer (2d): Can not tell</vt:lpstr>
      <vt:lpstr>Longitudinal dynamics</vt:lpstr>
      <vt:lpstr>Longitudinal dynamics (2)</vt:lpstr>
      <vt:lpstr>Summary emittance  and beams dynamics</vt:lpstr>
      <vt:lpstr>Lecture content</vt:lpstr>
      <vt:lpstr>Diagnostics</vt:lpstr>
      <vt:lpstr>What do you want to know  about the beam? ?</vt:lpstr>
      <vt:lpstr>What do you want to know about the beam?</vt:lpstr>
      <vt:lpstr>Properties of a charged beam</vt:lpstr>
      <vt:lpstr>Présentation PowerPoint</vt:lpstr>
      <vt:lpstr>Example: Electron shower (1)</vt:lpstr>
      <vt:lpstr>Présentation PowerPoint</vt:lpstr>
      <vt:lpstr>Example: Electron showers (3)</vt:lpstr>
      <vt:lpstr>Quiz: shower depth</vt:lpstr>
      <vt:lpstr>Answer: (c)</vt:lpstr>
      <vt:lpstr>Faraday cup (1)</vt:lpstr>
      <vt:lpstr>Faraday cup (2)</vt:lpstr>
      <vt:lpstr>Screen (1)</vt:lpstr>
      <vt:lpstr>Screen (2)</vt:lpstr>
      <vt:lpstr>Wire-scanner</vt:lpstr>
      <vt:lpstr>Longitudinal properties</vt:lpstr>
      <vt:lpstr>Présentation PowerPoint</vt:lpstr>
      <vt:lpstr>RF deflector off and on</vt:lpstr>
      <vt:lpstr>Beam losses</vt:lpstr>
      <vt:lpstr>Limitation of these monitors</vt:lpstr>
      <vt:lpstr>Charged particle</vt:lpstr>
      <vt:lpstr>Beam current monitor</vt:lpstr>
      <vt:lpstr>Beam current monitor  vs Faraday cup</vt:lpstr>
      <vt:lpstr>Beam position monitor</vt:lpstr>
      <vt:lpstr>Beam Position Monitor (2)</vt:lpstr>
      <vt:lpstr>Synchrotron radiation</vt:lpstr>
      <vt:lpstr>Optical Transition Radiation</vt:lpstr>
      <vt:lpstr>Longitudinal profiles</vt:lpstr>
      <vt:lpstr>Energy measurements</vt:lpstr>
      <vt:lpstr>Diagnostics overview</vt:lpstr>
      <vt:lpstr>Diagnostics summary</vt:lpstr>
      <vt:lpstr>Lecture content</vt:lpstr>
      <vt:lpstr>Challenges: the energy frontier</vt:lpstr>
      <vt:lpstr>Challenges: the energy frontier New acceleration technique</vt:lpstr>
      <vt:lpstr>Challenges: the intensity frontier</vt:lpstr>
      <vt:lpstr>Challenges: the reliablity frontier</vt:lpstr>
      <vt:lpstr>Summary</vt:lpstr>
      <vt:lpstr>Summary: History</vt:lpstr>
      <vt:lpstr>Summary: particle sources</vt:lpstr>
      <vt:lpstr>Summary: particle acceleration</vt:lpstr>
      <vt:lpstr>Summary: Magnets</vt:lpstr>
      <vt:lpstr>Summary: dynamics</vt:lpstr>
      <vt:lpstr>Summary: diagnostics</vt:lpstr>
      <vt:lpstr>Summary: challenges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Nicolas Delerue</dc:creator>
  <cp:lastModifiedBy>Nicolas Delerue</cp:lastModifiedBy>
  <cp:revision>81</cp:revision>
  <dcterms:created xsi:type="dcterms:W3CDTF">2012-02-10T12:56:58Z</dcterms:created>
  <dcterms:modified xsi:type="dcterms:W3CDTF">2023-06-05T11:29:36Z</dcterms:modified>
</cp:coreProperties>
</file>